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4"/>
  </p:notesMasterIdLst>
  <p:handoutMasterIdLst>
    <p:handoutMasterId r:id="rId65"/>
  </p:handoutMasterIdLst>
  <p:sldIdLst>
    <p:sldId id="257" r:id="rId2"/>
    <p:sldId id="364" r:id="rId3"/>
    <p:sldId id="350" r:id="rId4"/>
    <p:sldId id="351" r:id="rId5"/>
    <p:sldId id="400" r:id="rId6"/>
    <p:sldId id="401" r:id="rId7"/>
    <p:sldId id="402" r:id="rId8"/>
    <p:sldId id="322" r:id="rId9"/>
    <p:sldId id="369" r:id="rId10"/>
    <p:sldId id="368" r:id="rId11"/>
    <p:sldId id="367" r:id="rId12"/>
    <p:sldId id="325" r:id="rId13"/>
    <p:sldId id="411" r:id="rId14"/>
    <p:sldId id="396" r:id="rId15"/>
    <p:sldId id="399" r:id="rId16"/>
    <p:sldId id="384" r:id="rId17"/>
    <p:sldId id="324" r:id="rId18"/>
    <p:sldId id="331" r:id="rId19"/>
    <p:sldId id="412" r:id="rId20"/>
    <p:sldId id="404" r:id="rId21"/>
    <p:sldId id="407" r:id="rId22"/>
    <p:sldId id="341" r:id="rId23"/>
    <p:sldId id="403" r:id="rId24"/>
    <p:sldId id="413" r:id="rId25"/>
    <p:sldId id="414" r:id="rId26"/>
    <p:sldId id="406" r:id="rId27"/>
    <p:sldId id="306" r:id="rId28"/>
    <p:sldId id="416" r:id="rId29"/>
    <p:sldId id="307" r:id="rId30"/>
    <p:sldId id="338" r:id="rId31"/>
    <p:sldId id="390" r:id="rId32"/>
    <p:sldId id="394" r:id="rId33"/>
    <p:sldId id="398" r:id="rId34"/>
    <p:sldId id="383" r:id="rId35"/>
    <p:sldId id="422" r:id="rId36"/>
    <p:sldId id="348" r:id="rId37"/>
    <p:sldId id="423" r:id="rId38"/>
    <p:sldId id="342" r:id="rId39"/>
    <p:sldId id="405" r:id="rId40"/>
    <p:sldId id="418" r:id="rId41"/>
    <p:sldId id="378" r:id="rId42"/>
    <p:sldId id="419" r:id="rId43"/>
    <p:sldId id="339" r:id="rId44"/>
    <p:sldId id="373" r:id="rId45"/>
    <p:sldId id="376" r:id="rId46"/>
    <p:sldId id="395" r:id="rId47"/>
    <p:sldId id="392" r:id="rId48"/>
    <p:sldId id="372" r:id="rId49"/>
    <p:sldId id="393" r:id="rId50"/>
    <p:sldId id="420" r:id="rId51"/>
    <p:sldId id="335" r:id="rId52"/>
    <p:sldId id="415" r:id="rId53"/>
    <p:sldId id="336" r:id="rId54"/>
    <p:sldId id="421" r:id="rId55"/>
    <p:sldId id="386" r:id="rId56"/>
    <p:sldId id="387" r:id="rId57"/>
    <p:sldId id="388" r:id="rId58"/>
    <p:sldId id="389" r:id="rId59"/>
    <p:sldId id="417" r:id="rId60"/>
    <p:sldId id="408" r:id="rId61"/>
    <p:sldId id="410" r:id="rId62"/>
    <p:sldId id="385" r:id="rId63"/>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9191"/>
    <a:srgbClr val="00DD00"/>
    <a:srgbClr val="D27422"/>
    <a:srgbClr val="3790A6"/>
    <a:srgbClr val="3E9FB6"/>
    <a:srgbClr val="DBA5A6"/>
    <a:srgbClr val="BD0000"/>
    <a:srgbClr val="C1C1C1"/>
    <a:srgbClr val="782F3F"/>
    <a:srgbClr val="005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558730-FD73-4B14-A55B-0F2932724B30}" v="7" dt="2023-04-20T14:29:46.837"/>
    <p1510:client id="{0C5B7052-68FE-472B-931F-9279F6C4FBE5}" v="1126" dt="2023-04-21T03:50:59.685"/>
    <p1510:client id="{308F3CDB-B08E-4F10-A3D4-8D1CC77FEE55}" v="112" dt="2023-04-20T21:02:40.525"/>
    <p1510:client id="{322FD656-2169-49E3-A3B8-4EC0CAA27092}" v="118" dt="2023-04-20T23:53:55.508"/>
    <p1510:client id="{5988EEC2-6008-F943-A2FD-50E60E1907E9}" v="1126" dt="2023-04-20T18:09:18.601"/>
    <p1510:client id="{98148340-04AA-42AE-BD7E-6727AA7607F6}" v="44" dt="2023-04-21T13:22:51.756"/>
    <p1510:client id="{9BA03C1D-8D8E-4FD6-AADD-F501FC01CA4D}" v="65" vWet="67" dt="2023-04-21T03:26:09.104"/>
    <p1510:client id="{A4838DC1-23C8-C848-9535-2F5CBA9B917F}" v="517" dt="2023-04-21T13:55:06.588"/>
    <p1510:client id="{ECB9862A-A089-BE4A-809C-54BBCF983BDD}" v="7855" dt="2023-04-21T04:50:58.2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71"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k Smith" userId="e77b852fa9ad71a5" providerId="Windows Live" clId="Web-{98148340-04AA-42AE-BD7E-6727AA7607F6}"/>
    <pc:docChg chg="modSld">
      <pc:chgData name="Jack Smith" userId="e77b852fa9ad71a5" providerId="Windows Live" clId="Web-{98148340-04AA-42AE-BD7E-6727AA7607F6}" dt="2023-04-21T13:22:43.287" v="46" actId="20577"/>
      <pc:docMkLst>
        <pc:docMk/>
      </pc:docMkLst>
      <pc:sldChg chg="modSp">
        <pc:chgData name="Jack Smith" userId="e77b852fa9ad71a5" providerId="Windows Live" clId="Web-{98148340-04AA-42AE-BD7E-6727AA7607F6}" dt="2023-04-21T13:21:13.738" v="43" actId="14100"/>
        <pc:sldMkLst>
          <pc:docMk/>
          <pc:sldMk cId="4050716691" sldId="338"/>
        </pc:sldMkLst>
        <pc:spChg chg="mod">
          <ac:chgData name="Jack Smith" userId="e77b852fa9ad71a5" providerId="Windows Live" clId="Web-{98148340-04AA-42AE-BD7E-6727AA7607F6}" dt="2023-04-21T13:21:13.738" v="43" actId="14100"/>
          <ac:spMkLst>
            <pc:docMk/>
            <pc:sldMk cId="4050716691" sldId="338"/>
            <ac:spMk id="3" creationId="{54437DEA-2CB5-F728-093A-39181E0819AB}"/>
          </ac:spMkLst>
        </pc:spChg>
      </pc:sldChg>
      <pc:sldChg chg="modSp">
        <pc:chgData name="Jack Smith" userId="e77b852fa9ad71a5" providerId="Windows Live" clId="Web-{98148340-04AA-42AE-BD7E-6727AA7607F6}" dt="2023-04-21T13:18:19.921" v="36" actId="20577"/>
        <pc:sldMkLst>
          <pc:docMk/>
          <pc:sldMk cId="3356588934" sldId="394"/>
        </pc:sldMkLst>
        <pc:spChg chg="mod">
          <ac:chgData name="Jack Smith" userId="e77b852fa9ad71a5" providerId="Windows Live" clId="Web-{98148340-04AA-42AE-BD7E-6727AA7607F6}" dt="2023-04-21T13:18:19.921" v="36" actId="20577"/>
          <ac:spMkLst>
            <pc:docMk/>
            <pc:sldMk cId="3356588934" sldId="394"/>
            <ac:spMk id="3" creationId="{1465F9F8-4E02-6E44-B101-2ADEF701BC83}"/>
          </ac:spMkLst>
        </pc:spChg>
      </pc:sldChg>
      <pc:sldChg chg="modSp">
        <pc:chgData name="Jack Smith" userId="e77b852fa9ad71a5" providerId="Windows Live" clId="Web-{98148340-04AA-42AE-BD7E-6727AA7607F6}" dt="2023-04-21T13:22:43.287" v="46" actId="20577"/>
        <pc:sldMkLst>
          <pc:docMk/>
          <pc:sldMk cId="180936739" sldId="398"/>
        </pc:sldMkLst>
        <pc:spChg chg="mod">
          <ac:chgData name="Jack Smith" userId="e77b852fa9ad71a5" providerId="Windows Live" clId="Web-{98148340-04AA-42AE-BD7E-6727AA7607F6}" dt="2023-04-21T13:22:43.287" v="46" actId="20577"/>
          <ac:spMkLst>
            <pc:docMk/>
            <pc:sldMk cId="180936739" sldId="398"/>
            <ac:spMk id="3" creationId="{1465F9F8-4E02-6E44-B101-2ADEF701BC83}"/>
          </ac:spMkLst>
        </pc:spChg>
      </pc:sldChg>
      <pc:sldChg chg="modSp">
        <pc:chgData name="Jack Smith" userId="e77b852fa9ad71a5" providerId="Windows Live" clId="Web-{98148340-04AA-42AE-BD7E-6727AA7607F6}" dt="2023-04-21T13:08:03.998" v="4" actId="20577"/>
        <pc:sldMkLst>
          <pc:docMk/>
          <pc:sldMk cId="2576494154" sldId="404"/>
        </pc:sldMkLst>
        <pc:spChg chg="mod">
          <ac:chgData name="Jack Smith" userId="e77b852fa9ad71a5" providerId="Windows Live" clId="Web-{98148340-04AA-42AE-BD7E-6727AA7607F6}" dt="2023-04-21T13:08:03.998" v="4" actId="20577"/>
          <ac:spMkLst>
            <pc:docMk/>
            <pc:sldMk cId="2576494154" sldId="404"/>
            <ac:spMk id="36" creationId="{F47763D7-B4D0-8D40-A1FC-BC9B39BC81EC}"/>
          </ac:spMkLst>
        </pc:spChg>
      </pc:sldChg>
      <pc:sldChg chg="modSp">
        <pc:chgData name="Jack Smith" userId="e77b852fa9ad71a5" providerId="Windows Live" clId="Web-{98148340-04AA-42AE-BD7E-6727AA7607F6}" dt="2023-04-21T13:13:55.492" v="5" actId="20577"/>
        <pc:sldMkLst>
          <pc:docMk/>
          <pc:sldMk cId="1624102325" sldId="411"/>
        </pc:sldMkLst>
        <pc:spChg chg="mod">
          <ac:chgData name="Jack Smith" userId="e77b852fa9ad71a5" providerId="Windows Live" clId="Web-{98148340-04AA-42AE-BD7E-6727AA7607F6}" dt="2023-04-21T13:13:55.492" v="5" actId="20577"/>
          <ac:spMkLst>
            <pc:docMk/>
            <pc:sldMk cId="1624102325" sldId="411"/>
            <ac:spMk id="2" creationId="{ED6429F6-FA91-EB43-8457-30B6C6C2AA74}"/>
          </ac:spMkLst>
        </pc:spChg>
      </pc:sldChg>
    </pc:docChg>
  </pc:docChgLst>
  <pc:docChgLst>
    <pc:chgData name="Mandolin Brown" userId="e3075e63024b3524" providerId="LiveId" clId="{A4838DC1-23C8-C848-9535-2F5CBA9B917F}"/>
    <pc:docChg chg="undo custSel addSld delSld modSld sldOrd">
      <pc:chgData name="Mandolin Brown" userId="e3075e63024b3524" providerId="LiveId" clId="{A4838DC1-23C8-C848-9535-2F5CBA9B917F}" dt="2023-04-21T13:55:06.588" v="517" actId="1076"/>
      <pc:docMkLst>
        <pc:docMk/>
      </pc:docMkLst>
      <pc:sldChg chg="addSp delSp modSp mod">
        <pc:chgData name="Mandolin Brown" userId="e3075e63024b3524" providerId="LiveId" clId="{A4838DC1-23C8-C848-9535-2F5CBA9B917F}" dt="2023-04-21T13:28:16.955" v="185" actId="20577"/>
        <pc:sldMkLst>
          <pc:docMk/>
          <pc:sldMk cId="883611451" sldId="335"/>
        </pc:sldMkLst>
        <pc:spChg chg="mod">
          <ac:chgData name="Mandolin Brown" userId="e3075e63024b3524" providerId="LiveId" clId="{A4838DC1-23C8-C848-9535-2F5CBA9B917F}" dt="2023-04-21T13:28:16.955" v="185" actId="20577"/>
          <ac:spMkLst>
            <pc:docMk/>
            <pc:sldMk cId="883611451" sldId="335"/>
            <ac:spMk id="9" creationId="{11EC4304-FCA8-1843-B9EE-4394650EFA30}"/>
          </ac:spMkLst>
        </pc:spChg>
        <pc:spChg chg="add del">
          <ac:chgData name="Mandolin Brown" userId="e3075e63024b3524" providerId="LiveId" clId="{A4838DC1-23C8-C848-9535-2F5CBA9B917F}" dt="2023-04-21T13:27:50.745" v="179" actId="22"/>
          <ac:spMkLst>
            <pc:docMk/>
            <pc:sldMk cId="883611451" sldId="335"/>
            <ac:spMk id="10" creationId="{87B36519-A0DB-EF42-A9CD-F29C1387DA78}"/>
          </ac:spMkLst>
        </pc:spChg>
        <pc:spChg chg="del">
          <ac:chgData name="Mandolin Brown" userId="e3075e63024b3524" providerId="LiveId" clId="{A4838DC1-23C8-C848-9535-2F5CBA9B917F}" dt="2023-04-21T13:27:59.551" v="182" actId="478"/>
          <ac:spMkLst>
            <pc:docMk/>
            <pc:sldMk cId="883611451" sldId="335"/>
            <ac:spMk id="12" creationId="{DDF1D40C-81D4-144F-B9C3-218DD24F08A8}"/>
          </ac:spMkLst>
        </pc:spChg>
        <pc:picChg chg="del">
          <ac:chgData name="Mandolin Brown" userId="e3075e63024b3524" providerId="LiveId" clId="{A4838DC1-23C8-C848-9535-2F5CBA9B917F}" dt="2023-04-21T13:27:57.782" v="181" actId="478"/>
          <ac:picMkLst>
            <pc:docMk/>
            <pc:sldMk cId="883611451" sldId="335"/>
            <ac:picMk id="6" creationId="{7978783B-D64C-B649-995E-BEF84A56D638}"/>
          </ac:picMkLst>
        </pc:picChg>
        <pc:picChg chg="mod">
          <ac:chgData name="Mandolin Brown" userId="e3075e63024b3524" providerId="LiveId" clId="{A4838DC1-23C8-C848-9535-2F5CBA9B917F}" dt="2023-04-21T13:28:07.467" v="183" actId="1076"/>
          <ac:picMkLst>
            <pc:docMk/>
            <pc:sldMk cId="883611451" sldId="335"/>
            <ac:picMk id="8" creationId="{2CEAD516-19A8-6641-A341-6A7CE739F23C}"/>
          </ac:picMkLst>
        </pc:picChg>
      </pc:sldChg>
      <pc:sldChg chg="delSp modSp mod">
        <pc:chgData name="Mandolin Brown" userId="e3075e63024b3524" providerId="LiveId" clId="{A4838DC1-23C8-C848-9535-2F5CBA9B917F}" dt="2023-04-21T13:25:56.042" v="132" actId="478"/>
        <pc:sldMkLst>
          <pc:docMk/>
          <pc:sldMk cId="258919290" sldId="336"/>
        </pc:sldMkLst>
        <pc:spChg chg="mod">
          <ac:chgData name="Mandolin Brown" userId="e3075e63024b3524" providerId="LiveId" clId="{A4838DC1-23C8-C848-9535-2F5CBA9B917F}" dt="2023-04-21T13:25:50.992" v="129" actId="15"/>
          <ac:spMkLst>
            <pc:docMk/>
            <pc:sldMk cId="258919290" sldId="336"/>
            <ac:spMk id="3" creationId="{01D80403-1D37-964F-9566-67F623109224}"/>
          </ac:spMkLst>
        </pc:spChg>
        <pc:spChg chg="del">
          <ac:chgData name="Mandolin Brown" userId="e3075e63024b3524" providerId="LiveId" clId="{A4838DC1-23C8-C848-9535-2F5CBA9B917F}" dt="2023-04-21T13:25:54.121" v="130" actId="478"/>
          <ac:spMkLst>
            <pc:docMk/>
            <pc:sldMk cId="258919290" sldId="336"/>
            <ac:spMk id="5" creationId="{8A37F7AF-7B23-2B45-A5B6-55B537F68C7C}"/>
          </ac:spMkLst>
        </pc:spChg>
        <pc:spChg chg="del mod">
          <ac:chgData name="Mandolin Brown" userId="e3075e63024b3524" providerId="LiveId" clId="{A4838DC1-23C8-C848-9535-2F5CBA9B917F}" dt="2023-04-21T13:25:56.042" v="132" actId="478"/>
          <ac:spMkLst>
            <pc:docMk/>
            <pc:sldMk cId="258919290" sldId="336"/>
            <ac:spMk id="7" creationId="{CF7DE4D1-A33D-4349-9A58-4140BED746D2}"/>
          </ac:spMkLst>
        </pc:spChg>
      </pc:sldChg>
      <pc:sldChg chg="modSp mod">
        <pc:chgData name="Mandolin Brown" userId="e3075e63024b3524" providerId="LiveId" clId="{A4838DC1-23C8-C848-9535-2F5CBA9B917F}" dt="2023-04-21T13:18:37.748" v="17" actId="20577"/>
        <pc:sldMkLst>
          <pc:docMk/>
          <pc:sldMk cId="4050716691" sldId="338"/>
        </pc:sldMkLst>
        <pc:spChg chg="mod">
          <ac:chgData name="Mandolin Brown" userId="e3075e63024b3524" providerId="LiveId" clId="{A4838DC1-23C8-C848-9535-2F5CBA9B917F}" dt="2023-04-21T13:18:37.748" v="17" actId="20577"/>
          <ac:spMkLst>
            <pc:docMk/>
            <pc:sldMk cId="4050716691" sldId="338"/>
            <ac:spMk id="3" creationId="{54437DEA-2CB5-F728-093A-39181E0819AB}"/>
          </ac:spMkLst>
        </pc:spChg>
      </pc:sldChg>
      <pc:sldChg chg="ord">
        <pc:chgData name="Mandolin Brown" userId="e3075e63024b3524" providerId="LiveId" clId="{A4838DC1-23C8-C848-9535-2F5CBA9B917F}" dt="2023-04-21T13:52:16.343" v="406" actId="20578"/>
        <pc:sldMkLst>
          <pc:docMk/>
          <pc:sldMk cId="198574454" sldId="339"/>
        </pc:sldMkLst>
      </pc:sldChg>
      <pc:sldChg chg="del">
        <pc:chgData name="Mandolin Brown" userId="e3075e63024b3524" providerId="LiveId" clId="{A4838DC1-23C8-C848-9535-2F5CBA9B917F}" dt="2023-04-21T13:18:20.271" v="5" actId="2696"/>
        <pc:sldMkLst>
          <pc:docMk/>
          <pc:sldMk cId="4161589147" sldId="340"/>
        </pc:sldMkLst>
      </pc:sldChg>
      <pc:sldChg chg="modSp mod">
        <pc:chgData name="Mandolin Brown" userId="e3075e63024b3524" providerId="LiveId" clId="{A4838DC1-23C8-C848-9535-2F5CBA9B917F}" dt="2023-04-21T13:49:03.531" v="294" actId="20577"/>
        <pc:sldMkLst>
          <pc:docMk/>
          <pc:sldMk cId="505771098" sldId="342"/>
        </pc:sldMkLst>
        <pc:spChg chg="mod">
          <ac:chgData name="Mandolin Brown" userId="e3075e63024b3524" providerId="LiveId" clId="{A4838DC1-23C8-C848-9535-2F5CBA9B917F}" dt="2023-04-21T13:49:03.531" v="294" actId="20577"/>
          <ac:spMkLst>
            <pc:docMk/>
            <pc:sldMk cId="505771098" sldId="342"/>
            <ac:spMk id="2" creationId="{A9AA3E5B-4744-82DE-E9EF-62D36A7514C6}"/>
          </ac:spMkLst>
        </pc:spChg>
      </pc:sldChg>
      <pc:sldChg chg="del">
        <pc:chgData name="Mandolin Brown" userId="e3075e63024b3524" providerId="LiveId" clId="{A4838DC1-23C8-C848-9535-2F5CBA9B917F}" dt="2023-04-21T13:24:08.141" v="101" actId="2696"/>
        <pc:sldMkLst>
          <pc:docMk/>
          <pc:sldMk cId="1444660549" sldId="344"/>
        </pc:sldMkLst>
      </pc:sldChg>
      <pc:sldChg chg="ord">
        <pc:chgData name="Mandolin Brown" userId="e3075e63024b3524" providerId="LiveId" clId="{A4838DC1-23C8-C848-9535-2F5CBA9B917F}" dt="2023-04-21T13:54:46.571" v="494" actId="20578"/>
        <pc:sldMkLst>
          <pc:docMk/>
          <pc:sldMk cId="1440108957" sldId="348"/>
        </pc:sldMkLst>
      </pc:sldChg>
      <pc:sldChg chg="del">
        <pc:chgData name="Mandolin Brown" userId="e3075e63024b3524" providerId="LiveId" clId="{A4838DC1-23C8-C848-9535-2F5CBA9B917F}" dt="2023-04-21T13:24:05.247" v="100" actId="2696"/>
        <pc:sldMkLst>
          <pc:docMk/>
          <pc:sldMk cId="164904901" sldId="352"/>
        </pc:sldMkLst>
      </pc:sldChg>
      <pc:sldChg chg="del">
        <pc:chgData name="Mandolin Brown" userId="e3075e63024b3524" providerId="LiveId" clId="{A4838DC1-23C8-C848-9535-2F5CBA9B917F}" dt="2023-04-21T13:24:09.394" v="102" actId="2696"/>
        <pc:sldMkLst>
          <pc:docMk/>
          <pc:sldMk cId="1401182448" sldId="353"/>
        </pc:sldMkLst>
      </pc:sldChg>
      <pc:sldChg chg="del">
        <pc:chgData name="Mandolin Brown" userId="e3075e63024b3524" providerId="LiveId" clId="{A4838DC1-23C8-C848-9535-2F5CBA9B917F}" dt="2023-04-21T13:24:04.116" v="99" actId="2696"/>
        <pc:sldMkLst>
          <pc:docMk/>
          <pc:sldMk cId="2433430385" sldId="354"/>
        </pc:sldMkLst>
      </pc:sldChg>
      <pc:sldChg chg="del">
        <pc:chgData name="Mandolin Brown" userId="e3075e63024b3524" providerId="LiveId" clId="{A4838DC1-23C8-C848-9535-2F5CBA9B917F}" dt="2023-04-21T13:52:06.700" v="403" actId="2696"/>
        <pc:sldMkLst>
          <pc:docMk/>
          <pc:sldMk cId="3726193999" sldId="366"/>
        </pc:sldMkLst>
      </pc:sldChg>
      <pc:sldChg chg="del">
        <pc:chgData name="Mandolin Brown" userId="e3075e63024b3524" providerId="LiveId" clId="{A4838DC1-23C8-C848-9535-2F5CBA9B917F}" dt="2023-04-21T13:25:41.209" v="127" actId="2696"/>
        <pc:sldMkLst>
          <pc:docMk/>
          <pc:sldMk cId="1907165688" sldId="370"/>
        </pc:sldMkLst>
      </pc:sldChg>
      <pc:sldChg chg="modSp mod">
        <pc:chgData name="Mandolin Brown" userId="e3075e63024b3524" providerId="LiveId" clId="{A4838DC1-23C8-C848-9535-2F5CBA9B917F}" dt="2023-04-21T13:24:17.261" v="105" actId="27636"/>
        <pc:sldMkLst>
          <pc:docMk/>
          <pc:sldMk cId="526495142" sldId="373"/>
        </pc:sldMkLst>
        <pc:spChg chg="mod">
          <ac:chgData name="Mandolin Brown" userId="e3075e63024b3524" providerId="LiveId" clId="{A4838DC1-23C8-C848-9535-2F5CBA9B917F}" dt="2023-04-21T13:24:17.261" v="105" actId="27636"/>
          <ac:spMkLst>
            <pc:docMk/>
            <pc:sldMk cId="526495142" sldId="373"/>
            <ac:spMk id="3" creationId="{01D80403-1D37-964F-9566-67F623109224}"/>
          </ac:spMkLst>
        </pc:spChg>
      </pc:sldChg>
      <pc:sldChg chg="del">
        <pc:chgData name="Mandolin Brown" userId="e3075e63024b3524" providerId="LiveId" clId="{A4838DC1-23C8-C848-9535-2F5CBA9B917F}" dt="2023-04-21T13:24:21.834" v="106" actId="2696"/>
        <pc:sldMkLst>
          <pc:docMk/>
          <pc:sldMk cId="3816923312" sldId="374"/>
        </pc:sldMkLst>
      </pc:sldChg>
      <pc:sldChg chg="del">
        <pc:chgData name="Mandolin Brown" userId="e3075e63024b3524" providerId="LiveId" clId="{A4838DC1-23C8-C848-9535-2F5CBA9B917F}" dt="2023-04-21T13:24:57.556" v="108" actId="2696"/>
        <pc:sldMkLst>
          <pc:docMk/>
          <pc:sldMk cId="1071101107" sldId="375"/>
        </pc:sldMkLst>
      </pc:sldChg>
      <pc:sldChg chg="delSp mod">
        <pc:chgData name="Mandolin Brown" userId="e3075e63024b3524" providerId="LiveId" clId="{A4838DC1-23C8-C848-9535-2F5CBA9B917F}" dt="2023-04-21T13:24:25.809" v="107" actId="478"/>
        <pc:sldMkLst>
          <pc:docMk/>
          <pc:sldMk cId="1157378865" sldId="376"/>
        </pc:sldMkLst>
        <pc:spChg chg="del">
          <ac:chgData name="Mandolin Brown" userId="e3075e63024b3524" providerId="LiveId" clId="{A4838DC1-23C8-C848-9535-2F5CBA9B917F}" dt="2023-04-21T13:24:25.809" v="107" actId="478"/>
          <ac:spMkLst>
            <pc:docMk/>
            <pc:sldMk cId="1157378865" sldId="376"/>
            <ac:spMk id="21" creationId="{40926A15-5D68-0B41-9B63-BF740E4FEE2A}"/>
          </ac:spMkLst>
        </pc:spChg>
      </pc:sldChg>
      <pc:sldChg chg="del">
        <pc:chgData name="Mandolin Brown" userId="e3075e63024b3524" providerId="LiveId" clId="{A4838DC1-23C8-C848-9535-2F5CBA9B917F}" dt="2023-04-21T13:25:44.040" v="128" actId="2696"/>
        <pc:sldMkLst>
          <pc:docMk/>
          <pc:sldMk cId="3568828701" sldId="377"/>
        </pc:sldMkLst>
      </pc:sldChg>
      <pc:sldChg chg="modSp mod ord">
        <pc:chgData name="Mandolin Brown" userId="e3075e63024b3524" providerId="LiveId" clId="{A4838DC1-23C8-C848-9535-2F5CBA9B917F}" dt="2023-04-21T13:47:47.687" v="242" actId="20577"/>
        <pc:sldMkLst>
          <pc:docMk/>
          <pc:sldMk cId="2216170981" sldId="383"/>
        </pc:sldMkLst>
        <pc:spChg chg="mod">
          <ac:chgData name="Mandolin Brown" userId="e3075e63024b3524" providerId="LiveId" clId="{A4838DC1-23C8-C848-9535-2F5CBA9B917F}" dt="2023-04-21T13:47:47.687" v="242" actId="20577"/>
          <ac:spMkLst>
            <pc:docMk/>
            <pc:sldMk cId="2216170981" sldId="383"/>
            <ac:spMk id="2" creationId="{78C1246E-19B0-0342-8030-A5C86A4435EE}"/>
          </ac:spMkLst>
        </pc:spChg>
      </pc:sldChg>
      <pc:sldChg chg="delSp modSp mod ord">
        <pc:chgData name="Mandolin Brown" userId="e3075e63024b3524" providerId="LiveId" clId="{A4838DC1-23C8-C848-9535-2F5CBA9B917F}" dt="2023-04-21T13:54:04.570" v="452" actId="20578"/>
        <pc:sldMkLst>
          <pc:docMk/>
          <pc:sldMk cId="1382958391" sldId="385"/>
        </pc:sldMkLst>
        <pc:spChg chg="del">
          <ac:chgData name="Mandolin Brown" userId="e3075e63024b3524" providerId="LiveId" clId="{A4838DC1-23C8-C848-9535-2F5CBA9B917F}" dt="2023-04-21T13:26:57.630" v="173" actId="478"/>
          <ac:spMkLst>
            <pc:docMk/>
            <pc:sldMk cId="1382958391" sldId="385"/>
            <ac:spMk id="18" creationId="{FC60837C-CCF5-EA42-ADF3-7D11DB1CAA51}"/>
          </ac:spMkLst>
        </pc:spChg>
        <pc:spChg chg="del">
          <ac:chgData name="Mandolin Brown" userId="e3075e63024b3524" providerId="LiveId" clId="{A4838DC1-23C8-C848-9535-2F5CBA9B917F}" dt="2023-04-21T13:26:59.044" v="174" actId="478"/>
          <ac:spMkLst>
            <pc:docMk/>
            <pc:sldMk cId="1382958391" sldId="385"/>
            <ac:spMk id="20" creationId="{49E4C4A7-9DDA-0C46-97F3-F32C0351FA05}"/>
          </ac:spMkLst>
        </pc:spChg>
        <pc:spChg chg="del">
          <ac:chgData name="Mandolin Brown" userId="e3075e63024b3524" providerId="LiveId" clId="{A4838DC1-23C8-C848-9535-2F5CBA9B917F}" dt="2023-04-21T13:26:56.365" v="172" actId="478"/>
          <ac:spMkLst>
            <pc:docMk/>
            <pc:sldMk cId="1382958391" sldId="385"/>
            <ac:spMk id="22" creationId="{6E20CB62-5113-4343-822A-1B60F3BD9630}"/>
          </ac:spMkLst>
        </pc:spChg>
        <pc:graphicFrameChg chg="modGraphic">
          <ac:chgData name="Mandolin Brown" userId="e3075e63024b3524" providerId="LiveId" clId="{A4838DC1-23C8-C848-9535-2F5CBA9B917F}" dt="2023-04-21T13:27:13.004" v="177" actId="13926"/>
          <ac:graphicFrameMkLst>
            <pc:docMk/>
            <pc:sldMk cId="1382958391" sldId="385"/>
            <ac:graphicFrameMk id="17" creationId="{5D6C673F-BEC8-10D9-FE82-F8ABCFDA2F9D}"/>
          </ac:graphicFrameMkLst>
        </pc:graphicFrameChg>
      </pc:sldChg>
      <pc:sldChg chg="delSp mod">
        <pc:chgData name="Mandolin Brown" userId="e3075e63024b3524" providerId="LiveId" clId="{A4838DC1-23C8-C848-9535-2F5CBA9B917F}" dt="2023-04-21T13:52:48.562" v="431" actId="478"/>
        <pc:sldMkLst>
          <pc:docMk/>
          <pc:sldMk cId="1022416351" sldId="387"/>
        </pc:sldMkLst>
        <pc:spChg chg="del">
          <ac:chgData name="Mandolin Brown" userId="e3075e63024b3524" providerId="LiveId" clId="{A4838DC1-23C8-C848-9535-2F5CBA9B917F}" dt="2023-04-21T13:52:48.562" v="431" actId="478"/>
          <ac:spMkLst>
            <pc:docMk/>
            <pc:sldMk cId="1022416351" sldId="387"/>
            <ac:spMk id="3" creationId="{7FA93FFD-C7F4-0414-98A2-F36A672ED97D}"/>
          </ac:spMkLst>
        </pc:spChg>
      </pc:sldChg>
      <pc:sldChg chg="delSp modSp mod">
        <pc:chgData name="Mandolin Brown" userId="e3075e63024b3524" providerId="LiveId" clId="{A4838DC1-23C8-C848-9535-2F5CBA9B917F}" dt="2023-04-21T13:53:10.016" v="445" actId="20577"/>
        <pc:sldMkLst>
          <pc:docMk/>
          <pc:sldMk cId="2229071560" sldId="388"/>
        </pc:sldMkLst>
        <pc:spChg chg="del">
          <ac:chgData name="Mandolin Brown" userId="e3075e63024b3524" providerId="LiveId" clId="{A4838DC1-23C8-C848-9535-2F5CBA9B917F}" dt="2023-04-21T13:52:56.240" v="434" actId="478"/>
          <ac:spMkLst>
            <pc:docMk/>
            <pc:sldMk cId="2229071560" sldId="388"/>
            <ac:spMk id="3" creationId="{AE451B0B-12C1-0843-B878-095E8846BA4F}"/>
          </ac:spMkLst>
        </pc:spChg>
        <pc:spChg chg="del">
          <ac:chgData name="Mandolin Brown" userId="e3075e63024b3524" providerId="LiveId" clId="{A4838DC1-23C8-C848-9535-2F5CBA9B917F}" dt="2023-04-21T13:52:54.400" v="433" actId="478"/>
          <ac:spMkLst>
            <pc:docMk/>
            <pc:sldMk cId="2229071560" sldId="388"/>
            <ac:spMk id="5" creationId="{C6AB84F8-3509-564B-BE39-52BD6C195BE0}"/>
          </ac:spMkLst>
        </pc:spChg>
        <pc:spChg chg="mod">
          <ac:chgData name="Mandolin Brown" userId="e3075e63024b3524" providerId="LiveId" clId="{A4838DC1-23C8-C848-9535-2F5CBA9B917F}" dt="2023-04-21T13:53:10.016" v="445" actId="20577"/>
          <ac:spMkLst>
            <pc:docMk/>
            <pc:sldMk cId="2229071560" sldId="388"/>
            <ac:spMk id="10" creationId="{7C04CC8F-2BFA-1165-6674-82EF5755CB0E}"/>
          </ac:spMkLst>
        </pc:spChg>
        <pc:picChg chg="del">
          <ac:chgData name="Mandolin Brown" userId="e3075e63024b3524" providerId="LiveId" clId="{A4838DC1-23C8-C848-9535-2F5CBA9B917F}" dt="2023-04-21T13:52:50.510" v="432" actId="478"/>
          <ac:picMkLst>
            <pc:docMk/>
            <pc:sldMk cId="2229071560" sldId="388"/>
            <ac:picMk id="11" creationId="{978EFE97-14A0-D1E6-8CCB-65CA7857BEF2}"/>
          </ac:picMkLst>
        </pc:picChg>
      </pc:sldChg>
      <pc:sldChg chg="del ord">
        <pc:chgData name="Mandolin Brown" userId="e3075e63024b3524" providerId="LiveId" clId="{A4838DC1-23C8-C848-9535-2F5CBA9B917F}" dt="2023-04-21T13:52:26.428" v="408" actId="2696"/>
        <pc:sldMkLst>
          <pc:docMk/>
          <pc:sldMk cId="3309530786" sldId="391"/>
        </pc:sldMkLst>
      </pc:sldChg>
      <pc:sldChg chg="modSp mod">
        <pc:chgData name="Mandolin Brown" userId="e3075e63024b3524" providerId="LiveId" clId="{A4838DC1-23C8-C848-9535-2F5CBA9B917F}" dt="2023-04-21T13:23:40.448" v="98" actId="207"/>
        <pc:sldMkLst>
          <pc:docMk/>
          <pc:sldMk cId="3356588934" sldId="394"/>
        </pc:sldMkLst>
        <pc:spChg chg="mod">
          <ac:chgData name="Mandolin Brown" userId="e3075e63024b3524" providerId="LiveId" clId="{A4838DC1-23C8-C848-9535-2F5CBA9B917F}" dt="2023-04-21T13:23:40.448" v="98" actId="207"/>
          <ac:spMkLst>
            <pc:docMk/>
            <pc:sldMk cId="3356588934" sldId="394"/>
            <ac:spMk id="3" creationId="{1465F9F8-4E02-6E44-B101-2ADEF701BC83}"/>
          </ac:spMkLst>
        </pc:spChg>
      </pc:sldChg>
      <pc:sldChg chg="modSp mod">
        <pc:chgData name="Mandolin Brown" userId="e3075e63024b3524" providerId="LiveId" clId="{A4838DC1-23C8-C848-9535-2F5CBA9B917F}" dt="2023-04-21T13:25:20.644" v="126" actId="20577"/>
        <pc:sldMkLst>
          <pc:docMk/>
          <pc:sldMk cId="329322195" sldId="395"/>
        </pc:sldMkLst>
        <pc:spChg chg="mod">
          <ac:chgData name="Mandolin Brown" userId="e3075e63024b3524" providerId="LiveId" clId="{A4838DC1-23C8-C848-9535-2F5CBA9B917F}" dt="2023-04-21T13:25:20.644" v="126" actId="20577"/>
          <ac:spMkLst>
            <pc:docMk/>
            <pc:sldMk cId="329322195" sldId="395"/>
            <ac:spMk id="3" creationId="{01D80403-1D37-964F-9566-67F623109224}"/>
          </ac:spMkLst>
        </pc:spChg>
      </pc:sldChg>
      <pc:sldChg chg="del ord">
        <pc:chgData name="Mandolin Brown" userId="e3075e63024b3524" providerId="LiveId" clId="{A4838DC1-23C8-C848-9535-2F5CBA9B917F}" dt="2023-04-21T13:48:20.823" v="266" actId="2696"/>
        <pc:sldMkLst>
          <pc:docMk/>
          <pc:sldMk cId="2795159118" sldId="397"/>
        </pc:sldMkLst>
      </pc:sldChg>
      <pc:sldChg chg="modSp mod">
        <pc:chgData name="Mandolin Brown" userId="e3075e63024b3524" providerId="LiveId" clId="{A4838DC1-23C8-C848-9535-2F5CBA9B917F}" dt="2023-04-21T13:23:13.906" v="94" actId="115"/>
        <pc:sldMkLst>
          <pc:docMk/>
          <pc:sldMk cId="180936739" sldId="398"/>
        </pc:sldMkLst>
        <pc:spChg chg="mod">
          <ac:chgData name="Mandolin Brown" userId="e3075e63024b3524" providerId="LiveId" clId="{A4838DC1-23C8-C848-9535-2F5CBA9B917F}" dt="2023-04-21T13:23:13.906" v="94" actId="115"/>
          <ac:spMkLst>
            <pc:docMk/>
            <pc:sldMk cId="180936739" sldId="398"/>
            <ac:spMk id="3" creationId="{1465F9F8-4E02-6E44-B101-2ADEF701BC83}"/>
          </ac:spMkLst>
        </pc:spChg>
      </pc:sldChg>
      <pc:sldChg chg="delSp modSp mod">
        <pc:chgData name="Mandolin Brown" userId="e3075e63024b3524" providerId="LiveId" clId="{A4838DC1-23C8-C848-9535-2F5CBA9B917F}" dt="2023-04-21T13:49:17.881" v="313" actId="20577"/>
        <pc:sldMkLst>
          <pc:docMk/>
          <pc:sldMk cId="1058264060" sldId="405"/>
        </pc:sldMkLst>
        <pc:spChg chg="mod">
          <ac:chgData name="Mandolin Brown" userId="e3075e63024b3524" providerId="LiveId" clId="{A4838DC1-23C8-C848-9535-2F5CBA9B917F}" dt="2023-04-21T13:49:17.881" v="313" actId="20577"/>
          <ac:spMkLst>
            <pc:docMk/>
            <pc:sldMk cId="1058264060" sldId="405"/>
            <ac:spMk id="2" creationId="{098FC7E4-C301-4844-86F2-A1CC6D5BEA80}"/>
          </ac:spMkLst>
        </pc:spChg>
        <pc:spChg chg="del">
          <ac:chgData name="Mandolin Brown" userId="e3075e63024b3524" providerId="LiveId" clId="{A4838DC1-23C8-C848-9535-2F5CBA9B917F}" dt="2023-04-21T13:26:05.570" v="133" actId="478"/>
          <ac:spMkLst>
            <pc:docMk/>
            <pc:sldMk cId="1058264060" sldId="405"/>
            <ac:spMk id="6" creationId="{C2B1EA5B-4FB4-B548-B57C-FB70D78EE77A}"/>
          </ac:spMkLst>
        </pc:spChg>
      </pc:sldChg>
      <pc:sldChg chg="modSp mod ord">
        <pc:chgData name="Mandolin Brown" userId="e3075e63024b3524" providerId="LiveId" clId="{A4838DC1-23C8-C848-9535-2F5CBA9B917F}" dt="2023-04-21T13:48:36.586" v="267" actId="20578"/>
        <pc:sldMkLst>
          <pc:docMk/>
          <pc:sldMk cId="903297946" sldId="408"/>
        </pc:sldMkLst>
        <pc:spChg chg="mod">
          <ac:chgData name="Mandolin Brown" userId="e3075e63024b3524" providerId="LiveId" clId="{A4838DC1-23C8-C848-9535-2F5CBA9B917F}" dt="2023-04-21T13:26:25.256" v="144" actId="20577"/>
          <ac:spMkLst>
            <pc:docMk/>
            <pc:sldMk cId="903297946" sldId="408"/>
            <ac:spMk id="2" creationId="{A9AA3E5B-4744-82DE-E9EF-62D36A7514C6}"/>
          </ac:spMkLst>
        </pc:spChg>
      </pc:sldChg>
      <pc:sldChg chg="delSp modSp mod ord">
        <pc:chgData name="Mandolin Brown" userId="e3075e63024b3524" providerId="LiveId" clId="{A4838DC1-23C8-C848-9535-2F5CBA9B917F}" dt="2023-04-21T13:48:36.586" v="267" actId="20578"/>
        <pc:sldMkLst>
          <pc:docMk/>
          <pc:sldMk cId="4037056864" sldId="410"/>
        </pc:sldMkLst>
        <pc:spChg chg="mod">
          <ac:chgData name="Mandolin Brown" userId="e3075e63024b3524" providerId="LiveId" clId="{A4838DC1-23C8-C848-9535-2F5CBA9B917F}" dt="2023-04-21T13:26:38.094" v="171" actId="20577"/>
          <ac:spMkLst>
            <pc:docMk/>
            <pc:sldMk cId="4037056864" sldId="410"/>
            <ac:spMk id="2" creationId="{A9AA3E5B-4744-82DE-E9EF-62D36A7514C6}"/>
          </ac:spMkLst>
        </pc:spChg>
        <pc:spChg chg="del">
          <ac:chgData name="Mandolin Brown" userId="e3075e63024b3524" providerId="LiveId" clId="{A4838DC1-23C8-C848-9535-2F5CBA9B917F}" dt="2023-04-21T13:26:15.654" v="134" actId="478"/>
          <ac:spMkLst>
            <pc:docMk/>
            <pc:sldMk cId="4037056864" sldId="410"/>
            <ac:spMk id="18" creationId="{2B002674-80B3-DE42-8C2D-D37723DD1599}"/>
          </ac:spMkLst>
        </pc:spChg>
      </pc:sldChg>
      <pc:sldChg chg="ord">
        <pc:chgData name="Mandolin Brown" userId="e3075e63024b3524" providerId="LiveId" clId="{A4838DC1-23C8-C848-9535-2F5CBA9B917F}" dt="2023-04-21T13:18:01.524" v="1" actId="20578"/>
        <pc:sldMkLst>
          <pc:docMk/>
          <pc:sldMk cId="1630528236" sldId="413"/>
        </pc:sldMkLst>
      </pc:sldChg>
      <pc:sldChg chg="delSp modSp add mod">
        <pc:chgData name="Mandolin Brown" userId="e3075e63024b3524" providerId="LiveId" clId="{A4838DC1-23C8-C848-9535-2F5CBA9B917F}" dt="2023-04-21T13:28:32.012" v="204" actId="20577"/>
        <pc:sldMkLst>
          <pc:docMk/>
          <pc:sldMk cId="4089389710" sldId="415"/>
        </pc:sldMkLst>
        <pc:spChg chg="del">
          <ac:chgData name="Mandolin Brown" userId="e3075e63024b3524" providerId="LiveId" clId="{A4838DC1-23C8-C848-9535-2F5CBA9B917F}" dt="2023-04-21T13:28:11.718" v="184" actId="478"/>
          <ac:spMkLst>
            <pc:docMk/>
            <pc:sldMk cId="4089389710" sldId="415"/>
            <ac:spMk id="9" creationId="{11EC4304-FCA8-1843-B9EE-4394650EFA30}"/>
          </ac:spMkLst>
        </pc:spChg>
        <pc:spChg chg="mod">
          <ac:chgData name="Mandolin Brown" userId="e3075e63024b3524" providerId="LiveId" clId="{A4838DC1-23C8-C848-9535-2F5CBA9B917F}" dt="2023-04-21T13:28:32.012" v="204" actId="20577"/>
          <ac:spMkLst>
            <pc:docMk/>
            <pc:sldMk cId="4089389710" sldId="415"/>
            <ac:spMk id="12" creationId="{DDF1D40C-81D4-144F-B9C3-218DD24F08A8}"/>
          </ac:spMkLst>
        </pc:spChg>
        <pc:picChg chg="mod">
          <ac:chgData name="Mandolin Brown" userId="e3075e63024b3524" providerId="LiveId" clId="{A4838DC1-23C8-C848-9535-2F5CBA9B917F}" dt="2023-04-21T13:28:28.587" v="186" actId="1076"/>
          <ac:picMkLst>
            <pc:docMk/>
            <pc:sldMk cId="4089389710" sldId="415"/>
            <ac:picMk id="6" creationId="{7978783B-D64C-B649-995E-BEF84A56D638}"/>
          </ac:picMkLst>
        </pc:picChg>
        <pc:picChg chg="del">
          <ac:chgData name="Mandolin Brown" userId="e3075e63024b3524" providerId="LiveId" clId="{A4838DC1-23C8-C848-9535-2F5CBA9B917F}" dt="2023-04-21T13:28:11.718" v="184" actId="478"/>
          <ac:picMkLst>
            <pc:docMk/>
            <pc:sldMk cId="4089389710" sldId="415"/>
            <ac:picMk id="8" creationId="{2CEAD516-19A8-6641-A341-6A7CE739F23C}"/>
          </ac:picMkLst>
        </pc:picChg>
      </pc:sldChg>
      <pc:sldChg chg="addSp delSp modSp new mod ord modShow">
        <pc:chgData name="Mandolin Brown" userId="e3075e63024b3524" providerId="LiveId" clId="{A4838DC1-23C8-C848-9535-2F5CBA9B917F}" dt="2023-04-21T13:43:38.703" v="224" actId="729"/>
        <pc:sldMkLst>
          <pc:docMk/>
          <pc:sldMk cId="2357449966" sldId="416"/>
        </pc:sldMkLst>
        <pc:spChg chg="del">
          <ac:chgData name="Mandolin Brown" userId="e3075e63024b3524" providerId="LiveId" clId="{A4838DC1-23C8-C848-9535-2F5CBA9B917F}" dt="2023-04-21T13:43:01.767" v="206" actId="478"/>
          <ac:spMkLst>
            <pc:docMk/>
            <pc:sldMk cId="2357449966" sldId="416"/>
            <ac:spMk id="2" creationId="{D8CE8689-AAC3-F648-8788-EF8D6A8411E9}"/>
          </ac:spMkLst>
        </pc:spChg>
        <pc:spChg chg="del">
          <ac:chgData name="Mandolin Brown" userId="e3075e63024b3524" providerId="LiveId" clId="{A4838DC1-23C8-C848-9535-2F5CBA9B917F}" dt="2023-04-21T13:43:02.978" v="207" actId="478"/>
          <ac:spMkLst>
            <pc:docMk/>
            <pc:sldMk cId="2357449966" sldId="416"/>
            <ac:spMk id="3" creationId="{531E97AE-E20A-9B45-BF5D-D53EDC506560}"/>
          </ac:spMkLst>
        </pc:spChg>
        <pc:spChg chg="add mod">
          <ac:chgData name="Mandolin Brown" userId="e3075e63024b3524" providerId="LiveId" clId="{A4838DC1-23C8-C848-9535-2F5CBA9B917F}" dt="2023-04-21T13:43:25.114" v="221" actId="1076"/>
          <ac:spMkLst>
            <pc:docMk/>
            <pc:sldMk cId="2357449966" sldId="416"/>
            <ac:spMk id="5" creationId="{1214901D-0F3A-D24C-9D36-8B1C17BBFEA9}"/>
          </ac:spMkLst>
        </pc:spChg>
      </pc:sldChg>
      <pc:sldChg chg="modSp add mod ord">
        <pc:chgData name="Mandolin Brown" userId="e3075e63024b3524" providerId="LiveId" clId="{A4838DC1-23C8-C848-9535-2F5CBA9B917F}" dt="2023-04-21T13:48:36.586" v="267" actId="20578"/>
        <pc:sldMkLst>
          <pc:docMk/>
          <pc:sldMk cId="586272970" sldId="417"/>
        </pc:sldMkLst>
        <pc:spChg chg="mod">
          <ac:chgData name="Mandolin Brown" userId="e3075e63024b3524" providerId="LiveId" clId="{A4838DC1-23C8-C848-9535-2F5CBA9B917F}" dt="2023-04-21T13:48:11.596" v="264" actId="1076"/>
          <ac:spMkLst>
            <pc:docMk/>
            <pc:sldMk cId="586272970" sldId="417"/>
            <ac:spMk id="5" creationId="{1214901D-0F3A-D24C-9D36-8B1C17BBFEA9}"/>
          </ac:spMkLst>
        </pc:spChg>
      </pc:sldChg>
      <pc:sldChg chg="modSp add mod">
        <pc:chgData name="Mandolin Brown" userId="e3075e63024b3524" providerId="LiveId" clId="{A4838DC1-23C8-C848-9535-2F5CBA9B917F}" dt="2023-04-21T13:51:06.180" v="341" actId="1076"/>
        <pc:sldMkLst>
          <pc:docMk/>
          <pc:sldMk cId="2956740470" sldId="418"/>
        </pc:sldMkLst>
        <pc:spChg chg="mod">
          <ac:chgData name="Mandolin Brown" userId="e3075e63024b3524" providerId="LiveId" clId="{A4838DC1-23C8-C848-9535-2F5CBA9B917F}" dt="2023-04-21T13:51:06.180" v="341" actId="1076"/>
          <ac:spMkLst>
            <pc:docMk/>
            <pc:sldMk cId="2956740470" sldId="418"/>
            <ac:spMk id="5" creationId="{1214901D-0F3A-D24C-9D36-8B1C17BBFEA9}"/>
          </ac:spMkLst>
        </pc:spChg>
      </pc:sldChg>
      <pc:sldChg chg="modSp add mod">
        <pc:chgData name="Mandolin Brown" userId="e3075e63024b3524" providerId="LiveId" clId="{A4838DC1-23C8-C848-9535-2F5CBA9B917F}" dt="2023-04-21T13:51:34.448" v="371" actId="20577"/>
        <pc:sldMkLst>
          <pc:docMk/>
          <pc:sldMk cId="2148865588" sldId="419"/>
        </pc:sldMkLst>
        <pc:spChg chg="mod">
          <ac:chgData name="Mandolin Brown" userId="e3075e63024b3524" providerId="LiveId" clId="{A4838DC1-23C8-C848-9535-2F5CBA9B917F}" dt="2023-04-21T13:51:34.448" v="371" actId="20577"/>
          <ac:spMkLst>
            <pc:docMk/>
            <pc:sldMk cId="2148865588" sldId="419"/>
            <ac:spMk id="5" creationId="{1214901D-0F3A-D24C-9D36-8B1C17BBFEA9}"/>
          </ac:spMkLst>
        </pc:spChg>
      </pc:sldChg>
      <pc:sldChg chg="modSp add mod">
        <pc:chgData name="Mandolin Brown" userId="e3075e63024b3524" providerId="LiveId" clId="{A4838DC1-23C8-C848-9535-2F5CBA9B917F}" dt="2023-04-21T13:51:50.426" v="402" actId="20577"/>
        <pc:sldMkLst>
          <pc:docMk/>
          <pc:sldMk cId="985589917" sldId="420"/>
        </pc:sldMkLst>
        <pc:spChg chg="mod">
          <ac:chgData name="Mandolin Brown" userId="e3075e63024b3524" providerId="LiveId" clId="{A4838DC1-23C8-C848-9535-2F5CBA9B917F}" dt="2023-04-21T13:51:50.426" v="402" actId="20577"/>
          <ac:spMkLst>
            <pc:docMk/>
            <pc:sldMk cId="985589917" sldId="420"/>
            <ac:spMk id="5" creationId="{1214901D-0F3A-D24C-9D36-8B1C17BBFEA9}"/>
          </ac:spMkLst>
        </pc:spChg>
      </pc:sldChg>
      <pc:sldChg chg="modSp add mod">
        <pc:chgData name="Mandolin Brown" userId="e3075e63024b3524" providerId="LiveId" clId="{A4838DC1-23C8-C848-9535-2F5CBA9B917F}" dt="2023-04-21T13:52:44.553" v="430" actId="1076"/>
        <pc:sldMkLst>
          <pc:docMk/>
          <pc:sldMk cId="3331784643" sldId="421"/>
        </pc:sldMkLst>
        <pc:spChg chg="mod">
          <ac:chgData name="Mandolin Brown" userId="e3075e63024b3524" providerId="LiveId" clId="{A4838DC1-23C8-C848-9535-2F5CBA9B917F}" dt="2023-04-21T13:52:44.553" v="430" actId="1076"/>
          <ac:spMkLst>
            <pc:docMk/>
            <pc:sldMk cId="3331784643" sldId="421"/>
            <ac:spMk id="5" creationId="{1214901D-0F3A-D24C-9D36-8B1C17BBFEA9}"/>
          </ac:spMkLst>
        </pc:spChg>
      </pc:sldChg>
      <pc:sldChg chg="modSp add mod">
        <pc:chgData name="Mandolin Brown" userId="e3075e63024b3524" providerId="LiveId" clId="{A4838DC1-23C8-C848-9535-2F5CBA9B917F}" dt="2023-04-21T13:54:39.748" v="492" actId="20577"/>
        <pc:sldMkLst>
          <pc:docMk/>
          <pc:sldMk cId="4293116746" sldId="422"/>
        </pc:sldMkLst>
        <pc:spChg chg="mod">
          <ac:chgData name="Mandolin Brown" userId="e3075e63024b3524" providerId="LiveId" clId="{A4838DC1-23C8-C848-9535-2F5CBA9B917F}" dt="2023-04-21T13:54:39.748" v="492" actId="20577"/>
          <ac:spMkLst>
            <pc:docMk/>
            <pc:sldMk cId="4293116746" sldId="422"/>
            <ac:spMk id="5" creationId="{1214901D-0F3A-D24C-9D36-8B1C17BBFEA9}"/>
          </ac:spMkLst>
        </pc:spChg>
      </pc:sldChg>
      <pc:sldChg chg="modSp add mod">
        <pc:chgData name="Mandolin Brown" userId="e3075e63024b3524" providerId="LiveId" clId="{A4838DC1-23C8-C848-9535-2F5CBA9B917F}" dt="2023-04-21T13:55:06.588" v="517" actId="1076"/>
        <pc:sldMkLst>
          <pc:docMk/>
          <pc:sldMk cId="2161875517" sldId="423"/>
        </pc:sldMkLst>
        <pc:spChg chg="mod">
          <ac:chgData name="Mandolin Brown" userId="e3075e63024b3524" providerId="LiveId" clId="{A4838DC1-23C8-C848-9535-2F5CBA9B917F}" dt="2023-04-21T13:55:06.588" v="517" actId="1076"/>
          <ac:spMkLst>
            <pc:docMk/>
            <pc:sldMk cId="2161875517" sldId="423"/>
            <ac:spMk id="5" creationId="{1214901D-0F3A-D24C-9D36-8B1C17BBFEA9}"/>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93_42319C9.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5184381778741865E-2"/>
          <c:y val="0.3810299620766287"/>
          <c:w val="0.95227765726681124"/>
          <c:h val="0.61897003792337135"/>
        </c:manualLayout>
      </c:layout>
      <c:pie3DChart>
        <c:varyColors val="1"/>
        <c:ser>
          <c:idx val="0"/>
          <c:order val="0"/>
          <c:tx>
            <c:strRef>
              <c:f>Sheet1!$B$1</c:f>
              <c:strCache>
                <c:ptCount val="1"/>
                <c:pt idx="0">
                  <c:v>Cost Breakdown</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4-DE10-1342-BF9D-7CEFEBBC1D60}"/>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DE10-1342-BF9D-7CEFEBBC1D60}"/>
              </c:ext>
            </c:extLst>
          </c:dPt>
          <c:dPt>
            <c:idx val="2"/>
            <c:bubble3D val="0"/>
            <c:spPr>
              <a:solidFill>
                <a:schemeClr val="accent6">
                  <a:lumMod val="40000"/>
                  <a:lumOff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DE10-1342-BF9D-7CEFEBBC1D60}"/>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4-DE10-1342-BF9D-7CEFEBBC1D60}"/>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5-DE10-1342-BF9D-7CEFEBBC1D60}"/>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3-DE10-1342-BF9D-7CEFEBBC1D60}"/>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Electronics</c:v>
                </c:pt>
                <c:pt idx="1">
                  <c:v>Mechanical Components</c:v>
                </c:pt>
                <c:pt idx="2">
                  <c:v>Contingency Cost</c:v>
                </c:pt>
              </c:strCache>
            </c:strRef>
          </c:cat>
          <c:val>
            <c:numRef>
              <c:f>Sheet1!$B$2:$B$4</c:f>
              <c:numCache>
                <c:formatCode>_("$"* #,##0.00_);_("$"* \(#,##0.00\);_("$"* "-"??_);_(@_)</c:formatCode>
                <c:ptCount val="3"/>
                <c:pt idx="0">
                  <c:v>628</c:v>
                </c:pt>
                <c:pt idx="1">
                  <c:v>343</c:v>
                </c:pt>
                <c:pt idx="2">
                  <c:v>305</c:v>
                </c:pt>
              </c:numCache>
            </c:numRef>
          </c:val>
          <c:extLst>
            <c:ext xmlns:c16="http://schemas.microsoft.com/office/drawing/2014/chart" uri="{C3380CC4-5D6E-409C-BE32-E72D297353CC}">
              <c16:uniqueId val="{00000000-DE10-1342-BF9D-7CEFEBBC1D60}"/>
            </c:ext>
          </c:extLst>
        </c:ser>
        <c:dLbls>
          <c:dLblPos val="outEnd"/>
          <c:showLegendKey val="0"/>
          <c:showVal val="0"/>
          <c:showCatName val="0"/>
          <c:showSerName val="0"/>
          <c:showPercent val="1"/>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AAC74A-664E-43D3-859E-B35855730DBB}"/>
              </a:ext>
            </a:extLst>
          </p:cNvPr>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710C658-31F9-4A67-8267-E3463B262A30}"/>
              </a:ext>
            </a:extLst>
          </p:cNvPr>
          <p:cNvSpPr>
            <a:spLocks noGrp="1"/>
          </p:cNvSpPr>
          <p:nvPr>
            <p:ph type="dt" sz="quarter" idx="1"/>
          </p:nvPr>
        </p:nvSpPr>
        <p:spPr>
          <a:xfrm>
            <a:off x="5179484" y="1"/>
            <a:ext cx="3962400" cy="344091"/>
          </a:xfrm>
          <a:prstGeom prst="rect">
            <a:avLst/>
          </a:prstGeom>
        </p:spPr>
        <p:txBody>
          <a:bodyPr vert="horz" lIns="91440" tIns="45720" rIns="91440" bIns="45720" rtlCol="0"/>
          <a:lstStyle>
            <a:lvl1pPr algn="r">
              <a:defRPr sz="1200"/>
            </a:lvl1pPr>
          </a:lstStyle>
          <a:p>
            <a:fld id="{23AD794A-17F4-48F7-A14F-39DCAE091952}" type="datetimeFigureOut">
              <a:rPr lang="en-US" smtClean="0"/>
              <a:t>4/21/2023</a:t>
            </a:fld>
            <a:endParaRPr lang="en-US"/>
          </a:p>
        </p:txBody>
      </p:sp>
      <p:sp>
        <p:nvSpPr>
          <p:cNvPr id="4" name="Footer Placeholder 3">
            <a:extLst>
              <a:ext uri="{FF2B5EF4-FFF2-40B4-BE49-F238E27FC236}">
                <a16:creationId xmlns:a16="http://schemas.microsoft.com/office/drawing/2014/main" id="{CD7BBBF1-3A7A-4F4B-8592-578ABE65B71F}"/>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A02F046-B531-4374-9A89-AC21BCA06E1B}"/>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7D2DFAA7-D3C3-4D01-9299-453E25D16D4E}" type="slidenum">
              <a:rPr lang="en-US" smtClean="0"/>
              <a:t>‹#›</a:t>
            </a:fld>
            <a:endParaRPr lang="en-US"/>
          </a:p>
        </p:txBody>
      </p:sp>
    </p:spTree>
    <p:extLst>
      <p:ext uri="{BB962C8B-B14F-4D97-AF65-F5344CB8AC3E}">
        <p14:creationId xmlns:p14="http://schemas.microsoft.com/office/powerpoint/2010/main" val="9005273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1"/>
            <a:ext cx="3962400" cy="344091"/>
          </a:xfrm>
          <a:prstGeom prst="rect">
            <a:avLst/>
          </a:prstGeom>
        </p:spPr>
        <p:txBody>
          <a:bodyPr vert="horz" lIns="91440" tIns="45720" rIns="91440" bIns="45720" rtlCol="0"/>
          <a:lstStyle>
            <a:lvl1pPr algn="r">
              <a:defRPr sz="1200"/>
            </a:lvl1pPr>
          </a:lstStyle>
          <a:p>
            <a:fld id="{594C6A87-CC60-415C-BFEE-13D1CAD6861A}" type="datetimeFigureOut">
              <a:rPr lang="en-US" smtClean="0"/>
              <a:t>4/21/2023</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6DC51814-3B91-4036-94D2-3977634EE214}" type="slidenum">
              <a:rPr lang="en-US" smtClean="0"/>
              <a:t>‹#›</a:t>
            </a:fld>
            <a:endParaRPr lang="en-US"/>
          </a:p>
        </p:txBody>
      </p:sp>
    </p:spTree>
    <p:extLst>
      <p:ext uri="{BB962C8B-B14F-4D97-AF65-F5344CB8AC3E}">
        <p14:creationId xmlns:p14="http://schemas.microsoft.com/office/powerpoint/2010/main" val="1300625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the title of the project </a:t>
            </a:r>
          </a:p>
        </p:txBody>
      </p:sp>
      <p:sp>
        <p:nvSpPr>
          <p:cNvPr id="4" name="Slide Number Placeholder 3"/>
          <p:cNvSpPr>
            <a:spLocks noGrp="1"/>
          </p:cNvSpPr>
          <p:nvPr>
            <p:ph type="sldNum" sz="quarter" idx="5"/>
          </p:nvPr>
        </p:nvSpPr>
        <p:spPr/>
        <p:txBody>
          <a:bodyPr/>
          <a:lstStyle/>
          <a:p>
            <a:fld id="{6DC51814-3B91-4036-94D2-3977634EE214}" type="slidenum">
              <a:rPr lang="en-US" smtClean="0"/>
              <a:t>1</a:t>
            </a:fld>
            <a:endParaRPr lang="en-US"/>
          </a:p>
        </p:txBody>
      </p:sp>
    </p:spTree>
    <p:extLst>
      <p:ext uri="{BB962C8B-B14F-4D97-AF65-F5344CB8AC3E}">
        <p14:creationId xmlns:p14="http://schemas.microsoft.com/office/powerpoint/2010/main" val="2533349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examples</a:t>
            </a:r>
          </a:p>
          <a:p>
            <a:r>
              <a:rPr lang="en-US"/>
              <a:t>(2</a:t>
            </a:r>
            <a:r>
              <a:rPr lang="en-US" baseline="30000"/>
              <a:t>nd</a:t>
            </a:r>
            <a:r>
              <a:rPr lang="en-US"/>
              <a:t> one: use garage door for example and stuff like this)</a:t>
            </a:r>
          </a:p>
        </p:txBody>
      </p:sp>
      <p:sp>
        <p:nvSpPr>
          <p:cNvPr id="4" name="Slide Number Placeholder 3"/>
          <p:cNvSpPr>
            <a:spLocks noGrp="1"/>
          </p:cNvSpPr>
          <p:nvPr>
            <p:ph type="sldNum" sz="quarter" idx="5"/>
          </p:nvPr>
        </p:nvSpPr>
        <p:spPr/>
        <p:txBody>
          <a:bodyPr/>
          <a:lstStyle/>
          <a:p>
            <a:fld id="{6DC51814-3B91-4036-94D2-3977634EE214}" type="slidenum">
              <a:rPr lang="en-US" smtClean="0"/>
              <a:t>10</a:t>
            </a:fld>
            <a:endParaRPr lang="en-US"/>
          </a:p>
        </p:txBody>
      </p:sp>
    </p:spTree>
    <p:extLst>
      <p:ext uri="{BB962C8B-B14F-4D97-AF65-F5344CB8AC3E}">
        <p14:creationId xmlns:p14="http://schemas.microsoft.com/office/powerpoint/2010/main" val="2014398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Mandolin is button clicker, </a:t>
            </a:r>
            <a:r>
              <a:rPr lang="en-US" err="1"/>
              <a:t>aaron</a:t>
            </a:r>
            <a:r>
              <a:rPr lang="en-US"/>
              <a:t> explain scoring criteria</a:t>
            </a:r>
          </a:p>
        </p:txBody>
      </p:sp>
      <p:sp>
        <p:nvSpPr>
          <p:cNvPr id="4" name="Slide Number Placeholder 3"/>
          <p:cNvSpPr>
            <a:spLocks noGrp="1"/>
          </p:cNvSpPr>
          <p:nvPr>
            <p:ph type="sldNum" sz="quarter" idx="5"/>
          </p:nvPr>
        </p:nvSpPr>
        <p:spPr/>
        <p:txBody>
          <a:bodyPr/>
          <a:lstStyle/>
          <a:p>
            <a:fld id="{6DC51814-3B91-4036-94D2-3977634EE214}" type="slidenum">
              <a:rPr lang="en-US" smtClean="0"/>
              <a:t>11</a:t>
            </a:fld>
            <a:endParaRPr lang="en-US"/>
          </a:p>
        </p:txBody>
      </p:sp>
    </p:spTree>
    <p:extLst>
      <p:ext uri="{BB962C8B-B14F-4D97-AF65-F5344CB8AC3E}">
        <p14:creationId xmlns:p14="http://schemas.microsoft.com/office/powerpoint/2010/main" val="996457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fine</a:t>
            </a:r>
          </a:p>
        </p:txBody>
      </p:sp>
      <p:sp>
        <p:nvSpPr>
          <p:cNvPr id="4" name="Slide Number Placeholder 3"/>
          <p:cNvSpPr>
            <a:spLocks noGrp="1"/>
          </p:cNvSpPr>
          <p:nvPr>
            <p:ph type="sldNum" sz="quarter" idx="5"/>
          </p:nvPr>
        </p:nvSpPr>
        <p:spPr/>
        <p:txBody>
          <a:bodyPr/>
          <a:lstStyle/>
          <a:p>
            <a:fld id="{6DC51814-3B91-4036-94D2-3977634EE214}" type="slidenum">
              <a:rPr lang="en-US" smtClean="0"/>
              <a:t>12</a:t>
            </a:fld>
            <a:endParaRPr lang="en-US"/>
          </a:p>
        </p:txBody>
      </p:sp>
    </p:spTree>
    <p:extLst>
      <p:ext uri="{BB962C8B-B14F-4D97-AF65-F5344CB8AC3E}">
        <p14:creationId xmlns:p14="http://schemas.microsoft.com/office/powerpoint/2010/main" val="2388682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Why did we choose AC plug instead of battery?</a:t>
            </a:r>
          </a:p>
          <a:p>
            <a:r>
              <a:rPr lang="en-US"/>
              <a:t>DON’T TALK ABOUT BATTERY</a:t>
            </a:r>
          </a:p>
          <a:p>
            <a:r>
              <a:rPr lang="en-US"/>
              <a:t>Say that we might include battery testing later on</a:t>
            </a:r>
          </a:p>
        </p:txBody>
      </p:sp>
      <p:sp>
        <p:nvSpPr>
          <p:cNvPr id="4" name="Slide Number Placeholder 3"/>
          <p:cNvSpPr>
            <a:spLocks noGrp="1"/>
          </p:cNvSpPr>
          <p:nvPr>
            <p:ph type="sldNum" sz="quarter" idx="5"/>
          </p:nvPr>
        </p:nvSpPr>
        <p:spPr/>
        <p:txBody>
          <a:bodyPr/>
          <a:lstStyle/>
          <a:p>
            <a:fld id="{6DC51814-3B91-4036-94D2-3977634EE214}" type="slidenum">
              <a:rPr lang="en-US" smtClean="0"/>
              <a:t>14</a:t>
            </a:fld>
            <a:endParaRPr lang="en-US"/>
          </a:p>
        </p:txBody>
      </p:sp>
    </p:spTree>
    <p:extLst>
      <p:ext uri="{BB962C8B-B14F-4D97-AF65-F5344CB8AC3E}">
        <p14:creationId xmlns:p14="http://schemas.microsoft.com/office/powerpoint/2010/main" val="3371335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 RFID ACRONYM WHAT DOES IT STAND FOR??</a:t>
            </a:r>
          </a:p>
          <a:p>
            <a:r>
              <a:rPr lang="en-US"/>
              <a:t>Make sure you say that we are going to have 3 sensors, do not say we will have SOME sensors</a:t>
            </a:r>
          </a:p>
          <a:p>
            <a:r>
              <a:rPr lang="en-US"/>
              <a:t>Put analogy to explain </a:t>
            </a:r>
            <a:r>
              <a:rPr lang="en-US" err="1"/>
              <a:t>rfid</a:t>
            </a:r>
            <a:r>
              <a:rPr lang="en-US"/>
              <a:t> sensing like the clothes tag on </a:t>
            </a:r>
          </a:p>
        </p:txBody>
      </p:sp>
      <p:sp>
        <p:nvSpPr>
          <p:cNvPr id="4" name="Slide Number Placeholder 3"/>
          <p:cNvSpPr>
            <a:spLocks noGrp="1"/>
          </p:cNvSpPr>
          <p:nvPr>
            <p:ph type="sldNum" sz="quarter" idx="5"/>
          </p:nvPr>
        </p:nvSpPr>
        <p:spPr/>
        <p:txBody>
          <a:bodyPr/>
          <a:lstStyle/>
          <a:p>
            <a:fld id="{6DC51814-3B91-4036-94D2-3977634EE214}" type="slidenum">
              <a:rPr lang="en-US" smtClean="0"/>
              <a:t>15</a:t>
            </a:fld>
            <a:endParaRPr lang="en-US"/>
          </a:p>
        </p:txBody>
      </p:sp>
    </p:spTree>
    <p:extLst>
      <p:ext uri="{BB962C8B-B14F-4D97-AF65-F5344CB8AC3E}">
        <p14:creationId xmlns:p14="http://schemas.microsoft.com/office/powerpoint/2010/main" val="16628286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numbers talked about on slide, density cost </a:t>
            </a:r>
            <a:r>
              <a:rPr lang="en-US" err="1"/>
              <a:t>ect</a:t>
            </a:r>
            <a:r>
              <a:rPr lang="en-US"/>
              <a:t>.</a:t>
            </a:r>
          </a:p>
          <a:p>
            <a:r>
              <a:rPr lang="en-US"/>
              <a:t>add </a:t>
            </a:r>
            <a:r>
              <a:rPr lang="en-US" err="1"/>
              <a:t>sutable</a:t>
            </a:r>
            <a:r>
              <a:rPr lang="en-US"/>
              <a:t> for </a:t>
            </a:r>
            <a:r>
              <a:rPr lang="en-US" err="1"/>
              <a:t>exterial</a:t>
            </a:r>
            <a:r>
              <a:rPr lang="en-US"/>
              <a:t>, sun exposer and weather </a:t>
            </a:r>
            <a:r>
              <a:rPr lang="en-US" err="1"/>
              <a:t>ect</a:t>
            </a:r>
            <a:r>
              <a:rPr lang="en-US"/>
              <a:t>. (</a:t>
            </a:r>
            <a:r>
              <a:rPr lang="en-US" err="1"/>
              <a:t>enviroments</a:t>
            </a:r>
            <a:r>
              <a:rPr lang="en-US"/>
              <a:t> consideration)</a:t>
            </a:r>
          </a:p>
          <a:p>
            <a:r>
              <a:rPr lang="en-US"/>
              <a:t>comparing weight with something known for audience </a:t>
            </a:r>
          </a:p>
          <a:p>
            <a:pPr algn="l" rtl="0" fontAlgn="base"/>
            <a:r>
              <a:rPr lang="en-US" b="0" i="0" u="none" strike="noStrike">
                <a:solidFill>
                  <a:srgbClr val="000000"/>
                </a:solidFill>
                <a:effectLst/>
                <a:latin typeface="Calibri" panose="020F0502020204030204" pitchFamily="34" charset="0"/>
              </a:rPr>
              <a:t>Explain thermoplastic qualities (such as deformation temps)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add numbers talked about on slide, (density of ABS vs. Other material such as steel or aluminum)</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Add specific cost for ABS ($30 per 12" x"24".25" sheet)</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Talk about corrosion more, and talk about coefficient of thermal expansion value... explain if it would work well in both southern and northern climates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add suitable for exterior, sun exposure and weather etc. (</a:t>
            </a:r>
            <a:r>
              <a:rPr lang="en-US" b="0" i="0" u="none" strike="noStrike" err="1">
                <a:solidFill>
                  <a:srgbClr val="000000"/>
                </a:solidFill>
                <a:effectLst/>
                <a:latin typeface="Calibri" panose="020F0502020204030204" pitchFamily="34" charset="0"/>
              </a:rPr>
              <a:t>enviroment</a:t>
            </a:r>
            <a:r>
              <a:rPr lang="en-US" b="0" i="0" u="none" strike="noStrike">
                <a:solidFill>
                  <a:srgbClr val="000000"/>
                </a:solidFill>
                <a:effectLst/>
                <a:latin typeface="Calibri" panose="020F0502020204030204" pitchFamily="34" charset="0"/>
              </a:rPr>
              <a:t> consideration)</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comparing weight with something known for audience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Discuss more about competitor models and that they also selected ABS plastic. This shows that this is reputable and valid choice for safety, calculations, environmental concerns, etc.</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Talk about temp concerns of material</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6DC51814-3B91-4036-94D2-3977634EE214}" type="slidenum">
              <a:rPr lang="en-US" smtClean="0"/>
              <a:t>16</a:t>
            </a:fld>
            <a:endParaRPr lang="en-US"/>
          </a:p>
        </p:txBody>
      </p:sp>
    </p:spTree>
    <p:extLst>
      <p:ext uri="{BB962C8B-B14F-4D97-AF65-F5344CB8AC3E}">
        <p14:creationId xmlns:p14="http://schemas.microsoft.com/office/powerpoint/2010/main" val="10577346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DON’T GO INTO THE WOODS</a:t>
            </a:r>
          </a:p>
          <a:p>
            <a:endParaRPr lang="en-US"/>
          </a:p>
          <a:p>
            <a:endParaRPr lang="en-US"/>
          </a:p>
          <a:p>
            <a:r>
              <a:rPr lang="en-US"/>
              <a:t>add numbers talked about on slide, density cost </a:t>
            </a:r>
            <a:r>
              <a:rPr lang="en-US" err="1"/>
              <a:t>ect</a:t>
            </a:r>
            <a:r>
              <a:rPr lang="en-US"/>
              <a:t>.</a:t>
            </a:r>
          </a:p>
          <a:p>
            <a:r>
              <a:rPr lang="en-US"/>
              <a:t>add </a:t>
            </a:r>
            <a:r>
              <a:rPr lang="en-US" err="1"/>
              <a:t>sutable</a:t>
            </a:r>
            <a:r>
              <a:rPr lang="en-US"/>
              <a:t> for </a:t>
            </a:r>
            <a:r>
              <a:rPr lang="en-US" err="1"/>
              <a:t>exterial</a:t>
            </a:r>
            <a:r>
              <a:rPr lang="en-US"/>
              <a:t>, sun exposer and weather </a:t>
            </a:r>
            <a:r>
              <a:rPr lang="en-US" err="1"/>
              <a:t>ect</a:t>
            </a:r>
            <a:r>
              <a:rPr lang="en-US"/>
              <a:t>. (</a:t>
            </a:r>
            <a:r>
              <a:rPr lang="en-US" err="1"/>
              <a:t>enviroments</a:t>
            </a:r>
            <a:r>
              <a:rPr lang="en-US"/>
              <a:t> consideration)</a:t>
            </a:r>
          </a:p>
          <a:p>
            <a:r>
              <a:rPr lang="en-US"/>
              <a:t>comparing weight with something known for audience </a:t>
            </a:r>
          </a:p>
          <a:p>
            <a:pPr algn="l" rtl="0" fontAlgn="base"/>
            <a:r>
              <a:rPr lang="en-US" b="0" i="0" u="none" strike="noStrike">
                <a:solidFill>
                  <a:srgbClr val="000000"/>
                </a:solidFill>
                <a:effectLst/>
                <a:latin typeface="Calibri" panose="020F0502020204030204" pitchFamily="34" charset="0"/>
              </a:rPr>
              <a:t>Explain thermoplastic qualities (such as deformation temps)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add numbers talked about on slide, (density of ABS vs. Other material such as steel or aluminum)</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Add specific cost for ABS ($30 per 12" x"24".25" sheet)</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Talk about corrosion more, and talk about coefficient of thermal expansion value... explain if it would work well in both southern and northern climates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add suitable for exterior, sun exposure and weather etc. (</a:t>
            </a:r>
            <a:r>
              <a:rPr lang="en-US" b="0" i="0" u="none" strike="noStrike" err="1">
                <a:solidFill>
                  <a:srgbClr val="000000"/>
                </a:solidFill>
                <a:effectLst/>
                <a:latin typeface="Calibri" panose="020F0502020204030204" pitchFamily="34" charset="0"/>
              </a:rPr>
              <a:t>enviroment</a:t>
            </a:r>
            <a:r>
              <a:rPr lang="en-US" b="0" i="0" u="none" strike="noStrike">
                <a:solidFill>
                  <a:srgbClr val="000000"/>
                </a:solidFill>
                <a:effectLst/>
                <a:latin typeface="Calibri" panose="020F0502020204030204" pitchFamily="34" charset="0"/>
              </a:rPr>
              <a:t> consideration)</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comparing weight with something known for audience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Discuss more about competitor models and that they also selected ABS plastic. This shows that this is reputable and valid choice for safety, calculations, environmental concerns, etc.</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Talk about temp concerns of material</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a:p>
            <a:r>
              <a:rPr lang="en-US"/>
              <a:t>*** fix</a:t>
            </a:r>
          </a:p>
        </p:txBody>
      </p:sp>
      <p:sp>
        <p:nvSpPr>
          <p:cNvPr id="4" name="Slide Number Placeholder 3"/>
          <p:cNvSpPr>
            <a:spLocks noGrp="1"/>
          </p:cNvSpPr>
          <p:nvPr>
            <p:ph type="sldNum" sz="quarter" idx="5"/>
          </p:nvPr>
        </p:nvSpPr>
        <p:spPr/>
        <p:txBody>
          <a:bodyPr/>
          <a:lstStyle/>
          <a:p>
            <a:fld id="{6DC51814-3B91-4036-94D2-3977634EE214}" type="slidenum">
              <a:rPr lang="en-US" smtClean="0"/>
              <a:t>17</a:t>
            </a:fld>
            <a:endParaRPr lang="en-US"/>
          </a:p>
        </p:txBody>
      </p:sp>
    </p:spTree>
    <p:extLst>
      <p:ext uri="{BB962C8B-B14F-4D97-AF65-F5344CB8AC3E}">
        <p14:creationId xmlns:p14="http://schemas.microsoft.com/office/powerpoint/2010/main" val="16500899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reword second bullet on </a:t>
            </a:r>
            <a:r>
              <a:rPr lang="en-US" err="1"/>
              <a:t>frictcion</a:t>
            </a:r>
            <a:r>
              <a:rPr lang="en-US"/>
              <a:t> wheel (maybe what kind of friction material?)</a:t>
            </a:r>
          </a:p>
          <a:p>
            <a:r>
              <a:rPr lang="en-US"/>
              <a:t>*</a:t>
            </a:r>
          </a:p>
        </p:txBody>
      </p:sp>
      <p:sp>
        <p:nvSpPr>
          <p:cNvPr id="4" name="Slide Number Placeholder 3"/>
          <p:cNvSpPr>
            <a:spLocks noGrp="1"/>
          </p:cNvSpPr>
          <p:nvPr>
            <p:ph type="sldNum" sz="quarter" idx="5"/>
          </p:nvPr>
        </p:nvSpPr>
        <p:spPr/>
        <p:txBody>
          <a:bodyPr/>
          <a:lstStyle/>
          <a:p>
            <a:fld id="{6DC51814-3B91-4036-94D2-3977634EE214}" type="slidenum">
              <a:rPr lang="en-US" smtClean="0"/>
              <a:t>18</a:t>
            </a:fld>
            <a:endParaRPr lang="en-US"/>
          </a:p>
        </p:txBody>
      </p:sp>
    </p:spTree>
    <p:extLst>
      <p:ext uri="{BB962C8B-B14F-4D97-AF65-F5344CB8AC3E}">
        <p14:creationId xmlns:p14="http://schemas.microsoft.com/office/powerpoint/2010/main" val="12274838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version number to each model updated/made</a:t>
            </a:r>
          </a:p>
        </p:txBody>
      </p:sp>
      <p:sp>
        <p:nvSpPr>
          <p:cNvPr id="4" name="Slide Number Placeholder 3"/>
          <p:cNvSpPr>
            <a:spLocks noGrp="1"/>
          </p:cNvSpPr>
          <p:nvPr>
            <p:ph type="sldNum" sz="quarter" idx="5"/>
          </p:nvPr>
        </p:nvSpPr>
        <p:spPr/>
        <p:txBody>
          <a:bodyPr/>
          <a:lstStyle/>
          <a:p>
            <a:fld id="{6DC51814-3B91-4036-94D2-3977634EE214}" type="slidenum">
              <a:rPr lang="en-US" smtClean="0"/>
              <a:t>19</a:t>
            </a:fld>
            <a:endParaRPr lang="en-US"/>
          </a:p>
        </p:txBody>
      </p:sp>
    </p:spTree>
    <p:extLst>
      <p:ext uri="{BB962C8B-B14F-4D97-AF65-F5344CB8AC3E}">
        <p14:creationId xmlns:p14="http://schemas.microsoft.com/office/powerpoint/2010/main" val="29787517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version number to each model updated/made</a:t>
            </a:r>
          </a:p>
        </p:txBody>
      </p:sp>
      <p:sp>
        <p:nvSpPr>
          <p:cNvPr id="4" name="Slide Number Placeholder 3"/>
          <p:cNvSpPr>
            <a:spLocks noGrp="1"/>
          </p:cNvSpPr>
          <p:nvPr>
            <p:ph type="sldNum" sz="quarter" idx="5"/>
          </p:nvPr>
        </p:nvSpPr>
        <p:spPr/>
        <p:txBody>
          <a:bodyPr/>
          <a:lstStyle/>
          <a:p>
            <a:fld id="{6DC51814-3B91-4036-94D2-3977634EE214}" type="slidenum">
              <a:rPr lang="en-US" smtClean="0"/>
              <a:t>20</a:t>
            </a:fld>
            <a:endParaRPr lang="en-US"/>
          </a:p>
        </p:txBody>
      </p:sp>
    </p:spTree>
    <p:extLst>
      <p:ext uri="{BB962C8B-B14F-4D97-AF65-F5344CB8AC3E}">
        <p14:creationId xmlns:p14="http://schemas.microsoft.com/office/powerpoint/2010/main" val="858871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Maybe add Sponsors &amp; Advisors?</a:t>
            </a:r>
          </a:p>
        </p:txBody>
      </p:sp>
      <p:sp>
        <p:nvSpPr>
          <p:cNvPr id="4" name="Slide Number Placeholder 3"/>
          <p:cNvSpPr>
            <a:spLocks noGrp="1"/>
          </p:cNvSpPr>
          <p:nvPr>
            <p:ph type="sldNum" sz="quarter" idx="5"/>
          </p:nvPr>
        </p:nvSpPr>
        <p:spPr/>
        <p:txBody>
          <a:bodyPr/>
          <a:lstStyle/>
          <a:p>
            <a:fld id="{6DC51814-3B91-4036-94D2-3977634EE214}" type="slidenum">
              <a:rPr lang="en-US" smtClean="0"/>
              <a:t>2</a:t>
            </a:fld>
            <a:endParaRPr lang="en-US"/>
          </a:p>
        </p:txBody>
      </p:sp>
    </p:spTree>
    <p:extLst>
      <p:ext uri="{BB962C8B-B14F-4D97-AF65-F5344CB8AC3E}">
        <p14:creationId xmlns:p14="http://schemas.microsoft.com/office/powerpoint/2010/main" val="42316226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version number to each model updated/made</a:t>
            </a:r>
          </a:p>
        </p:txBody>
      </p:sp>
      <p:sp>
        <p:nvSpPr>
          <p:cNvPr id="4" name="Slide Number Placeholder 3"/>
          <p:cNvSpPr>
            <a:spLocks noGrp="1"/>
          </p:cNvSpPr>
          <p:nvPr>
            <p:ph type="sldNum" sz="quarter" idx="5"/>
          </p:nvPr>
        </p:nvSpPr>
        <p:spPr/>
        <p:txBody>
          <a:bodyPr/>
          <a:lstStyle/>
          <a:p>
            <a:fld id="{6DC51814-3B91-4036-94D2-3977634EE214}" type="slidenum">
              <a:rPr lang="en-US" smtClean="0"/>
              <a:t>21</a:t>
            </a:fld>
            <a:endParaRPr lang="en-US"/>
          </a:p>
        </p:txBody>
      </p:sp>
    </p:spTree>
    <p:extLst>
      <p:ext uri="{BB962C8B-B14F-4D97-AF65-F5344CB8AC3E}">
        <p14:creationId xmlns:p14="http://schemas.microsoft.com/office/powerpoint/2010/main" val="24803336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maybe show left drawing earlier but can keep here to talk more about it</a:t>
            </a:r>
          </a:p>
        </p:txBody>
      </p:sp>
      <p:sp>
        <p:nvSpPr>
          <p:cNvPr id="4" name="Slide Number Placeholder 3"/>
          <p:cNvSpPr>
            <a:spLocks noGrp="1"/>
          </p:cNvSpPr>
          <p:nvPr>
            <p:ph type="sldNum" sz="quarter" idx="5"/>
          </p:nvPr>
        </p:nvSpPr>
        <p:spPr/>
        <p:txBody>
          <a:bodyPr/>
          <a:lstStyle/>
          <a:p>
            <a:fld id="{6DC51814-3B91-4036-94D2-3977634EE214}" type="slidenum">
              <a:rPr lang="en-US" smtClean="0"/>
              <a:t>22</a:t>
            </a:fld>
            <a:endParaRPr lang="en-US"/>
          </a:p>
        </p:txBody>
      </p:sp>
    </p:spTree>
    <p:extLst>
      <p:ext uri="{BB962C8B-B14F-4D97-AF65-F5344CB8AC3E}">
        <p14:creationId xmlns:p14="http://schemas.microsoft.com/office/powerpoint/2010/main" val="5187961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Combine emergency fund and contingency, DO NOT PUT THE WORD “EMERGENCY </a:t>
            </a:r>
          </a:p>
        </p:txBody>
      </p:sp>
      <p:sp>
        <p:nvSpPr>
          <p:cNvPr id="4" name="Slide Number Placeholder 3"/>
          <p:cNvSpPr>
            <a:spLocks noGrp="1"/>
          </p:cNvSpPr>
          <p:nvPr>
            <p:ph type="sldNum" sz="quarter" idx="5"/>
          </p:nvPr>
        </p:nvSpPr>
        <p:spPr/>
        <p:txBody>
          <a:bodyPr/>
          <a:lstStyle/>
          <a:p>
            <a:fld id="{6DC51814-3B91-4036-94D2-3977634EE214}" type="slidenum">
              <a:rPr lang="en-US" smtClean="0"/>
              <a:t>23</a:t>
            </a:fld>
            <a:endParaRPr lang="en-US"/>
          </a:p>
        </p:txBody>
      </p:sp>
    </p:spTree>
    <p:extLst>
      <p:ext uri="{BB962C8B-B14F-4D97-AF65-F5344CB8AC3E}">
        <p14:creationId xmlns:p14="http://schemas.microsoft.com/office/powerpoint/2010/main" val="37174940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Just reference </a:t>
            </a:r>
          </a:p>
          <a:p>
            <a:r>
              <a:rPr lang="en-US"/>
              <a:t>Say that we tried to minimize any custom parts and only use off the shelf components</a:t>
            </a:r>
          </a:p>
          <a:p>
            <a:r>
              <a:rPr lang="en-US"/>
              <a:t>never leave a zero, put cost there and have a credit cost</a:t>
            </a:r>
          </a:p>
          <a:p>
            <a:r>
              <a:rPr lang="en-US"/>
              <a:t>and add more for future components that need to be added.</a:t>
            </a:r>
          </a:p>
        </p:txBody>
      </p:sp>
      <p:sp>
        <p:nvSpPr>
          <p:cNvPr id="4" name="Slide Number Placeholder 3"/>
          <p:cNvSpPr>
            <a:spLocks noGrp="1"/>
          </p:cNvSpPr>
          <p:nvPr>
            <p:ph type="sldNum" sz="quarter" idx="5"/>
          </p:nvPr>
        </p:nvSpPr>
        <p:spPr/>
        <p:txBody>
          <a:bodyPr/>
          <a:lstStyle/>
          <a:p>
            <a:fld id="{6DC51814-3B91-4036-94D2-3977634EE214}" type="slidenum">
              <a:rPr lang="en-US" smtClean="0"/>
              <a:t>24</a:t>
            </a:fld>
            <a:endParaRPr lang="en-US"/>
          </a:p>
        </p:txBody>
      </p:sp>
    </p:spTree>
    <p:extLst>
      <p:ext uri="{BB962C8B-B14F-4D97-AF65-F5344CB8AC3E}">
        <p14:creationId xmlns:p14="http://schemas.microsoft.com/office/powerpoint/2010/main" val="6146404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Just reference </a:t>
            </a:r>
          </a:p>
          <a:p>
            <a:endParaRPr lang="en-US"/>
          </a:p>
          <a:p>
            <a:r>
              <a:rPr lang="en-US"/>
              <a:t>never leave a zero, put cost there and have a credit cost</a:t>
            </a:r>
          </a:p>
          <a:p>
            <a:r>
              <a:rPr lang="en-US"/>
              <a:t>and add more for future components that need to be added.</a:t>
            </a:r>
          </a:p>
        </p:txBody>
      </p:sp>
      <p:sp>
        <p:nvSpPr>
          <p:cNvPr id="4" name="Slide Number Placeholder 3"/>
          <p:cNvSpPr>
            <a:spLocks noGrp="1"/>
          </p:cNvSpPr>
          <p:nvPr>
            <p:ph type="sldNum" sz="quarter" idx="5"/>
          </p:nvPr>
        </p:nvSpPr>
        <p:spPr/>
        <p:txBody>
          <a:bodyPr/>
          <a:lstStyle/>
          <a:p>
            <a:fld id="{6DC51814-3B91-4036-94D2-3977634EE214}" type="slidenum">
              <a:rPr lang="en-US" smtClean="0"/>
              <a:t>25</a:t>
            </a:fld>
            <a:endParaRPr lang="en-US"/>
          </a:p>
        </p:txBody>
      </p:sp>
    </p:spTree>
    <p:extLst>
      <p:ext uri="{BB962C8B-B14F-4D97-AF65-F5344CB8AC3E}">
        <p14:creationId xmlns:p14="http://schemas.microsoft.com/office/powerpoint/2010/main" val="24806655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that this phase lasts from January 2023 to April 2023</a:t>
            </a:r>
          </a:p>
          <a:p>
            <a:r>
              <a:rPr lang="en-US"/>
              <a:t>Ending on the day of the presentation</a:t>
            </a: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6DC51814-3B91-4036-94D2-3977634EE214}" type="slidenum">
              <a:rPr lang="en-US" smtClean="0"/>
              <a:t>26</a:t>
            </a:fld>
            <a:endParaRPr lang="en-US"/>
          </a:p>
        </p:txBody>
      </p:sp>
    </p:spTree>
    <p:extLst>
      <p:ext uri="{BB962C8B-B14F-4D97-AF65-F5344CB8AC3E}">
        <p14:creationId xmlns:p14="http://schemas.microsoft.com/office/powerpoint/2010/main" val="2498323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PPT LINKS TO SLIDES  </a:t>
            </a:r>
          </a:p>
          <a:p>
            <a:r>
              <a:rPr lang="en-US"/>
              <a:t>Q-R code or tiny </a:t>
            </a:r>
            <a:r>
              <a:rPr lang="en-US" err="1"/>
              <a:t>url</a:t>
            </a:r>
            <a:r>
              <a:rPr lang="en-US"/>
              <a:t> to redirect to website</a:t>
            </a:r>
          </a:p>
          <a:p>
            <a:endParaRPr lang="en-US"/>
          </a:p>
        </p:txBody>
      </p:sp>
      <p:sp>
        <p:nvSpPr>
          <p:cNvPr id="4" name="Slide Number Placeholder 3"/>
          <p:cNvSpPr>
            <a:spLocks noGrp="1"/>
          </p:cNvSpPr>
          <p:nvPr>
            <p:ph type="sldNum" sz="quarter" idx="5"/>
          </p:nvPr>
        </p:nvSpPr>
        <p:spPr/>
        <p:txBody>
          <a:bodyPr/>
          <a:lstStyle/>
          <a:p>
            <a:fld id="{6DC51814-3B91-4036-94D2-3977634EE214}" type="slidenum">
              <a:rPr lang="en-US" smtClean="0"/>
              <a:t>27</a:t>
            </a:fld>
            <a:endParaRPr lang="en-US"/>
          </a:p>
        </p:txBody>
      </p:sp>
    </p:spTree>
    <p:extLst>
      <p:ext uri="{BB962C8B-B14F-4D97-AF65-F5344CB8AC3E}">
        <p14:creationId xmlns:p14="http://schemas.microsoft.com/office/powerpoint/2010/main" val="16290510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Change date to </a:t>
            </a:r>
            <a:r>
              <a:rPr lang="en-US" err="1"/>
              <a:t>july</a:t>
            </a:r>
            <a:r>
              <a:rPr lang="en-US"/>
              <a:t> 23</a:t>
            </a:r>
          </a:p>
          <a:p>
            <a:r>
              <a:rPr lang="en-US"/>
              <a:t>add software development</a:t>
            </a: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6DC51814-3B91-4036-94D2-3977634EE214}" type="slidenum">
              <a:rPr lang="en-US" smtClean="0"/>
              <a:t>36</a:t>
            </a:fld>
            <a:endParaRPr lang="en-US"/>
          </a:p>
        </p:txBody>
      </p:sp>
    </p:spTree>
    <p:extLst>
      <p:ext uri="{BB962C8B-B14F-4D97-AF65-F5344CB8AC3E}">
        <p14:creationId xmlns:p14="http://schemas.microsoft.com/office/powerpoint/2010/main" val="8379630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version number to each model updated/made</a:t>
            </a:r>
          </a:p>
        </p:txBody>
      </p:sp>
      <p:sp>
        <p:nvSpPr>
          <p:cNvPr id="4" name="Slide Number Placeholder 3"/>
          <p:cNvSpPr>
            <a:spLocks noGrp="1"/>
          </p:cNvSpPr>
          <p:nvPr>
            <p:ph type="sldNum" sz="quarter" idx="5"/>
          </p:nvPr>
        </p:nvSpPr>
        <p:spPr/>
        <p:txBody>
          <a:bodyPr/>
          <a:lstStyle/>
          <a:p>
            <a:fld id="{6DC51814-3B91-4036-94D2-3977634EE214}" type="slidenum">
              <a:rPr lang="en-US" smtClean="0"/>
              <a:t>39</a:t>
            </a:fld>
            <a:endParaRPr lang="en-US"/>
          </a:p>
        </p:txBody>
      </p:sp>
    </p:spTree>
    <p:extLst>
      <p:ext uri="{BB962C8B-B14F-4D97-AF65-F5344CB8AC3E}">
        <p14:creationId xmlns:p14="http://schemas.microsoft.com/office/powerpoint/2010/main" val="15837343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 PICTURE EARLY ON</a:t>
            </a:r>
          </a:p>
        </p:txBody>
      </p:sp>
      <p:sp>
        <p:nvSpPr>
          <p:cNvPr id="4" name="Slide Number Placeholder 3"/>
          <p:cNvSpPr>
            <a:spLocks noGrp="1"/>
          </p:cNvSpPr>
          <p:nvPr>
            <p:ph type="sldNum" sz="quarter" idx="5"/>
          </p:nvPr>
        </p:nvSpPr>
        <p:spPr/>
        <p:txBody>
          <a:bodyPr/>
          <a:lstStyle/>
          <a:p>
            <a:fld id="{6DC51814-3B91-4036-94D2-3977634EE214}" type="slidenum">
              <a:rPr lang="en-US" smtClean="0"/>
              <a:t>41</a:t>
            </a:fld>
            <a:endParaRPr lang="en-US"/>
          </a:p>
        </p:txBody>
      </p:sp>
    </p:spTree>
    <p:extLst>
      <p:ext uri="{BB962C8B-B14F-4D97-AF65-F5344CB8AC3E}">
        <p14:creationId xmlns:p14="http://schemas.microsoft.com/office/powerpoint/2010/main" val="3521755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 PICTURE EARLY ON</a:t>
            </a:r>
          </a:p>
          <a:p>
            <a:r>
              <a:rPr lang="en-US">
                <a:cs typeface="Calibri"/>
              </a:rPr>
              <a:t>Our senior design project is focused on homeowners who own pets and specifically dogs</a:t>
            </a:r>
          </a:p>
          <a:p>
            <a:r>
              <a:rPr lang="en-US">
                <a:cs typeface="Calibri"/>
              </a:rPr>
              <a:t>We are targeting homeowners who integrate dog doors into their homes for the care and convenience of their pets</a:t>
            </a:r>
          </a:p>
          <a:p>
            <a:r>
              <a:rPr lang="en-US">
                <a:cs typeface="Calibri"/>
              </a:rPr>
              <a:t>You could lock the door and keep dogs outside when guests are over? But the whole concept is more useful as a remote access application</a:t>
            </a:r>
          </a:p>
        </p:txBody>
      </p:sp>
      <p:sp>
        <p:nvSpPr>
          <p:cNvPr id="4" name="Slide Number Placeholder 3"/>
          <p:cNvSpPr>
            <a:spLocks noGrp="1"/>
          </p:cNvSpPr>
          <p:nvPr>
            <p:ph type="sldNum" sz="quarter" idx="5"/>
          </p:nvPr>
        </p:nvSpPr>
        <p:spPr/>
        <p:txBody>
          <a:bodyPr/>
          <a:lstStyle/>
          <a:p>
            <a:fld id="{6DC51814-3B91-4036-94D2-3977634EE214}" type="slidenum">
              <a:rPr lang="en-US" smtClean="0"/>
              <a:t>3</a:t>
            </a:fld>
            <a:endParaRPr lang="en-US"/>
          </a:p>
        </p:txBody>
      </p:sp>
    </p:spTree>
    <p:extLst>
      <p:ext uri="{BB962C8B-B14F-4D97-AF65-F5344CB8AC3E}">
        <p14:creationId xmlns:p14="http://schemas.microsoft.com/office/powerpoint/2010/main" val="39467958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numbers talked about on slide, density cost </a:t>
            </a:r>
            <a:r>
              <a:rPr lang="en-US" err="1"/>
              <a:t>ect</a:t>
            </a:r>
            <a:r>
              <a:rPr lang="en-US"/>
              <a:t>.</a:t>
            </a:r>
          </a:p>
          <a:p>
            <a:r>
              <a:rPr lang="en-US"/>
              <a:t>add </a:t>
            </a:r>
            <a:r>
              <a:rPr lang="en-US" err="1"/>
              <a:t>sutable</a:t>
            </a:r>
            <a:r>
              <a:rPr lang="en-US"/>
              <a:t> for </a:t>
            </a:r>
            <a:r>
              <a:rPr lang="en-US" err="1"/>
              <a:t>exterial</a:t>
            </a:r>
            <a:r>
              <a:rPr lang="en-US"/>
              <a:t>, sun exposer and weather </a:t>
            </a:r>
            <a:r>
              <a:rPr lang="en-US" err="1"/>
              <a:t>ect</a:t>
            </a:r>
            <a:r>
              <a:rPr lang="en-US"/>
              <a:t>. (</a:t>
            </a:r>
            <a:r>
              <a:rPr lang="en-US" err="1"/>
              <a:t>enviroments</a:t>
            </a:r>
            <a:r>
              <a:rPr lang="en-US"/>
              <a:t> consideration)</a:t>
            </a:r>
          </a:p>
          <a:p>
            <a:r>
              <a:rPr lang="en-US"/>
              <a:t>comparing weight with something known for audience </a:t>
            </a:r>
          </a:p>
          <a:p>
            <a:pPr algn="l" rtl="0" fontAlgn="base"/>
            <a:r>
              <a:rPr lang="en-US" b="0" i="0" u="none" strike="noStrike">
                <a:solidFill>
                  <a:srgbClr val="000000"/>
                </a:solidFill>
                <a:effectLst/>
                <a:latin typeface="Calibri" panose="020F0502020204030204" pitchFamily="34" charset="0"/>
              </a:rPr>
              <a:t>Explain thermoplastic qualities (such as deformation temps)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add numbers talked about on slide, (density of ABS vs. Other material such as steel or aluminum)</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Add specific cost for ABS ($30 per 12" x"24".25" sheet)</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Talk about corrosion more, and talk about coefficient of thermal expansion value... explain if it would work well in both southern and northern climates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add suitable for exterior, sun exposure and weather etc. (</a:t>
            </a:r>
            <a:r>
              <a:rPr lang="en-US" b="0" i="0" u="none" strike="noStrike" err="1">
                <a:solidFill>
                  <a:srgbClr val="000000"/>
                </a:solidFill>
                <a:effectLst/>
                <a:latin typeface="Calibri" panose="020F0502020204030204" pitchFamily="34" charset="0"/>
              </a:rPr>
              <a:t>enviroment</a:t>
            </a:r>
            <a:r>
              <a:rPr lang="en-US" b="0" i="0" u="none" strike="noStrike">
                <a:solidFill>
                  <a:srgbClr val="000000"/>
                </a:solidFill>
                <a:effectLst/>
                <a:latin typeface="Calibri" panose="020F0502020204030204" pitchFamily="34" charset="0"/>
              </a:rPr>
              <a:t> consideration)</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comparing weight with something known for audience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Discuss more about competitor models and that they also selected ABS plastic. This shows that this is reputable and valid choice for safety, calculations, environmental concerns, etc.</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Talk about temp concerns of material</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6DC51814-3B91-4036-94D2-3977634EE214}" type="slidenum">
              <a:rPr lang="en-US" smtClean="0"/>
              <a:t>44</a:t>
            </a:fld>
            <a:endParaRPr lang="en-US"/>
          </a:p>
        </p:txBody>
      </p:sp>
    </p:spTree>
    <p:extLst>
      <p:ext uri="{BB962C8B-B14F-4D97-AF65-F5344CB8AC3E}">
        <p14:creationId xmlns:p14="http://schemas.microsoft.com/office/powerpoint/2010/main" val="29162540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numbers talked about on slide, density cost </a:t>
            </a:r>
            <a:r>
              <a:rPr lang="en-US" err="1"/>
              <a:t>ect</a:t>
            </a:r>
            <a:r>
              <a:rPr lang="en-US"/>
              <a:t>.</a:t>
            </a:r>
          </a:p>
          <a:p>
            <a:r>
              <a:rPr lang="en-US"/>
              <a:t>add </a:t>
            </a:r>
            <a:r>
              <a:rPr lang="en-US" err="1"/>
              <a:t>sutable</a:t>
            </a:r>
            <a:r>
              <a:rPr lang="en-US"/>
              <a:t> for </a:t>
            </a:r>
            <a:r>
              <a:rPr lang="en-US" err="1"/>
              <a:t>exterial</a:t>
            </a:r>
            <a:r>
              <a:rPr lang="en-US"/>
              <a:t>, sun exposer and weather </a:t>
            </a:r>
            <a:r>
              <a:rPr lang="en-US" err="1"/>
              <a:t>ect</a:t>
            </a:r>
            <a:r>
              <a:rPr lang="en-US"/>
              <a:t>. (</a:t>
            </a:r>
            <a:r>
              <a:rPr lang="en-US" err="1"/>
              <a:t>enviroments</a:t>
            </a:r>
            <a:r>
              <a:rPr lang="en-US"/>
              <a:t> consideration)</a:t>
            </a:r>
          </a:p>
          <a:p>
            <a:r>
              <a:rPr lang="en-US"/>
              <a:t>comparing weight with something known for audience </a:t>
            </a:r>
          </a:p>
          <a:p>
            <a:pPr algn="l" rtl="0" fontAlgn="base"/>
            <a:r>
              <a:rPr lang="en-US" b="0" i="0" u="none" strike="noStrike">
                <a:solidFill>
                  <a:srgbClr val="000000"/>
                </a:solidFill>
                <a:effectLst/>
                <a:latin typeface="Calibri" panose="020F0502020204030204" pitchFamily="34" charset="0"/>
              </a:rPr>
              <a:t>Explain thermoplastic qualities (such as deformation temps)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add numbers talked about on slide, (density of ABS vs. Other material such as steel or aluminum)</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Add specific cost for ABS ($30 per 12" x"24".25" sheet)</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Talk about corrosion more, and talk about coefficient of thermal expansion value... explain if it would work well in both southern and northern climates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add suitable for exterior, sun exposure and weather etc. (</a:t>
            </a:r>
            <a:r>
              <a:rPr lang="en-US" b="0" i="0" u="none" strike="noStrike" err="1">
                <a:solidFill>
                  <a:srgbClr val="000000"/>
                </a:solidFill>
                <a:effectLst/>
                <a:latin typeface="Calibri" panose="020F0502020204030204" pitchFamily="34" charset="0"/>
              </a:rPr>
              <a:t>enviroment</a:t>
            </a:r>
            <a:r>
              <a:rPr lang="en-US" b="0" i="0" u="none" strike="noStrike">
                <a:solidFill>
                  <a:srgbClr val="000000"/>
                </a:solidFill>
                <a:effectLst/>
                <a:latin typeface="Calibri" panose="020F0502020204030204" pitchFamily="34" charset="0"/>
              </a:rPr>
              <a:t> consideration)</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comparing weight with something known for audience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Discuss more about competitor models and that they also selected ABS plastic. This shows that this is reputable and valid choice for safety, calculations, environmental concerns, etc.</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Talk about temp concerns of material</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6DC51814-3B91-4036-94D2-3977634EE214}" type="slidenum">
              <a:rPr lang="en-US" smtClean="0"/>
              <a:t>45</a:t>
            </a:fld>
            <a:endParaRPr lang="en-US"/>
          </a:p>
        </p:txBody>
      </p:sp>
    </p:spTree>
    <p:extLst>
      <p:ext uri="{BB962C8B-B14F-4D97-AF65-F5344CB8AC3E}">
        <p14:creationId xmlns:p14="http://schemas.microsoft.com/office/powerpoint/2010/main" val="39850914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numbers talked about on slide, density cost </a:t>
            </a:r>
            <a:r>
              <a:rPr lang="en-US" err="1"/>
              <a:t>ect</a:t>
            </a:r>
            <a:r>
              <a:rPr lang="en-US"/>
              <a:t>.</a:t>
            </a:r>
          </a:p>
          <a:p>
            <a:r>
              <a:rPr lang="en-US"/>
              <a:t>add </a:t>
            </a:r>
            <a:r>
              <a:rPr lang="en-US" err="1"/>
              <a:t>sutable</a:t>
            </a:r>
            <a:r>
              <a:rPr lang="en-US"/>
              <a:t> for </a:t>
            </a:r>
            <a:r>
              <a:rPr lang="en-US" err="1"/>
              <a:t>exterial</a:t>
            </a:r>
            <a:r>
              <a:rPr lang="en-US"/>
              <a:t>, sun exposer and weather </a:t>
            </a:r>
            <a:r>
              <a:rPr lang="en-US" err="1"/>
              <a:t>ect</a:t>
            </a:r>
            <a:r>
              <a:rPr lang="en-US"/>
              <a:t>. (</a:t>
            </a:r>
            <a:r>
              <a:rPr lang="en-US" err="1"/>
              <a:t>enviroments</a:t>
            </a:r>
            <a:r>
              <a:rPr lang="en-US"/>
              <a:t> consideration)</a:t>
            </a:r>
          </a:p>
          <a:p>
            <a:r>
              <a:rPr lang="en-US"/>
              <a:t>comparing weight with something known for audience </a:t>
            </a:r>
          </a:p>
          <a:p>
            <a:pPr algn="l" rtl="0" fontAlgn="base"/>
            <a:r>
              <a:rPr lang="en-US" b="0" i="0" u="none" strike="noStrike">
                <a:solidFill>
                  <a:srgbClr val="000000"/>
                </a:solidFill>
                <a:effectLst/>
                <a:latin typeface="Calibri" panose="020F0502020204030204" pitchFamily="34" charset="0"/>
              </a:rPr>
              <a:t>Explain thermoplastic qualities (such as deformation temps)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add numbers talked about on slide, (density of ABS vs. Other material such as steel or aluminum)</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Add specific cost for ABS ($30 per 12" x"24".25" sheet)</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Talk about corrosion more, and talk about coefficient of thermal expansion value... explain if it would work well in both southern and northern climates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add suitable for exterior, sun exposure and weather etc. (</a:t>
            </a:r>
            <a:r>
              <a:rPr lang="en-US" b="0" i="0" u="none" strike="noStrike" err="1">
                <a:solidFill>
                  <a:srgbClr val="000000"/>
                </a:solidFill>
                <a:effectLst/>
                <a:latin typeface="Calibri" panose="020F0502020204030204" pitchFamily="34" charset="0"/>
              </a:rPr>
              <a:t>enviroment</a:t>
            </a:r>
            <a:r>
              <a:rPr lang="en-US" b="0" i="0" u="none" strike="noStrike">
                <a:solidFill>
                  <a:srgbClr val="000000"/>
                </a:solidFill>
                <a:effectLst/>
                <a:latin typeface="Calibri" panose="020F0502020204030204" pitchFamily="34" charset="0"/>
              </a:rPr>
              <a:t> consideration)</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comparing weight with something known for audience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Discuss more about competitor models and that they also selected ABS plastic. This shows that this is reputable and valid choice for safety, calculations, environmental concerns, etc.</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Talk about temp concerns of material</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6DC51814-3B91-4036-94D2-3977634EE214}" type="slidenum">
              <a:rPr lang="en-US" smtClean="0"/>
              <a:t>46</a:t>
            </a:fld>
            <a:endParaRPr lang="en-US"/>
          </a:p>
        </p:txBody>
      </p:sp>
    </p:spTree>
    <p:extLst>
      <p:ext uri="{BB962C8B-B14F-4D97-AF65-F5344CB8AC3E}">
        <p14:creationId xmlns:p14="http://schemas.microsoft.com/office/powerpoint/2010/main" val="9496129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numbers talked about on slide, density cost </a:t>
            </a:r>
            <a:r>
              <a:rPr lang="en-US" err="1"/>
              <a:t>ect</a:t>
            </a:r>
            <a:r>
              <a:rPr lang="en-US"/>
              <a:t>.</a:t>
            </a:r>
          </a:p>
          <a:p>
            <a:r>
              <a:rPr lang="en-US"/>
              <a:t>add </a:t>
            </a:r>
            <a:r>
              <a:rPr lang="en-US" err="1"/>
              <a:t>sutable</a:t>
            </a:r>
            <a:r>
              <a:rPr lang="en-US"/>
              <a:t> for </a:t>
            </a:r>
            <a:r>
              <a:rPr lang="en-US" err="1"/>
              <a:t>exterial</a:t>
            </a:r>
            <a:r>
              <a:rPr lang="en-US"/>
              <a:t>, sun exposer and weather </a:t>
            </a:r>
            <a:r>
              <a:rPr lang="en-US" err="1"/>
              <a:t>ect</a:t>
            </a:r>
            <a:r>
              <a:rPr lang="en-US"/>
              <a:t>. (</a:t>
            </a:r>
            <a:r>
              <a:rPr lang="en-US" err="1"/>
              <a:t>enviroments</a:t>
            </a:r>
            <a:r>
              <a:rPr lang="en-US"/>
              <a:t> consideration)</a:t>
            </a:r>
          </a:p>
          <a:p>
            <a:r>
              <a:rPr lang="en-US"/>
              <a:t>comparing weight with something known for audience </a:t>
            </a:r>
          </a:p>
          <a:p>
            <a:pPr algn="l" rtl="0" fontAlgn="base"/>
            <a:r>
              <a:rPr lang="en-US" b="0" i="0" u="none" strike="noStrike">
                <a:solidFill>
                  <a:srgbClr val="000000"/>
                </a:solidFill>
                <a:effectLst/>
                <a:latin typeface="Calibri" panose="020F0502020204030204" pitchFamily="34" charset="0"/>
              </a:rPr>
              <a:t>Explain thermoplastic qualities (such as deformation temps)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add numbers talked about on slide, (density of ABS vs. Other material such as steel or aluminum)</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Add specific cost for ABS ($30 per 12" x"24".25" sheet)</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Talk about corrosion more, and talk about coefficient of thermal expansion value... explain if it would work well in both southern and northern climates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add suitable for exterior, sun exposure and weather etc. (</a:t>
            </a:r>
            <a:r>
              <a:rPr lang="en-US" b="0" i="0" u="none" strike="noStrike" err="1">
                <a:solidFill>
                  <a:srgbClr val="000000"/>
                </a:solidFill>
                <a:effectLst/>
                <a:latin typeface="Calibri" panose="020F0502020204030204" pitchFamily="34" charset="0"/>
              </a:rPr>
              <a:t>enviroment</a:t>
            </a:r>
            <a:r>
              <a:rPr lang="en-US" b="0" i="0" u="none" strike="noStrike">
                <a:solidFill>
                  <a:srgbClr val="000000"/>
                </a:solidFill>
                <a:effectLst/>
                <a:latin typeface="Calibri" panose="020F0502020204030204" pitchFamily="34" charset="0"/>
              </a:rPr>
              <a:t> consideration)</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comparing weight with something known for audience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Discuss more about competitor models and that they also selected ABS plastic. This shows that this is reputable and valid choice for safety, calculations, environmental concerns, etc.</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Talk about temp concerns of material</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6DC51814-3B91-4036-94D2-3977634EE214}" type="slidenum">
              <a:rPr lang="en-US" smtClean="0"/>
              <a:t>47</a:t>
            </a:fld>
            <a:endParaRPr lang="en-US"/>
          </a:p>
        </p:txBody>
      </p:sp>
    </p:spTree>
    <p:extLst>
      <p:ext uri="{BB962C8B-B14F-4D97-AF65-F5344CB8AC3E}">
        <p14:creationId xmlns:p14="http://schemas.microsoft.com/office/powerpoint/2010/main" val="2278518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numbers talked about on slide, density cost </a:t>
            </a:r>
            <a:r>
              <a:rPr lang="en-US" err="1"/>
              <a:t>ect</a:t>
            </a:r>
            <a:r>
              <a:rPr lang="en-US"/>
              <a:t>.</a:t>
            </a:r>
          </a:p>
          <a:p>
            <a:r>
              <a:rPr lang="en-US"/>
              <a:t>add </a:t>
            </a:r>
            <a:r>
              <a:rPr lang="en-US" err="1"/>
              <a:t>sutable</a:t>
            </a:r>
            <a:r>
              <a:rPr lang="en-US"/>
              <a:t> for </a:t>
            </a:r>
            <a:r>
              <a:rPr lang="en-US" err="1"/>
              <a:t>exterial</a:t>
            </a:r>
            <a:r>
              <a:rPr lang="en-US"/>
              <a:t>, sun exposer and weather </a:t>
            </a:r>
            <a:r>
              <a:rPr lang="en-US" err="1"/>
              <a:t>ect</a:t>
            </a:r>
            <a:r>
              <a:rPr lang="en-US"/>
              <a:t>. (</a:t>
            </a:r>
            <a:r>
              <a:rPr lang="en-US" err="1"/>
              <a:t>enviroments</a:t>
            </a:r>
            <a:r>
              <a:rPr lang="en-US"/>
              <a:t> consideration)</a:t>
            </a:r>
          </a:p>
          <a:p>
            <a:r>
              <a:rPr lang="en-US"/>
              <a:t>comparing weight with something known for audience </a:t>
            </a:r>
          </a:p>
          <a:p>
            <a:pPr algn="l" rtl="0" fontAlgn="base"/>
            <a:r>
              <a:rPr lang="en-US" b="0" i="0" u="none" strike="noStrike">
                <a:solidFill>
                  <a:srgbClr val="000000"/>
                </a:solidFill>
                <a:effectLst/>
                <a:latin typeface="Calibri" panose="020F0502020204030204" pitchFamily="34" charset="0"/>
              </a:rPr>
              <a:t>Explain thermoplastic qualities (such as deformation temps)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add numbers talked about on slide, (density of ABS vs. Other material such as steel or aluminum)</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Add specific cost for ABS ($30 per 12" x"24".25" sheet)</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Talk about corrosion more, and talk about coefficient of thermal expansion value... explain if it would work well in both southern and northern climates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add suitable for exterior, sun exposure and weather etc. (</a:t>
            </a:r>
            <a:r>
              <a:rPr lang="en-US" b="0" i="0" u="none" strike="noStrike" err="1">
                <a:solidFill>
                  <a:srgbClr val="000000"/>
                </a:solidFill>
                <a:effectLst/>
                <a:latin typeface="Calibri" panose="020F0502020204030204" pitchFamily="34" charset="0"/>
              </a:rPr>
              <a:t>enviroment</a:t>
            </a:r>
            <a:r>
              <a:rPr lang="en-US" b="0" i="0" u="none" strike="noStrike">
                <a:solidFill>
                  <a:srgbClr val="000000"/>
                </a:solidFill>
                <a:effectLst/>
                <a:latin typeface="Calibri" panose="020F0502020204030204" pitchFamily="34" charset="0"/>
              </a:rPr>
              <a:t> consideration)</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comparing weight with something known for audience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Discuss more about competitor models and that they also selected ABS plastic. This shows that this is reputable and valid choice for safety, calculations, environmental concerns, etc.</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Talk about temp concerns of material</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6DC51814-3B91-4036-94D2-3977634EE214}" type="slidenum">
              <a:rPr lang="en-US" smtClean="0"/>
              <a:t>48</a:t>
            </a:fld>
            <a:endParaRPr lang="en-US"/>
          </a:p>
        </p:txBody>
      </p:sp>
    </p:spTree>
    <p:extLst>
      <p:ext uri="{BB962C8B-B14F-4D97-AF65-F5344CB8AC3E}">
        <p14:creationId xmlns:p14="http://schemas.microsoft.com/office/powerpoint/2010/main" val="34777601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numbers talked about on slide, density cost </a:t>
            </a:r>
            <a:r>
              <a:rPr lang="en-US" err="1"/>
              <a:t>ect</a:t>
            </a:r>
            <a:r>
              <a:rPr lang="en-US"/>
              <a:t>.</a:t>
            </a:r>
          </a:p>
          <a:p>
            <a:r>
              <a:rPr lang="en-US"/>
              <a:t>add </a:t>
            </a:r>
            <a:r>
              <a:rPr lang="en-US" err="1"/>
              <a:t>sutable</a:t>
            </a:r>
            <a:r>
              <a:rPr lang="en-US"/>
              <a:t> for </a:t>
            </a:r>
            <a:r>
              <a:rPr lang="en-US" err="1"/>
              <a:t>exterial</a:t>
            </a:r>
            <a:r>
              <a:rPr lang="en-US"/>
              <a:t>, sun exposer and weather </a:t>
            </a:r>
            <a:r>
              <a:rPr lang="en-US" err="1"/>
              <a:t>ect</a:t>
            </a:r>
            <a:r>
              <a:rPr lang="en-US"/>
              <a:t>. (</a:t>
            </a:r>
            <a:r>
              <a:rPr lang="en-US" err="1"/>
              <a:t>enviroments</a:t>
            </a:r>
            <a:r>
              <a:rPr lang="en-US"/>
              <a:t> consideration)</a:t>
            </a:r>
          </a:p>
          <a:p>
            <a:r>
              <a:rPr lang="en-US"/>
              <a:t>comparing weight with something known for audience </a:t>
            </a:r>
          </a:p>
          <a:p>
            <a:pPr algn="l" rtl="0" fontAlgn="base"/>
            <a:r>
              <a:rPr lang="en-US" b="0" i="0" u="none" strike="noStrike">
                <a:solidFill>
                  <a:srgbClr val="000000"/>
                </a:solidFill>
                <a:effectLst/>
                <a:latin typeface="Calibri" panose="020F0502020204030204" pitchFamily="34" charset="0"/>
              </a:rPr>
              <a:t>Explain thermoplastic qualities (such as deformation temps)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add numbers talked about on slide, (density of ABS vs. Other material such as steel or aluminum)</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Add specific cost for ABS ($30 per 12" x"24".25" sheet)</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Talk about corrosion more, and talk about coefficient of thermal expansion value... explain if it would work well in both southern and northern climates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add suitable for exterior, sun exposure and weather etc. (</a:t>
            </a:r>
            <a:r>
              <a:rPr lang="en-US" b="0" i="0" u="none" strike="noStrike" err="1">
                <a:solidFill>
                  <a:srgbClr val="000000"/>
                </a:solidFill>
                <a:effectLst/>
                <a:latin typeface="Calibri" panose="020F0502020204030204" pitchFamily="34" charset="0"/>
              </a:rPr>
              <a:t>enviroment</a:t>
            </a:r>
            <a:r>
              <a:rPr lang="en-US" b="0" i="0" u="none" strike="noStrike">
                <a:solidFill>
                  <a:srgbClr val="000000"/>
                </a:solidFill>
                <a:effectLst/>
                <a:latin typeface="Calibri" panose="020F0502020204030204" pitchFamily="34" charset="0"/>
              </a:rPr>
              <a:t> consideration)</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comparing weight with something known for audience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Discuss more about competitor models and that they also selected ABS plastic. This shows that this is reputable and valid choice for safety, calculations, environmental concerns, etc.</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Talk about temp concerns of material</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6DC51814-3B91-4036-94D2-3977634EE214}" type="slidenum">
              <a:rPr lang="en-US" smtClean="0"/>
              <a:t>49</a:t>
            </a:fld>
            <a:endParaRPr lang="en-US"/>
          </a:p>
        </p:txBody>
      </p:sp>
    </p:spTree>
    <p:extLst>
      <p:ext uri="{BB962C8B-B14F-4D97-AF65-F5344CB8AC3E}">
        <p14:creationId xmlns:p14="http://schemas.microsoft.com/office/powerpoint/2010/main" val="29442841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calculated with a coefficient of friction of 0.4 and an opening time of 1.5 seconds</a:t>
            </a:r>
          </a:p>
          <a:p>
            <a:endParaRPr lang="en-US"/>
          </a:p>
          <a:p>
            <a:r>
              <a:rPr lang="en-US"/>
              <a:t>check hp </a:t>
            </a:r>
            <a:r>
              <a:rPr lang="en-US" err="1"/>
              <a:t>converstion</a:t>
            </a:r>
            <a:endParaRPr lang="en-US"/>
          </a:p>
          <a:p>
            <a:endParaRPr lang="en-US"/>
          </a:p>
          <a:p>
            <a:r>
              <a:rPr lang="en-US"/>
              <a:t>power at steady state, and need power at start up[</a:t>
            </a:r>
          </a:p>
        </p:txBody>
      </p:sp>
      <p:sp>
        <p:nvSpPr>
          <p:cNvPr id="4" name="Slide Number Placeholder 3"/>
          <p:cNvSpPr>
            <a:spLocks noGrp="1"/>
          </p:cNvSpPr>
          <p:nvPr>
            <p:ph type="sldNum" sz="quarter" idx="5"/>
          </p:nvPr>
        </p:nvSpPr>
        <p:spPr/>
        <p:txBody>
          <a:bodyPr/>
          <a:lstStyle/>
          <a:p>
            <a:fld id="{6DC51814-3B91-4036-94D2-3977634EE214}" type="slidenum">
              <a:rPr lang="en-US" smtClean="0"/>
              <a:t>53</a:t>
            </a:fld>
            <a:endParaRPr lang="en-US"/>
          </a:p>
        </p:txBody>
      </p:sp>
    </p:spTree>
    <p:extLst>
      <p:ext uri="{BB962C8B-B14F-4D97-AF65-F5344CB8AC3E}">
        <p14:creationId xmlns:p14="http://schemas.microsoft.com/office/powerpoint/2010/main" val="25407376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Just reference </a:t>
            </a:r>
          </a:p>
          <a:p>
            <a:r>
              <a:rPr lang="en-US"/>
              <a:t>Say that we tried to minimize any custom parts and only use off the shelf components</a:t>
            </a:r>
          </a:p>
          <a:p>
            <a:r>
              <a:rPr lang="en-US"/>
              <a:t>never leave a zero, put cost there and have a credit cost</a:t>
            </a:r>
          </a:p>
          <a:p>
            <a:r>
              <a:rPr lang="en-US"/>
              <a:t>and add more for future components that need to be added.</a:t>
            </a:r>
          </a:p>
        </p:txBody>
      </p:sp>
      <p:sp>
        <p:nvSpPr>
          <p:cNvPr id="4" name="Slide Number Placeholder 3"/>
          <p:cNvSpPr>
            <a:spLocks noGrp="1"/>
          </p:cNvSpPr>
          <p:nvPr>
            <p:ph type="sldNum" sz="quarter" idx="5"/>
          </p:nvPr>
        </p:nvSpPr>
        <p:spPr/>
        <p:txBody>
          <a:bodyPr/>
          <a:lstStyle/>
          <a:p>
            <a:fld id="{6DC51814-3B91-4036-94D2-3977634EE214}" type="slidenum">
              <a:rPr lang="en-US" smtClean="0"/>
              <a:t>60</a:t>
            </a:fld>
            <a:endParaRPr lang="en-US"/>
          </a:p>
        </p:txBody>
      </p:sp>
    </p:spTree>
    <p:extLst>
      <p:ext uri="{BB962C8B-B14F-4D97-AF65-F5344CB8AC3E}">
        <p14:creationId xmlns:p14="http://schemas.microsoft.com/office/powerpoint/2010/main" val="1276568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Just reference </a:t>
            </a:r>
          </a:p>
          <a:p>
            <a:endParaRPr lang="en-US"/>
          </a:p>
          <a:p>
            <a:r>
              <a:rPr lang="en-US"/>
              <a:t>never leave a zero, put cost there and have a credit cost</a:t>
            </a:r>
          </a:p>
          <a:p>
            <a:r>
              <a:rPr lang="en-US"/>
              <a:t>and add more for future components that need to be added.</a:t>
            </a:r>
          </a:p>
        </p:txBody>
      </p:sp>
      <p:sp>
        <p:nvSpPr>
          <p:cNvPr id="4" name="Slide Number Placeholder 3"/>
          <p:cNvSpPr>
            <a:spLocks noGrp="1"/>
          </p:cNvSpPr>
          <p:nvPr>
            <p:ph type="sldNum" sz="quarter" idx="5"/>
          </p:nvPr>
        </p:nvSpPr>
        <p:spPr/>
        <p:txBody>
          <a:bodyPr/>
          <a:lstStyle/>
          <a:p>
            <a:fld id="{6DC51814-3B91-4036-94D2-3977634EE214}" type="slidenum">
              <a:rPr lang="en-US" smtClean="0"/>
              <a:t>61</a:t>
            </a:fld>
            <a:endParaRPr lang="en-US"/>
          </a:p>
        </p:txBody>
      </p:sp>
    </p:spTree>
    <p:extLst>
      <p:ext uri="{BB962C8B-B14F-4D97-AF65-F5344CB8AC3E}">
        <p14:creationId xmlns:p14="http://schemas.microsoft.com/office/powerpoint/2010/main" val="16447454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Just reference </a:t>
            </a:r>
          </a:p>
          <a:p>
            <a:endParaRPr lang="en-US"/>
          </a:p>
          <a:p>
            <a:r>
              <a:rPr lang="en-US"/>
              <a:t>never leave a zero, put cost there and have a credit cost</a:t>
            </a:r>
          </a:p>
          <a:p>
            <a:r>
              <a:rPr lang="en-US"/>
              <a:t>and add more for future components that need to be added.</a:t>
            </a:r>
          </a:p>
        </p:txBody>
      </p:sp>
      <p:sp>
        <p:nvSpPr>
          <p:cNvPr id="4" name="Slide Number Placeholder 3"/>
          <p:cNvSpPr>
            <a:spLocks noGrp="1"/>
          </p:cNvSpPr>
          <p:nvPr>
            <p:ph type="sldNum" sz="quarter" idx="5"/>
          </p:nvPr>
        </p:nvSpPr>
        <p:spPr/>
        <p:txBody>
          <a:bodyPr/>
          <a:lstStyle/>
          <a:p>
            <a:fld id="{6DC51814-3B91-4036-94D2-3977634EE214}" type="slidenum">
              <a:rPr lang="en-US" smtClean="0"/>
              <a:t>62</a:t>
            </a:fld>
            <a:endParaRPr lang="en-US"/>
          </a:p>
        </p:txBody>
      </p:sp>
    </p:spTree>
    <p:extLst>
      <p:ext uri="{BB962C8B-B14F-4D97-AF65-F5344CB8AC3E}">
        <p14:creationId xmlns:p14="http://schemas.microsoft.com/office/powerpoint/2010/main" val="562259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 PICTURE EARLY ON</a:t>
            </a:r>
          </a:p>
          <a:p>
            <a:r>
              <a:rPr lang="en-US">
                <a:cs typeface="Calibri"/>
              </a:rPr>
              <a:t>Note that </a:t>
            </a:r>
            <a:r>
              <a:rPr lang="en-US" err="1">
                <a:cs typeface="Calibri"/>
              </a:rPr>
              <a:t>rfid</a:t>
            </a:r>
            <a:r>
              <a:rPr lang="en-US">
                <a:cs typeface="Calibri"/>
              </a:rPr>
              <a:t> tag can last indefinitely unlike ultrasonic door</a:t>
            </a:r>
          </a:p>
          <a:p>
            <a:r>
              <a:rPr lang="en-US">
                <a:cs typeface="Calibri"/>
              </a:rPr>
              <a:t>DON’T RAMBLE</a:t>
            </a:r>
          </a:p>
          <a:p>
            <a:r>
              <a:rPr lang="en-US">
                <a:cs typeface="Calibri"/>
              </a:rPr>
              <a:t>THIS IS WHAT IS CURRENT IN THE MARKET, WE EVALUATED WEAKNESSES IN PRODUCTS THAT ARE CURRENTLY ON MARKET</a:t>
            </a:r>
          </a:p>
        </p:txBody>
      </p:sp>
      <p:sp>
        <p:nvSpPr>
          <p:cNvPr id="4" name="Slide Number Placeholder 3"/>
          <p:cNvSpPr>
            <a:spLocks noGrp="1"/>
          </p:cNvSpPr>
          <p:nvPr>
            <p:ph type="sldNum" sz="quarter" idx="5"/>
          </p:nvPr>
        </p:nvSpPr>
        <p:spPr/>
        <p:txBody>
          <a:bodyPr/>
          <a:lstStyle/>
          <a:p>
            <a:fld id="{6DC51814-3B91-4036-94D2-3977634EE214}" type="slidenum">
              <a:rPr lang="en-US" smtClean="0"/>
              <a:t>4</a:t>
            </a:fld>
            <a:endParaRPr lang="en-US"/>
          </a:p>
        </p:txBody>
      </p:sp>
    </p:spTree>
    <p:extLst>
      <p:ext uri="{BB962C8B-B14F-4D97-AF65-F5344CB8AC3E}">
        <p14:creationId xmlns:p14="http://schemas.microsoft.com/office/powerpoint/2010/main" val="1206738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 PICTURE EARLY ON</a:t>
            </a:r>
          </a:p>
        </p:txBody>
      </p:sp>
      <p:sp>
        <p:nvSpPr>
          <p:cNvPr id="4" name="Slide Number Placeholder 3"/>
          <p:cNvSpPr>
            <a:spLocks noGrp="1"/>
          </p:cNvSpPr>
          <p:nvPr>
            <p:ph type="sldNum" sz="quarter" idx="5"/>
          </p:nvPr>
        </p:nvSpPr>
        <p:spPr/>
        <p:txBody>
          <a:bodyPr/>
          <a:lstStyle/>
          <a:p>
            <a:fld id="{6DC51814-3B91-4036-94D2-3977634EE214}" type="slidenum">
              <a:rPr lang="en-US" smtClean="0"/>
              <a:t>5</a:t>
            </a:fld>
            <a:endParaRPr lang="en-US"/>
          </a:p>
        </p:txBody>
      </p:sp>
    </p:spTree>
    <p:extLst>
      <p:ext uri="{BB962C8B-B14F-4D97-AF65-F5344CB8AC3E}">
        <p14:creationId xmlns:p14="http://schemas.microsoft.com/office/powerpoint/2010/main" val="1245461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 PICTURE EARLY ON</a:t>
            </a:r>
          </a:p>
        </p:txBody>
      </p:sp>
      <p:sp>
        <p:nvSpPr>
          <p:cNvPr id="4" name="Slide Number Placeholder 3"/>
          <p:cNvSpPr>
            <a:spLocks noGrp="1"/>
          </p:cNvSpPr>
          <p:nvPr>
            <p:ph type="sldNum" sz="quarter" idx="5"/>
          </p:nvPr>
        </p:nvSpPr>
        <p:spPr/>
        <p:txBody>
          <a:bodyPr/>
          <a:lstStyle/>
          <a:p>
            <a:fld id="{6DC51814-3B91-4036-94D2-3977634EE214}" type="slidenum">
              <a:rPr lang="en-US" smtClean="0"/>
              <a:t>6</a:t>
            </a:fld>
            <a:endParaRPr lang="en-US"/>
          </a:p>
        </p:txBody>
      </p:sp>
    </p:spTree>
    <p:extLst>
      <p:ext uri="{BB962C8B-B14F-4D97-AF65-F5344CB8AC3E}">
        <p14:creationId xmlns:p14="http://schemas.microsoft.com/office/powerpoint/2010/main" val="3315609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 PICTURE EARLY ON</a:t>
            </a:r>
          </a:p>
        </p:txBody>
      </p:sp>
      <p:sp>
        <p:nvSpPr>
          <p:cNvPr id="4" name="Slide Number Placeholder 3"/>
          <p:cNvSpPr>
            <a:spLocks noGrp="1"/>
          </p:cNvSpPr>
          <p:nvPr>
            <p:ph type="sldNum" sz="quarter" idx="5"/>
          </p:nvPr>
        </p:nvSpPr>
        <p:spPr/>
        <p:txBody>
          <a:bodyPr/>
          <a:lstStyle/>
          <a:p>
            <a:fld id="{6DC51814-3B91-4036-94D2-3977634EE214}" type="slidenum">
              <a:rPr lang="en-US" smtClean="0"/>
              <a:t>7</a:t>
            </a:fld>
            <a:endParaRPr lang="en-US"/>
          </a:p>
        </p:txBody>
      </p:sp>
    </p:spTree>
    <p:extLst>
      <p:ext uri="{BB962C8B-B14F-4D97-AF65-F5344CB8AC3E}">
        <p14:creationId xmlns:p14="http://schemas.microsoft.com/office/powerpoint/2010/main" val="337259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that this phase lasts from January 2023 to April 2023</a:t>
            </a:r>
          </a:p>
          <a:p>
            <a:r>
              <a:rPr lang="en-US"/>
              <a:t>Ending on the day of the presentation</a:t>
            </a:r>
          </a:p>
          <a:p>
            <a:r>
              <a:rPr lang="en-US">
                <a:cs typeface="Calibri" panose="020F0502020204030204"/>
              </a:rPr>
              <a:t>TALKED A LOT ON THIS SLIDE BUT IT LOOKS NICE</a:t>
            </a:r>
          </a:p>
        </p:txBody>
      </p:sp>
      <p:sp>
        <p:nvSpPr>
          <p:cNvPr id="4" name="Slide Number Placeholder 3"/>
          <p:cNvSpPr>
            <a:spLocks noGrp="1"/>
          </p:cNvSpPr>
          <p:nvPr>
            <p:ph type="sldNum" sz="quarter" idx="5"/>
          </p:nvPr>
        </p:nvSpPr>
        <p:spPr/>
        <p:txBody>
          <a:bodyPr/>
          <a:lstStyle/>
          <a:p>
            <a:fld id="{6DC51814-3B91-4036-94D2-3977634EE214}" type="slidenum">
              <a:rPr lang="en-US" smtClean="0"/>
              <a:t>8</a:t>
            </a:fld>
            <a:endParaRPr lang="en-US"/>
          </a:p>
        </p:txBody>
      </p:sp>
    </p:spTree>
    <p:extLst>
      <p:ext uri="{BB962C8B-B14F-4D97-AF65-F5344CB8AC3E}">
        <p14:creationId xmlns:p14="http://schemas.microsoft.com/office/powerpoint/2010/main" val="1171546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 PICTURE EARLY ON</a:t>
            </a:r>
          </a:p>
          <a:p>
            <a:r>
              <a:rPr lang="en-US">
                <a:cs typeface="Calibri"/>
              </a:rPr>
              <a:t>**running off of AC power, plug into wall, define battery as “future work” for reliability/lifespan: batter life</a:t>
            </a:r>
          </a:p>
          <a:p>
            <a:r>
              <a:rPr lang="en-US">
                <a:cs typeface="Calibri"/>
              </a:rPr>
              <a:t>TARGETS AND METRICS: GOOD SLIDE</a:t>
            </a:r>
          </a:p>
          <a:p>
            <a:r>
              <a:rPr lang="en-US">
                <a:cs typeface="Calibri"/>
              </a:rPr>
              <a:t>Need more constraints??</a:t>
            </a:r>
          </a:p>
          <a:p>
            <a:r>
              <a:rPr lang="en-US">
                <a:cs typeface="Calibri"/>
              </a:rPr>
              <a:t>Fix calculations for response to data input SPEEDS: refer to Aarons initial calculations maybe have a calculation slide in back just for the speed numbers</a:t>
            </a:r>
          </a:p>
        </p:txBody>
      </p:sp>
      <p:sp>
        <p:nvSpPr>
          <p:cNvPr id="4" name="Slide Number Placeholder 3"/>
          <p:cNvSpPr>
            <a:spLocks noGrp="1"/>
          </p:cNvSpPr>
          <p:nvPr>
            <p:ph type="sldNum" sz="quarter" idx="5"/>
          </p:nvPr>
        </p:nvSpPr>
        <p:spPr/>
        <p:txBody>
          <a:bodyPr/>
          <a:lstStyle/>
          <a:p>
            <a:fld id="{6DC51814-3B91-4036-94D2-3977634EE214}" type="slidenum">
              <a:rPr lang="en-US" smtClean="0"/>
              <a:t>9</a:t>
            </a:fld>
            <a:endParaRPr lang="en-US"/>
          </a:p>
        </p:txBody>
      </p:sp>
    </p:spTree>
    <p:extLst>
      <p:ext uri="{BB962C8B-B14F-4D97-AF65-F5344CB8AC3E}">
        <p14:creationId xmlns:p14="http://schemas.microsoft.com/office/powerpoint/2010/main" val="2907554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4448175"/>
          </a:xfrm>
          <a:solidFill>
            <a:schemeClr val="bg1">
              <a:lumMod val="95000"/>
            </a:schemeClr>
          </a:solidFill>
        </p:spPr>
        <p:txBody>
          <a:bodyPr>
            <a:normAutofit/>
          </a:bodyPr>
          <a:lstStyle>
            <a:lvl1pPr marL="0" indent="0" algn="ctr">
              <a:buNone/>
              <a:defRPr sz="1800"/>
            </a:lvl1pPr>
          </a:lstStyle>
          <a:p>
            <a:r>
              <a:rPr lang="en-US"/>
              <a:t>Click icon to add picture</a:t>
            </a:r>
          </a:p>
        </p:txBody>
      </p:sp>
      <p:sp>
        <p:nvSpPr>
          <p:cNvPr id="10" name="Rectangle 9">
            <a:extLst>
              <a:ext uri="{FF2B5EF4-FFF2-40B4-BE49-F238E27FC236}">
                <a16:creationId xmlns:a16="http://schemas.microsoft.com/office/drawing/2014/main" id="{F04A5F51-C7E6-44CC-ADF3-1C83AA35D0DC}"/>
              </a:ext>
            </a:extLst>
          </p:cNvPr>
          <p:cNvSpPr/>
          <p:nvPr userDrawn="1"/>
        </p:nvSpPr>
        <p:spPr>
          <a:xfrm>
            <a:off x="0" y="4448175"/>
            <a:ext cx="12192000" cy="240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371475" y="4551363"/>
            <a:ext cx="11520488" cy="1176337"/>
          </a:xfrm>
        </p:spPr>
        <p:txBody>
          <a:bodyPr anchor="ctr"/>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71475" y="5830888"/>
            <a:ext cx="11520488" cy="5508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94810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476250"/>
            <a:ext cx="5165724" cy="2557463"/>
          </a:xfrm>
        </p:spPr>
        <p:txBody>
          <a:bodyPr anchor="ctr">
            <a:noAutofit/>
          </a:bodyPr>
          <a:lstStyle>
            <a:lvl1pPr>
              <a:defRPr sz="5400"/>
            </a:lvl1pPr>
          </a:lstStyle>
          <a:p>
            <a:r>
              <a:rPr lang="en-US"/>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6096000" y="476250"/>
            <a:ext cx="5795963" cy="255746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371476" y="3233941"/>
            <a:ext cx="11520486" cy="2966833"/>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1" name="Rectangle 10">
            <a:extLst>
              <a:ext uri="{FF2B5EF4-FFF2-40B4-BE49-F238E27FC236}">
                <a16:creationId xmlns:a16="http://schemas.microsoft.com/office/drawing/2014/main" id="{0E4979D5-6F1E-40A2-9A8E-8C5AE1AA3B62}"/>
              </a:ext>
            </a:extLst>
          </p:cNvPr>
          <p:cNvSpPr/>
          <p:nvPr userDrawn="1"/>
        </p:nvSpPr>
        <p:spPr>
          <a:xfrm>
            <a:off x="0" y="476250"/>
            <a:ext cx="165100" cy="2557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879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E4979D5-6F1E-40A2-9A8E-8C5AE1AA3B62}"/>
              </a:ext>
            </a:extLst>
          </p:cNvPr>
          <p:cNvSpPr/>
          <p:nvPr userDrawn="1"/>
        </p:nvSpPr>
        <p:spPr>
          <a:xfrm>
            <a:off x="0" y="0"/>
            <a:ext cx="513805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6619197" y="1296176"/>
            <a:ext cx="5272764" cy="1551573"/>
          </a:xfrm>
        </p:spPr>
        <p:txBody>
          <a:bodyPr anchor="b">
            <a:no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6619198" y="3073967"/>
            <a:ext cx="5272764" cy="255746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1117601" y="1016000"/>
            <a:ext cx="5138058" cy="49784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4" name="Rectangle 3">
            <a:extLst>
              <a:ext uri="{FF2B5EF4-FFF2-40B4-BE49-F238E27FC236}">
                <a16:creationId xmlns:a16="http://schemas.microsoft.com/office/drawing/2014/main" id="{7306EB3B-6A54-45E7-B23D-F9515CC15D12}"/>
              </a:ext>
            </a:extLst>
          </p:cNvPr>
          <p:cNvSpPr/>
          <p:nvPr userDrawn="1"/>
        </p:nvSpPr>
        <p:spPr>
          <a:xfrm>
            <a:off x="0" y="5994400"/>
            <a:ext cx="4093029" cy="863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110354-15BA-4B22-B7CF-3D5BFA5C722D}"/>
              </a:ext>
            </a:extLst>
          </p:cNvPr>
          <p:cNvSpPr/>
          <p:nvPr userDrawn="1"/>
        </p:nvSpPr>
        <p:spPr>
          <a:xfrm>
            <a:off x="2162630" y="873210"/>
            <a:ext cx="4093029" cy="1385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1357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5" y="1783831"/>
            <a:ext cx="3111954" cy="3290338"/>
          </a:xfrm>
        </p:spPr>
        <p:txBody>
          <a:bodyPr anchor="ctr">
            <a:no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7489370" y="1783832"/>
            <a:ext cx="4402592" cy="3290338"/>
          </a:xfrm>
        </p:spPr>
        <p:txBody>
          <a:bodyPr anchor="ct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3672114" y="0"/>
            <a:ext cx="3628571"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5" name="Rectangle 4">
            <a:extLst>
              <a:ext uri="{FF2B5EF4-FFF2-40B4-BE49-F238E27FC236}">
                <a16:creationId xmlns:a16="http://schemas.microsoft.com/office/drawing/2014/main" id="{8E16C293-C1E0-4EA5-BDE5-D226D72FC08B}"/>
              </a:ext>
            </a:extLst>
          </p:cNvPr>
          <p:cNvSpPr/>
          <p:nvPr userDrawn="1"/>
        </p:nvSpPr>
        <p:spPr>
          <a:xfrm>
            <a:off x="371475" y="5297714"/>
            <a:ext cx="3111954" cy="156028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C770C08-8FFF-4293-8E7D-DBFEE4E3E443}"/>
              </a:ext>
            </a:extLst>
          </p:cNvPr>
          <p:cNvSpPr/>
          <p:nvPr userDrawn="1"/>
        </p:nvSpPr>
        <p:spPr>
          <a:xfrm>
            <a:off x="7489370" y="0"/>
            <a:ext cx="4402593" cy="15602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4620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F93C6CC-9D8D-4981-8106-72C617756BD8}"/>
              </a:ext>
            </a:extLst>
          </p:cNvPr>
          <p:cNvSpPr/>
          <p:nvPr userDrawn="1"/>
        </p:nvSpPr>
        <p:spPr>
          <a:xfrm>
            <a:off x="0" y="1389743"/>
            <a:ext cx="12192000" cy="40785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831850" y="2331584"/>
            <a:ext cx="10515600" cy="1500187"/>
          </a:xfrm>
        </p:spPr>
        <p:txBody>
          <a:bodyPr anchor="ctr"/>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E6F2E6F7-3BE5-4484-A73E-3EFDB7348BB5}"/>
              </a:ext>
            </a:extLst>
          </p:cNvPr>
          <p:cNvSpPr>
            <a:spLocks noGrp="1"/>
          </p:cNvSpPr>
          <p:nvPr>
            <p:ph type="body" idx="1"/>
          </p:nvPr>
        </p:nvSpPr>
        <p:spPr>
          <a:xfrm>
            <a:off x="831850" y="3968071"/>
            <a:ext cx="10515600" cy="80554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9" name="Rectangle 8">
            <a:extLst>
              <a:ext uri="{FF2B5EF4-FFF2-40B4-BE49-F238E27FC236}">
                <a16:creationId xmlns:a16="http://schemas.microsoft.com/office/drawing/2014/main" id="{919AEFA0-9379-4E32-9D66-976465036916}"/>
              </a:ext>
            </a:extLst>
          </p:cNvPr>
          <p:cNvSpPr/>
          <p:nvPr userDrawn="1"/>
        </p:nvSpPr>
        <p:spPr>
          <a:xfrm>
            <a:off x="371475" y="580571"/>
            <a:ext cx="1573439" cy="15001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4FFB43B-30D9-4055-B912-4E3C85B03657}"/>
              </a:ext>
            </a:extLst>
          </p:cNvPr>
          <p:cNvSpPr/>
          <p:nvPr userDrawn="1"/>
        </p:nvSpPr>
        <p:spPr>
          <a:xfrm>
            <a:off x="7097486" y="5105274"/>
            <a:ext cx="4794477" cy="72596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8814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Rectangle 7">
            <a:extLst>
              <a:ext uri="{FF2B5EF4-FFF2-40B4-BE49-F238E27FC236}">
                <a16:creationId xmlns:a16="http://schemas.microsoft.com/office/drawing/2014/main" id="{4F93C6CC-9D8D-4981-8106-72C617756BD8}"/>
              </a:ext>
            </a:extLst>
          </p:cNvPr>
          <p:cNvSpPr/>
          <p:nvPr userDrawn="1"/>
        </p:nvSpPr>
        <p:spPr>
          <a:xfrm>
            <a:off x="0" y="0"/>
            <a:ext cx="6096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Picture Placeholder 6">
            <a:extLst>
              <a:ext uri="{FF2B5EF4-FFF2-40B4-BE49-F238E27FC236}">
                <a16:creationId xmlns:a16="http://schemas.microsoft.com/office/drawing/2014/main" id="{391EAACA-1322-4E60-917E-C7408F539D5D}"/>
              </a:ext>
            </a:extLst>
          </p:cNvPr>
          <p:cNvSpPr>
            <a:spLocks noGrp="1"/>
          </p:cNvSpPr>
          <p:nvPr>
            <p:ph type="pic" sz="quarter" idx="13"/>
          </p:nvPr>
        </p:nvSpPr>
        <p:spPr>
          <a:xfrm>
            <a:off x="371476" y="260350"/>
            <a:ext cx="11520488" cy="6009821"/>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1174750" y="3957831"/>
            <a:ext cx="9620250" cy="1500187"/>
          </a:xfrm>
        </p:spPr>
        <p:txBody>
          <a:bodyPr anchor="ctr"/>
          <a:lstStyle>
            <a:lvl1pPr>
              <a:defRPr sz="6000">
                <a:solidFill>
                  <a:schemeClr val="bg1"/>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a:p>
        </p:txBody>
      </p:sp>
      <p:sp>
        <p:nvSpPr>
          <p:cNvPr id="12" name="Freeform: Shape 11">
            <a:extLst>
              <a:ext uri="{FF2B5EF4-FFF2-40B4-BE49-F238E27FC236}">
                <a16:creationId xmlns:a16="http://schemas.microsoft.com/office/drawing/2014/main" id="{43296215-27AE-462B-9127-E1C932633896}"/>
              </a:ext>
            </a:extLst>
          </p:cNvPr>
          <p:cNvSpPr/>
          <p:nvPr userDrawn="1"/>
        </p:nvSpPr>
        <p:spPr>
          <a:xfrm>
            <a:off x="1093471" y="3843394"/>
            <a:ext cx="1722120" cy="1729060"/>
          </a:xfrm>
          <a:custGeom>
            <a:avLst/>
            <a:gdLst>
              <a:gd name="connsiteX0" fmla="*/ 0 w 2730500"/>
              <a:gd name="connsiteY0" fmla="*/ 0 h 2730500"/>
              <a:gd name="connsiteX1" fmla="*/ 2730500 w 2730500"/>
              <a:gd name="connsiteY1" fmla="*/ 0 h 2730500"/>
              <a:gd name="connsiteX2" fmla="*/ 2730500 w 2730500"/>
              <a:gd name="connsiteY2" fmla="*/ 672834 h 2730500"/>
              <a:gd name="connsiteX3" fmla="*/ 2606675 w 2730500"/>
              <a:gd name="connsiteY3" fmla="*/ 672834 h 2730500"/>
              <a:gd name="connsiteX4" fmla="*/ 2606675 w 2730500"/>
              <a:gd name="connsiteY4" fmla="*/ 116870 h 2730500"/>
              <a:gd name="connsiteX5" fmla="*/ 123826 w 2730500"/>
              <a:gd name="connsiteY5" fmla="*/ 116870 h 2730500"/>
              <a:gd name="connsiteX6" fmla="*/ 123826 w 2730500"/>
              <a:gd name="connsiteY6" fmla="*/ 2613630 h 2730500"/>
              <a:gd name="connsiteX7" fmla="*/ 2606675 w 2730500"/>
              <a:gd name="connsiteY7" fmla="*/ 2613630 h 2730500"/>
              <a:gd name="connsiteX8" fmla="*/ 2606675 w 2730500"/>
              <a:gd name="connsiteY8" fmla="*/ 2066205 h 2730500"/>
              <a:gd name="connsiteX9" fmla="*/ 2730500 w 2730500"/>
              <a:gd name="connsiteY9" fmla="*/ 2066205 h 2730500"/>
              <a:gd name="connsiteX10" fmla="*/ 2730500 w 2730500"/>
              <a:gd name="connsiteY10" fmla="*/ 2730500 h 2730500"/>
              <a:gd name="connsiteX11" fmla="*/ 0 w 2730500"/>
              <a:gd name="connsiteY11" fmla="*/ 2730500 h 273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0500" h="2730500">
                <a:moveTo>
                  <a:pt x="0" y="0"/>
                </a:moveTo>
                <a:lnTo>
                  <a:pt x="2730500" y="0"/>
                </a:lnTo>
                <a:lnTo>
                  <a:pt x="2730500" y="672834"/>
                </a:lnTo>
                <a:lnTo>
                  <a:pt x="2606675" y="672834"/>
                </a:lnTo>
                <a:lnTo>
                  <a:pt x="2606675" y="116870"/>
                </a:lnTo>
                <a:lnTo>
                  <a:pt x="123826" y="116870"/>
                </a:lnTo>
                <a:lnTo>
                  <a:pt x="123826" y="2613630"/>
                </a:lnTo>
                <a:lnTo>
                  <a:pt x="2606675" y="2613630"/>
                </a:lnTo>
                <a:lnTo>
                  <a:pt x="2606675" y="2066205"/>
                </a:lnTo>
                <a:lnTo>
                  <a:pt x="2730500" y="2066205"/>
                </a:lnTo>
                <a:lnTo>
                  <a:pt x="2730500" y="2730500"/>
                </a:lnTo>
                <a:lnTo>
                  <a:pt x="0" y="27305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27479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Picture Placeholder 32">
            <a:extLst>
              <a:ext uri="{FF2B5EF4-FFF2-40B4-BE49-F238E27FC236}">
                <a16:creationId xmlns:a16="http://schemas.microsoft.com/office/drawing/2014/main" id="{2DB7CFEB-6952-4BC3-B9E0-0C382490F9E6}"/>
              </a:ext>
            </a:extLst>
          </p:cNvPr>
          <p:cNvSpPr>
            <a:spLocks noGrp="1"/>
          </p:cNvSpPr>
          <p:nvPr>
            <p:ph type="pic" sz="quarter" idx="13"/>
          </p:nvPr>
        </p:nvSpPr>
        <p:spPr>
          <a:xfrm>
            <a:off x="5400675" y="260350"/>
            <a:ext cx="6499502" cy="5940425"/>
          </a:xfrm>
          <a:custGeom>
            <a:avLst/>
            <a:gdLst>
              <a:gd name="connsiteX0" fmla="*/ 4432576 w 6499502"/>
              <a:gd name="connsiteY0" fmla="*/ 4057650 h 5940425"/>
              <a:gd name="connsiteX1" fmla="*/ 6499502 w 6499502"/>
              <a:gd name="connsiteY1" fmla="*/ 4057650 h 5940425"/>
              <a:gd name="connsiteX2" fmla="*/ 6499502 w 6499502"/>
              <a:gd name="connsiteY2" fmla="*/ 5940425 h 5940425"/>
              <a:gd name="connsiteX3" fmla="*/ 4432576 w 6499502"/>
              <a:gd name="connsiteY3" fmla="*/ 5940425 h 5940425"/>
              <a:gd name="connsiteX4" fmla="*/ 2216288 w 6499502"/>
              <a:gd name="connsiteY4" fmla="*/ 4057650 h 5940425"/>
              <a:gd name="connsiteX5" fmla="*/ 4283214 w 6499502"/>
              <a:gd name="connsiteY5" fmla="*/ 4057650 h 5940425"/>
              <a:gd name="connsiteX6" fmla="*/ 4283214 w 6499502"/>
              <a:gd name="connsiteY6" fmla="*/ 5940425 h 5940425"/>
              <a:gd name="connsiteX7" fmla="*/ 2216288 w 6499502"/>
              <a:gd name="connsiteY7" fmla="*/ 5940425 h 5940425"/>
              <a:gd name="connsiteX8" fmla="*/ 0 w 6499502"/>
              <a:gd name="connsiteY8" fmla="*/ 4057650 h 5940425"/>
              <a:gd name="connsiteX9" fmla="*/ 2066926 w 6499502"/>
              <a:gd name="connsiteY9" fmla="*/ 4057650 h 5940425"/>
              <a:gd name="connsiteX10" fmla="*/ 2066926 w 6499502"/>
              <a:gd name="connsiteY10" fmla="*/ 5940425 h 5940425"/>
              <a:gd name="connsiteX11" fmla="*/ 0 w 6499502"/>
              <a:gd name="connsiteY11" fmla="*/ 5940425 h 5940425"/>
              <a:gd name="connsiteX12" fmla="*/ 4432576 w 6499502"/>
              <a:gd name="connsiteY12" fmla="*/ 2028825 h 5940425"/>
              <a:gd name="connsiteX13" fmla="*/ 6499502 w 6499502"/>
              <a:gd name="connsiteY13" fmla="*/ 2028825 h 5940425"/>
              <a:gd name="connsiteX14" fmla="*/ 6499502 w 6499502"/>
              <a:gd name="connsiteY14" fmla="*/ 3911600 h 5940425"/>
              <a:gd name="connsiteX15" fmla="*/ 4432576 w 6499502"/>
              <a:gd name="connsiteY15" fmla="*/ 3911600 h 5940425"/>
              <a:gd name="connsiteX16" fmla="*/ 2216288 w 6499502"/>
              <a:gd name="connsiteY16" fmla="*/ 2028825 h 5940425"/>
              <a:gd name="connsiteX17" fmla="*/ 4283214 w 6499502"/>
              <a:gd name="connsiteY17" fmla="*/ 2028825 h 5940425"/>
              <a:gd name="connsiteX18" fmla="*/ 4283214 w 6499502"/>
              <a:gd name="connsiteY18" fmla="*/ 3911600 h 5940425"/>
              <a:gd name="connsiteX19" fmla="*/ 2216288 w 6499502"/>
              <a:gd name="connsiteY19" fmla="*/ 3911600 h 5940425"/>
              <a:gd name="connsiteX20" fmla="*/ 0 w 6499502"/>
              <a:gd name="connsiteY20" fmla="*/ 2028825 h 5940425"/>
              <a:gd name="connsiteX21" fmla="*/ 2066926 w 6499502"/>
              <a:gd name="connsiteY21" fmla="*/ 2028825 h 5940425"/>
              <a:gd name="connsiteX22" fmla="*/ 2066926 w 6499502"/>
              <a:gd name="connsiteY22" fmla="*/ 3911600 h 5940425"/>
              <a:gd name="connsiteX23" fmla="*/ 0 w 6499502"/>
              <a:gd name="connsiteY23" fmla="*/ 3911600 h 5940425"/>
              <a:gd name="connsiteX24" fmla="*/ 4432576 w 6499502"/>
              <a:gd name="connsiteY24" fmla="*/ 0 h 5940425"/>
              <a:gd name="connsiteX25" fmla="*/ 6499502 w 6499502"/>
              <a:gd name="connsiteY25" fmla="*/ 0 h 5940425"/>
              <a:gd name="connsiteX26" fmla="*/ 6499502 w 6499502"/>
              <a:gd name="connsiteY26" fmla="*/ 1882775 h 5940425"/>
              <a:gd name="connsiteX27" fmla="*/ 4432576 w 6499502"/>
              <a:gd name="connsiteY27" fmla="*/ 1882775 h 5940425"/>
              <a:gd name="connsiteX28" fmla="*/ 2216288 w 6499502"/>
              <a:gd name="connsiteY28" fmla="*/ 0 h 5940425"/>
              <a:gd name="connsiteX29" fmla="*/ 4283214 w 6499502"/>
              <a:gd name="connsiteY29" fmla="*/ 0 h 5940425"/>
              <a:gd name="connsiteX30" fmla="*/ 4283214 w 6499502"/>
              <a:gd name="connsiteY30" fmla="*/ 1882775 h 5940425"/>
              <a:gd name="connsiteX31" fmla="*/ 2216288 w 6499502"/>
              <a:gd name="connsiteY31" fmla="*/ 1882775 h 5940425"/>
              <a:gd name="connsiteX32" fmla="*/ 0 w 6499502"/>
              <a:gd name="connsiteY32" fmla="*/ 0 h 5940425"/>
              <a:gd name="connsiteX33" fmla="*/ 2066926 w 6499502"/>
              <a:gd name="connsiteY33" fmla="*/ 0 h 5940425"/>
              <a:gd name="connsiteX34" fmla="*/ 2066926 w 6499502"/>
              <a:gd name="connsiteY34" fmla="*/ 1882775 h 5940425"/>
              <a:gd name="connsiteX35" fmla="*/ 0 w 6499502"/>
              <a:gd name="connsiteY35" fmla="*/ 1882775 h 594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99502" h="5940425">
                <a:moveTo>
                  <a:pt x="4432576" y="4057650"/>
                </a:moveTo>
                <a:lnTo>
                  <a:pt x="6499502" y="4057650"/>
                </a:lnTo>
                <a:lnTo>
                  <a:pt x="6499502" y="5940425"/>
                </a:lnTo>
                <a:lnTo>
                  <a:pt x="4432576" y="5940425"/>
                </a:lnTo>
                <a:close/>
                <a:moveTo>
                  <a:pt x="2216288" y="4057650"/>
                </a:moveTo>
                <a:lnTo>
                  <a:pt x="4283214" y="4057650"/>
                </a:lnTo>
                <a:lnTo>
                  <a:pt x="4283214" y="5940425"/>
                </a:lnTo>
                <a:lnTo>
                  <a:pt x="2216288" y="5940425"/>
                </a:lnTo>
                <a:close/>
                <a:moveTo>
                  <a:pt x="0" y="4057650"/>
                </a:moveTo>
                <a:lnTo>
                  <a:pt x="2066926" y="4057650"/>
                </a:lnTo>
                <a:lnTo>
                  <a:pt x="2066926" y="5940425"/>
                </a:lnTo>
                <a:lnTo>
                  <a:pt x="0" y="5940425"/>
                </a:lnTo>
                <a:close/>
                <a:moveTo>
                  <a:pt x="4432576" y="2028825"/>
                </a:moveTo>
                <a:lnTo>
                  <a:pt x="6499502" y="2028825"/>
                </a:lnTo>
                <a:lnTo>
                  <a:pt x="6499502" y="3911600"/>
                </a:lnTo>
                <a:lnTo>
                  <a:pt x="4432576" y="3911600"/>
                </a:lnTo>
                <a:close/>
                <a:moveTo>
                  <a:pt x="2216288" y="2028825"/>
                </a:moveTo>
                <a:lnTo>
                  <a:pt x="4283214" y="2028825"/>
                </a:lnTo>
                <a:lnTo>
                  <a:pt x="4283214" y="3911600"/>
                </a:lnTo>
                <a:lnTo>
                  <a:pt x="2216288" y="3911600"/>
                </a:lnTo>
                <a:close/>
                <a:moveTo>
                  <a:pt x="0" y="2028825"/>
                </a:moveTo>
                <a:lnTo>
                  <a:pt x="2066926" y="2028825"/>
                </a:lnTo>
                <a:lnTo>
                  <a:pt x="2066926" y="3911600"/>
                </a:lnTo>
                <a:lnTo>
                  <a:pt x="0" y="3911600"/>
                </a:lnTo>
                <a:close/>
                <a:moveTo>
                  <a:pt x="4432576" y="0"/>
                </a:moveTo>
                <a:lnTo>
                  <a:pt x="6499502" y="0"/>
                </a:lnTo>
                <a:lnTo>
                  <a:pt x="6499502" y="1882775"/>
                </a:lnTo>
                <a:lnTo>
                  <a:pt x="4432576" y="1882775"/>
                </a:lnTo>
                <a:close/>
                <a:moveTo>
                  <a:pt x="2216288" y="0"/>
                </a:moveTo>
                <a:lnTo>
                  <a:pt x="4283214" y="0"/>
                </a:lnTo>
                <a:lnTo>
                  <a:pt x="4283214" y="1882775"/>
                </a:lnTo>
                <a:lnTo>
                  <a:pt x="2216288" y="1882775"/>
                </a:lnTo>
                <a:close/>
                <a:moveTo>
                  <a:pt x="0" y="0"/>
                </a:moveTo>
                <a:lnTo>
                  <a:pt x="2066926" y="0"/>
                </a:lnTo>
                <a:lnTo>
                  <a:pt x="2066926" y="1882775"/>
                </a:lnTo>
                <a:lnTo>
                  <a:pt x="0" y="1882775"/>
                </a:lnTo>
                <a:close/>
              </a:path>
            </a:pathLst>
          </a:custGeom>
          <a:solidFill>
            <a:schemeClr val="bg1">
              <a:lumMod val="95000"/>
            </a:schemeClr>
          </a:solidFill>
        </p:spPr>
        <p:txBody>
          <a:bodyPr vert="horz" wrap="square" lIns="91440" tIns="45720" rIns="91440" bIns="45720" rtlCol="0" anchor="ctr">
            <a:noAutofit/>
          </a:bodyPr>
          <a:lstStyle>
            <a:lvl1pPr>
              <a:defRPr lang="en-US" sz="1800"/>
            </a:lvl1pPr>
          </a:lstStyle>
          <a:p>
            <a:pPr marL="0" lvl="0" indent="0" algn="ctr">
              <a:buNone/>
            </a:pPr>
            <a:r>
              <a:rPr lang="en-US" noProof="0"/>
              <a:t>Click icon to add picture</a:t>
            </a:r>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371475" y="1596928"/>
            <a:ext cx="4810125" cy="3267268"/>
          </a:xfrm>
        </p:spPr>
        <p:txBody>
          <a:bodyPr anchor="ctr"/>
          <a:lstStyle>
            <a:lvl1pPr>
              <a:defRPr sz="6000">
                <a:solidFill>
                  <a:schemeClr val="accent5"/>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a:p>
        </p:txBody>
      </p:sp>
      <p:sp>
        <p:nvSpPr>
          <p:cNvPr id="16" name="Rectangle 15">
            <a:extLst>
              <a:ext uri="{FF2B5EF4-FFF2-40B4-BE49-F238E27FC236}">
                <a16:creationId xmlns:a16="http://schemas.microsoft.com/office/drawing/2014/main" id="{A73E3CFC-9652-4E07-82D7-0EC3304CAA1F}"/>
              </a:ext>
            </a:extLst>
          </p:cNvPr>
          <p:cNvSpPr/>
          <p:nvPr userDrawn="1"/>
        </p:nvSpPr>
        <p:spPr>
          <a:xfrm>
            <a:off x="3933498" y="4952673"/>
            <a:ext cx="1248102" cy="12481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Rectangle 16">
            <a:extLst>
              <a:ext uri="{FF2B5EF4-FFF2-40B4-BE49-F238E27FC236}">
                <a16:creationId xmlns:a16="http://schemas.microsoft.com/office/drawing/2014/main" id="{76B43515-5C7A-4125-B76D-8A24D2BBE5EC}"/>
              </a:ext>
            </a:extLst>
          </p:cNvPr>
          <p:cNvSpPr/>
          <p:nvPr userDrawn="1"/>
        </p:nvSpPr>
        <p:spPr>
          <a:xfrm>
            <a:off x="371475" y="1011911"/>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ctangle 17">
            <a:extLst>
              <a:ext uri="{FF2B5EF4-FFF2-40B4-BE49-F238E27FC236}">
                <a16:creationId xmlns:a16="http://schemas.microsoft.com/office/drawing/2014/main" id="{0C9A713B-4176-4C86-9E87-4ADBD6F444FB}"/>
              </a:ext>
            </a:extLst>
          </p:cNvPr>
          <p:cNvSpPr/>
          <p:nvPr userDrawn="1"/>
        </p:nvSpPr>
        <p:spPr>
          <a:xfrm>
            <a:off x="620587" y="671713"/>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1622333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371475" y="3917949"/>
            <a:ext cx="6915150" cy="2268337"/>
          </a:xfrm>
        </p:spPr>
        <p:txBody>
          <a:bodyPr anchor="ctr"/>
          <a:lstStyle>
            <a:lvl1pPr>
              <a:defRPr sz="6000">
                <a:solidFill>
                  <a:schemeClr val="tx1"/>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a:p>
        </p:txBody>
      </p:sp>
      <p:sp>
        <p:nvSpPr>
          <p:cNvPr id="16" name="Rectangle 15">
            <a:extLst>
              <a:ext uri="{FF2B5EF4-FFF2-40B4-BE49-F238E27FC236}">
                <a16:creationId xmlns:a16="http://schemas.microsoft.com/office/drawing/2014/main" id="{A73E3CFC-9652-4E07-82D7-0EC3304CAA1F}"/>
              </a:ext>
            </a:extLst>
          </p:cNvPr>
          <p:cNvSpPr/>
          <p:nvPr userDrawn="1"/>
        </p:nvSpPr>
        <p:spPr>
          <a:xfrm>
            <a:off x="5222179" y="2327274"/>
            <a:ext cx="2176462" cy="15112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Rectangle 25">
            <a:extLst>
              <a:ext uri="{FF2B5EF4-FFF2-40B4-BE49-F238E27FC236}">
                <a16:creationId xmlns:a16="http://schemas.microsoft.com/office/drawing/2014/main" id="{DFA0623C-0B34-4074-8AA0-6428A5AF07A3}"/>
              </a:ext>
            </a:extLst>
          </p:cNvPr>
          <p:cNvSpPr/>
          <p:nvPr userDrawn="1"/>
        </p:nvSpPr>
        <p:spPr>
          <a:xfrm>
            <a:off x="7468839" y="3917949"/>
            <a:ext cx="2176462" cy="228282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Picture Placeholder 32">
            <a:extLst>
              <a:ext uri="{FF2B5EF4-FFF2-40B4-BE49-F238E27FC236}">
                <a16:creationId xmlns:a16="http://schemas.microsoft.com/office/drawing/2014/main" id="{B5D335A5-A601-4D8A-AEF5-F34792FF565A}"/>
              </a:ext>
            </a:extLst>
          </p:cNvPr>
          <p:cNvSpPr>
            <a:spLocks noGrp="1"/>
          </p:cNvSpPr>
          <p:nvPr>
            <p:ph type="pic" sz="quarter" idx="21"/>
          </p:nvPr>
        </p:nvSpPr>
        <p:spPr>
          <a:xfrm>
            <a:off x="371474" y="260351"/>
            <a:ext cx="11520489" cy="5940424"/>
          </a:xfrm>
          <a:custGeom>
            <a:avLst/>
            <a:gdLst>
              <a:gd name="connsiteX0" fmla="*/ 9344026 w 11520489"/>
              <a:gd name="connsiteY0" fmla="*/ 3657598 h 5940424"/>
              <a:gd name="connsiteX1" fmla="*/ 11520489 w 11520489"/>
              <a:gd name="connsiteY1" fmla="*/ 3657598 h 5940424"/>
              <a:gd name="connsiteX2" fmla="*/ 11520489 w 11520489"/>
              <a:gd name="connsiteY2" fmla="*/ 5940424 h 5940424"/>
              <a:gd name="connsiteX3" fmla="*/ 9344026 w 11520489"/>
              <a:gd name="connsiteY3" fmla="*/ 5940424 h 5940424"/>
              <a:gd name="connsiteX4" fmla="*/ 9344026 w 11520489"/>
              <a:gd name="connsiteY4" fmla="*/ 2066924 h 5940424"/>
              <a:gd name="connsiteX5" fmla="*/ 11520489 w 11520489"/>
              <a:gd name="connsiteY5" fmla="*/ 2066924 h 5940424"/>
              <a:gd name="connsiteX6" fmla="*/ 11520489 w 11520489"/>
              <a:gd name="connsiteY6" fmla="*/ 3578224 h 5940424"/>
              <a:gd name="connsiteX7" fmla="*/ 9344026 w 11520489"/>
              <a:gd name="connsiteY7" fmla="*/ 3578224 h 5940424"/>
              <a:gd name="connsiteX8" fmla="*/ 7097365 w 11520489"/>
              <a:gd name="connsiteY8" fmla="*/ 2066924 h 5940424"/>
              <a:gd name="connsiteX9" fmla="*/ 9273828 w 11520489"/>
              <a:gd name="connsiteY9" fmla="*/ 2066924 h 5940424"/>
              <a:gd name="connsiteX10" fmla="*/ 9273828 w 11520489"/>
              <a:gd name="connsiteY10" fmla="*/ 3578224 h 5940424"/>
              <a:gd name="connsiteX11" fmla="*/ 7097365 w 11520489"/>
              <a:gd name="connsiteY11" fmla="*/ 3578224 h 5940424"/>
              <a:gd name="connsiteX12" fmla="*/ 2604044 w 11520489"/>
              <a:gd name="connsiteY12" fmla="*/ 2066923 h 5940424"/>
              <a:gd name="connsiteX13" fmla="*/ 4780506 w 11520489"/>
              <a:gd name="connsiteY13" fmla="*/ 2066923 h 5940424"/>
              <a:gd name="connsiteX14" fmla="*/ 4780506 w 11520489"/>
              <a:gd name="connsiteY14" fmla="*/ 3578222 h 5940424"/>
              <a:gd name="connsiteX15" fmla="*/ 2604044 w 11520489"/>
              <a:gd name="connsiteY15" fmla="*/ 3578222 h 5940424"/>
              <a:gd name="connsiteX16" fmla="*/ 0 w 11520489"/>
              <a:gd name="connsiteY16" fmla="*/ 2066923 h 5940424"/>
              <a:gd name="connsiteX17" fmla="*/ 2533843 w 11520489"/>
              <a:gd name="connsiteY17" fmla="*/ 2066923 h 5940424"/>
              <a:gd name="connsiteX18" fmla="*/ 2533843 w 11520489"/>
              <a:gd name="connsiteY18" fmla="*/ 3578222 h 5940424"/>
              <a:gd name="connsiteX19" fmla="*/ 0 w 11520489"/>
              <a:gd name="connsiteY19" fmla="*/ 3578222 h 5940424"/>
              <a:gd name="connsiteX20" fmla="*/ 2604046 w 11520489"/>
              <a:gd name="connsiteY20" fmla="*/ 0 h 5940424"/>
              <a:gd name="connsiteX21" fmla="*/ 4780509 w 11520489"/>
              <a:gd name="connsiteY21" fmla="*/ 0 h 5940424"/>
              <a:gd name="connsiteX22" fmla="*/ 4780509 w 11520489"/>
              <a:gd name="connsiteY22" fmla="*/ 1987550 h 5940424"/>
              <a:gd name="connsiteX23" fmla="*/ 2604046 w 11520489"/>
              <a:gd name="connsiteY23" fmla="*/ 1987550 h 5940424"/>
              <a:gd name="connsiteX24" fmla="*/ 2 w 11520489"/>
              <a:gd name="connsiteY24" fmla="*/ 0 h 5940424"/>
              <a:gd name="connsiteX25" fmla="*/ 2533845 w 11520489"/>
              <a:gd name="connsiteY25" fmla="*/ 0 h 5940424"/>
              <a:gd name="connsiteX26" fmla="*/ 2533845 w 11520489"/>
              <a:gd name="connsiteY26" fmla="*/ 1987550 h 5940424"/>
              <a:gd name="connsiteX27" fmla="*/ 2 w 11520489"/>
              <a:gd name="connsiteY27" fmla="*/ 1987550 h 5940424"/>
              <a:gd name="connsiteX28" fmla="*/ 7097365 w 11520489"/>
              <a:gd name="connsiteY28" fmla="*/ 0 h 5940424"/>
              <a:gd name="connsiteX29" fmla="*/ 9273828 w 11520489"/>
              <a:gd name="connsiteY29" fmla="*/ 0 h 5940424"/>
              <a:gd name="connsiteX30" fmla="*/ 9273828 w 11520489"/>
              <a:gd name="connsiteY30" fmla="*/ 1987550 h 5940424"/>
              <a:gd name="connsiteX31" fmla="*/ 7097365 w 11520489"/>
              <a:gd name="connsiteY31" fmla="*/ 1987550 h 5940424"/>
              <a:gd name="connsiteX32" fmla="*/ 4850705 w 11520489"/>
              <a:gd name="connsiteY32" fmla="*/ 0 h 5940424"/>
              <a:gd name="connsiteX33" fmla="*/ 7027168 w 11520489"/>
              <a:gd name="connsiteY33" fmla="*/ 0 h 5940424"/>
              <a:gd name="connsiteX34" fmla="*/ 7027168 w 11520489"/>
              <a:gd name="connsiteY34" fmla="*/ 1987550 h 5940424"/>
              <a:gd name="connsiteX35" fmla="*/ 4850705 w 11520489"/>
              <a:gd name="connsiteY35" fmla="*/ 1987550 h 5940424"/>
              <a:gd name="connsiteX36" fmla="*/ 9344025 w 11520489"/>
              <a:gd name="connsiteY36" fmla="*/ 0 h 5940424"/>
              <a:gd name="connsiteX37" fmla="*/ 11520488 w 11520489"/>
              <a:gd name="connsiteY37" fmla="*/ 0 h 5940424"/>
              <a:gd name="connsiteX38" fmla="*/ 11520488 w 11520489"/>
              <a:gd name="connsiteY38" fmla="*/ 1987550 h 5940424"/>
              <a:gd name="connsiteX39" fmla="*/ 9344025 w 11520489"/>
              <a:gd name="connsiteY39" fmla="*/ 1987550 h 5940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520489" h="5940424">
                <a:moveTo>
                  <a:pt x="9344026" y="3657598"/>
                </a:moveTo>
                <a:lnTo>
                  <a:pt x="11520489" y="3657598"/>
                </a:lnTo>
                <a:lnTo>
                  <a:pt x="11520489" y="5940424"/>
                </a:lnTo>
                <a:lnTo>
                  <a:pt x="9344026" y="5940424"/>
                </a:lnTo>
                <a:close/>
                <a:moveTo>
                  <a:pt x="9344026" y="2066924"/>
                </a:moveTo>
                <a:lnTo>
                  <a:pt x="11520489" y="2066924"/>
                </a:lnTo>
                <a:lnTo>
                  <a:pt x="11520489" y="3578224"/>
                </a:lnTo>
                <a:lnTo>
                  <a:pt x="9344026" y="3578224"/>
                </a:lnTo>
                <a:close/>
                <a:moveTo>
                  <a:pt x="7097365" y="2066924"/>
                </a:moveTo>
                <a:lnTo>
                  <a:pt x="9273828" y="2066924"/>
                </a:lnTo>
                <a:lnTo>
                  <a:pt x="9273828" y="3578224"/>
                </a:lnTo>
                <a:lnTo>
                  <a:pt x="7097365" y="3578224"/>
                </a:lnTo>
                <a:close/>
                <a:moveTo>
                  <a:pt x="2604044" y="2066923"/>
                </a:moveTo>
                <a:lnTo>
                  <a:pt x="4780506" y="2066923"/>
                </a:lnTo>
                <a:lnTo>
                  <a:pt x="4780506" y="3578222"/>
                </a:lnTo>
                <a:lnTo>
                  <a:pt x="2604044" y="3578222"/>
                </a:lnTo>
                <a:close/>
                <a:moveTo>
                  <a:pt x="0" y="2066923"/>
                </a:moveTo>
                <a:lnTo>
                  <a:pt x="2533843" y="2066923"/>
                </a:lnTo>
                <a:lnTo>
                  <a:pt x="2533843" y="3578222"/>
                </a:lnTo>
                <a:lnTo>
                  <a:pt x="0" y="3578222"/>
                </a:lnTo>
                <a:close/>
                <a:moveTo>
                  <a:pt x="2604046" y="0"/>
                </a:moveTo>
                <a:lnTo>
                  <a:pt x="4780509" y="0"/>
                </a:lnTo>
                <a:lnTo>
                  <a:pt x="4780509" y="1987550"/>
                </a:lnTo>
                <a:lnTo>
                  <a:pt x="2604046" y="1987550"/>
                </a:lnTo>
                <a:close/>
                <a:moveTo>
                  <a:pt x="2" y="0"/>
                </a:moveTo>
                <a:lnTo>
                  <a:pt x="2533845" y="0"/>
                </a:lnTo>
                <a:lnTo>
                  <a:pt x="2533845" y="1987550"/>
                </a:lnTo>
                <a:lnTo>
                  <a:pt x="2" y="1987550"/>
                </a:lnTo>
                <a:close/>
                <a:moveTo>
                  <a:pt x="7097365" y="0"/>
                </a:moveTo>
                <a:lnTo>
                  <a:pt x="9273828" y="0"/>
                </a:lnTo>
                <a:lnTo>
                  <a:pt x="9273828" y="1987550"/>
                </a:lnTo>
                <a:lnTo>
                  <a:pt x="7097365" y="1987550"/>
                </a:lnTo>
                <a:close/>
                <a:moveTo>
                  <a:pt x="4850705" y="0"/>
                </a:moveTo>
                <a:lnTo>
                  <a:pt x="7027168" y="0"/>
                </a:lnTo>
                <a:lnTo>
                  <a:pt x="7027168" y="1987550"/>
                </a:lnTo>
                <a:lnTo>
                  <a:pt x="4850705" y="1987550"/>
                </a:lnTo>
                <a:close/>
                <a:moveTo>
                  <a:pt x="9344025" y="0"/>
                </a:moveTo>
                <a:lnTo>
                  <a:pt x="11520488" y="0"/>
                </a:lnTo>
                <a:lnTo>
                  <a:pt x="11520488" y="1987550"/>
                </a:lnTo>
                <a:lnTo>
                  <a:pt x="9344025" y="1987550"/>
                </a:lnTo>
                <a:close/>
              </a:path>
            </a:pathLst>
          </a:custGeom>
          <a:solidFill>
            <a:schemeClr val="bg1">
              <a:lumMod val="95000"/>
            </a:schemeClr>
          </a:solidFill>
        </p:spPr>
        <p:txBody>
          <a:bodyPr vert="horz" wrap="square" lIns="91440" tIns="45720" rIns="91440" bIns="45720" rtlCol="0" anchor="t">
            <a:noAutofit/>
          </a:bodyPr>
          <a:lstStyle>
            <a:lvl1pPr>
              <a:defRPr lang="en-US" sz="1800"/>
            </a:lvl1pPr>
          </a:lstStyle>
          <a:p>
            <a:pPr marL="0" lvl="0" indent="0" algn="ctr">
              <a:buNone/>
            </a:pPr>
            <a:r>
              <a:rPr lang="en-US" noProof="0"/>
              <a:t>Click icon to add picture</a:t>
            </a:r>
          </a:p>
        </p:txBody>
      </p:sp>
    </p:spTree>
    <p:extLst>
      <p:ext uri="{BB962C8B-B14F-4D97-AF65-F5344CB8AC3E}">
        <p14:creationId xmlns:p14="http://schemas.microsoft.com/office/powerpoint/2010/main" val="2883340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876300" y="4406207"/>
            <a:ext cx="10439400" cy="1175444"/>
          </a:xfrm>
        </p:spPr>
        <p:txBody>
          <a:bodyPr anchor="ctr"/>
          <a:lstStyle>
            <a:lvl1pPr algn="ctr">
              <a:defRPr sz="6000">
                <a:solidFill>
                  <a:schemeClr val="accent1"/>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a:p>
        </p:txBody>
      </p:sp>
      <p:sp>
        <p:nvSpPr>
          <p:cNvPr id="16" name="Rectangle 15">
            <a:extLst>
              <a:ext uri="{FF2B5EF4-FFF2-40B4-BE49-F238E27FC236}">
                <a16:creationId xmlns:a16="http://schemas.microsoft.com/office/drawing/2014/main" id="{A73E3CFC-9652-4E07-82D7-0EC3304CAA1F}"/>
              </a:ext>
            </a:extLst>
          </p:cNvPr>
          <p:cNvSpPr/>
          <p:nvPr userDrawn="1"/>
        </p:nvSpPr>
        <p:spPr>
          <a:xfrm>
            <a:off x="0" y="0"/>
            <a:ext cx="12191999" cy="28479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Picture Placeholder 6">
            <a:extLst>
              <a:ext uri="{FF2B5EF4-FFF2-40B4-BE49-F238E27FC236}">
                <a16:creationId xmlns:a16="http://schemas.microsoft.com/office/drawing/2014/main" id="{230D70C6-13FD-45D4-8FB6-26C56B8FF2D4}"/>
              </a:ext>
            </a:extLst>
          </p:cNvPr>
          <p:cNvSpPr>
            <a:spLocks noGrp="1"/>
          </p:cNvSpPr>
          <p:nvPr>
            <p:ph type="pic" sz="quarter" idx="13"/>
          </p:nvPr>
        </p:nvSpPr>
        <p:spPr>
          <a:xfrm>
            <a:off x="371476" y="260350"/>
            <a:ext cx="11520488" cy="365759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3" name="Rectangle 2">
            <a:extLst>
              <a:ext uri="{FF2B5EF4-FFF2-40B4-BE49-F238E27FC236}">
                <a16:creationId xmlns:a16="http://schemas.microsoft.com/office/drawing/2014/main" id="{E10ED78A-2A17-41C4-9030-D406C56DDF4A}"/>
              </a:ext>
            </a:extLst>
          </p:cNvPr>
          <p:cNvSpPr/>
          <p:nvPr userDrawn="1"/>
        </p:nvSpPr>
        <p:spPr>
          <a:xfrm>
            <a:off x="5795961" y="3914082"/>
            <a:ext cx="600075" cy="2918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4544582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6C789F-805A-4494-8430-C63414191AC2}"/>
              </a:ext>
            </a:extLst>
          </p:cNvPr>
          <p:cNvSpPr/>
          <p:nvPr userDrawn="1"/>
        </p:nvSpPr>
        <p:spPr>
          <a:xfrm>
            <a:off x="371475" y="1526382"/>
            <a:ext cx="3595688" cy="45624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A73287-EED0-4EEC-8007-E2C13366027B}"/>
              </a:ext>
            </a:extLst>
          </p:cNvPr>
          <p:cNvSpPr/>
          <p:nvPr userDrawn="1"/>
        </p:nvSpPr>
        <p:spPr>
          <a:xfrm>
            <a:off x="8224838" y="1526382"/>
            <a:ext cx="3595688" cy="4562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581026" y="1724025"/>
            <a:ext cx="3143250" cy="41910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8451282" y="1712119"/>
            <a:ext cx="3142800" cy="41910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967163" y="1233488"/>
            <a:ext cx="4257675" cy="514826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Tree>
    <p:extLst>
      <p:ext uri="{BB962C8B-B14F-4D97-AF65-F5344CB8AC3E}">
        <p14:creationId xmlns:p14="http://schemas.microsoft.com/office/powerpoint/2010/main" val="21876615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A73287-EED0-4EEC-8007-E2C13366027B}"/>
              </a:ext>
            </a:extLst>
          </p:cNvPr>
          <p:cNvSpPr/>
          <p:nvPr userDrawn="1"/>
        </p:nvSpPr>
        <p:spPr>
          <a:xfrm>
            <a:off x="6200775" y="1233487"/>
            <a:ext cx="5619751" cy="2733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83054" y="1357414"/>
            <a:ext cx="5255193" cy="240486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71475" y="1233488"/>
            <a:ext cx="5757863" cy="24156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1" name="Picture Placeholder 6">
            <a:extLst>
              <a:ext uri="{FF2B5EF4-FFF2-40B4-BE49-F238E27FC236}">
                <a16:creationId xmlns:a16="http://schemas.microsoft.com/office/drawing/2014/main" id="{B9795E85-7B91-41BB-9DF4-A4893AA48FFA}"/>
              </a:ext>
            </a:extLst>
          </p:cNvPr>
          <p:cNvSpPr>
            <a:spLocks noGrp="1"/>
          </p:cNvSpPr>
          <p:nvPr>
            <p:ph type="pic" sz="quarter" idx="14"/>
          </p:nvPr>
        </p:nvSpPr>
        <p:spPr>
          <a:xfrm>
            <a:off x="6200775" y="3967163"/>
            <a:ext cx="5619750" cy="24145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2" name="Rectangle 11">
            <a:extLst>
              <a:ext uri="{FF2B5EF4-FFF2-40B4-BE49-F238E27FC236}">
                <a16:creationId xmlns:a16="http://schemas.microsoft.com/office/drawing/2014/main" id="{BB372D75-4BAD-4C47-AE7D-0F2711031EEC}"/>
              </a:ext>
            </a:extLst>
          </p:cNvPr>
          <p:cNvSpPr/>
          <p:nvPr userDrawn="1"/>
        </p:nvSpPr>
        <p:spPr>
          <a:xfrm>
            <a:off x="371475" y="3643799"/>
            <a:ext cx="5757863" cy="2733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622406" y="3848474"/>
            <a:ext cx="5256000" cy="24048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1018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1508BC1-7ABB-42C8-B268-3C6F4FD455DE}"/>
              </a:ext>
            </a:extLst>
          </p:cNvPr>
          <p:cNvSpPr/>
          <p:nvPr userDrawn="1"/>
        </p:nvSpPr>
        <p:spPr>
          <a:xfrm>
            <a:off x="200025" y="-1"/>
            <a:ext cx="1199197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571500" y="0"/>
            <a:ext cx="6034088" cy="6857999"/>
          </a:xfrm>
          <a:solidFill>
            <a:schemeClr val="bg1">
              <a:lumMod val="95000"/>
            </a:schemeClr>
          </a:solidFill>
        </p:spPr>
        <p:txBody>
          <a:bodyPr>
            <a:normAutofit/>
          </a:bodyPr>
          <a:lstStyle>
            <a:lvl1pPr marL="0" indent="0" algn="ctr">
              <a:buNone/>
              <a:defRPr sz="1800"/>
            </a:lvl1pPr>
          </a:lstStyle>
          <a:p>
            <a:r>
              <a:rPr lang="en-US"/>
              <a:t>Click icon to add picture</a:t>
            </a:r>
          </a:p>
        </p:txBody>
      </p:sp>
      <p:sp>
        <p:nvSpPr>
          <p:cNvPr id="10" name="Rectangle 9">
            <a:extLst>
              <a:ext uri="{FF2B5EF4-FFF2-40B4-BE49-F238E27FC236}">
                <a16:creationId xmlns:a16="http://schemas.microsoft.com/office/drawing/2014/main" id="{F04A5F51-C7E6-44CC-ADF3-1C83AA35D0DC}"/>
              </a:ext>
            </a:extLst>
          </p:cNvPr>
          <p:cNvSpPr/>
          <p:nvPr userDrawn="1"/>
        </p:nvSpPr>
        <p:spPr>
          <a:xfrm>
            <a:off x="0" y="1"/>
            <a:ext cx="37147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6905625" y="1512889"/>
            <a:ext cx="4986338" cy="3262311"/>
          </a:xfrm>
        </p:spPr>
        <p:txBody>
          <a:bodyPr anchor="b"/>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6905625" y="4927600"/>
            <a:ext cx="4986338" cy="97631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050855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a:lstStyle/>
          <a:p>
            <a:r>
              <a:rPr lang="en-US"/>
              <a:t>Click to edit Master title style</a:t>
            </a:r>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71475" y="1233488"/>
            <a:ext cx="11520488" cy="2381361"/>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2" name="Rectangle 11">
            <a:extLst>
              <a:ext uri="{FF2B5EF4-FFF2-40B4-BE49-F238E27FC236}">
                <a16:creationId xmlns:a16="http://schemas.microsoft.com/office/drawing/2014/main" id="{BB372D75-4BAD-4C47-AE7D-0F2711031EEC}"/>
              </a:ext>
            </a:extLst>
          </p:cNvPr>
          <p:cNvSpPr/>
          <p:nvPr userDrawn="1"/>
        </p:nvSpPr>
        <p:spPr>
          <a:xfrm>
            <a:off x="371475" y="3643799"/>
            <a:ext cx="11520488" cy="2733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83054" y="3808206"/>
            <a:ext cx="5255193" cy="240486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622406" y="3808236"/>
            <a:ext cx="5256000" cy="24048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63AB407B-5BAD-CB48-A766-083DE869266E}"/>
              </a:ext>
            </a:extLst>
          </p:cNvPr>
          <p:cNvSpPr/>
          <p:nvPr userDrawn="1"/>
        </p:nvSpPr>
        <p:spPr>
          <a:xfrm>
            <a:off x="9861452" y="6513342"/>
            <a:ext cx="2330548" cy="3446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C15E3050-1157-4448-A84E-5AC72FC84A7F}"/>
              </a:ext>
            </a:extLst>
          </p:cNvPr>
          <p:cNvCxnSpPr/>
          <p:nvPr userDrawn="1"/>
        </p:nvCxnSpPr>
        <p:spPr>
          <a:xfrm>
            <a:off x="6131719" y="3774712"/>
            <a:ext cx="0" cy="24718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a:xfrm>
            <a:off x="10223405" y="6581978"/>
            <a:ext cx="1668557" cy="206104"/>
          </a:xfrm>
        </p:spPr>
        <p:txBody>
          <a:bodyPr/>
          <a:lstStyle>
            <a:lvl1pPr>
              <a:defRPr sz="2400"/>
            </a:lvl1pPr>
          </a:lstStyle>
          <a:p>
            <a:fld id="{03DC2DEF-D2FE-4B45-ABA4-9F153FD1C98A}" type="slidenum">
              <a:rPr lang="en-US" smtClean="0"/>
              <a:pPr/>
              <a:t>‹#›</a:t>
            </a:fld>
            <a:endParaRPr lang="en-US"/>
          </a:p>
        </p:txBody>
      </p:sp>
    </p:spTree>
    <p:extLst>
      <p:ext uri="{BB962C8B-B14F-4D97-AF65-F5344CB8AC3E}">
        <p14:creationId xmlns:p14="http://schemas.microsoft.com/office/powerpoint/2010/main" val="3105386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BCBF1-64A6-4051-BC31-B793E99731A6}"/>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tangle 21">
            <a:extLst>
              <a:ext uri="{FF2B5EF4-FFF2-40B4-BE49-F238E27FC236}">
                <a16:creationId xmlns:a16="http://schemas.microsoft.com/office/drawing/2014/main" id="{115DEB4D-1697-4E72-B2BF-F5EA1EF3B009}"/>
              </a:ext>
            </a:extLst>
          </p:cNvPr>
          <p:cNvSpPr/>
          <p:nvPr userDrawn="1"/>
        </p:nvSpPr>
        <p:spPr>
          <a:xfrm>
            <a:off x="7162799" y="3052634"/>
            <a:ext cx="1368533" cy="11301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a:xfrm>
            <a:off x="371475" y="1334424"/>
            <a:ext cx="4448175" cy="1520824"/>
          </a:xfrm>
        </p:spPr>
        <p:txBody>
          <a:bodyPr anchor="b">
            <a:noAutofit/>
          </a:bodyPr>
          <a:lstStyle>
            <a:lvl1pPr>
              <a:defRPr sz="3600"/>
            </a:lvl1pPr>
          </a:lstStyle>
          <a:p>
            <a:r>
              <a:rPr lang="en-US" noProof="0"/>
              <a:t>Click to edit Master title style</a:t>
            </a:r>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noProof="0" smtClean="0"/>
              <a:t>‹#›</a:t>
            </a:fld>
            <a:endParaRPr lang="en-US" noProof="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3609563" y="3118775"/>
            <a:ext cx="2927311" cy="3081999"/>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371475" y="3118776"/>
            <a:ext cx="2926800" cy="3081922"/>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Picture Placeholder 24">
            <a:extLst>
              <a:ext uri="{FF2B5EF4-FFF2-40B4-BE49-F238E27FC236}">
                <a16:creationId xmlns:a16="http://schemas.microsoft.com/office/drawing/2014/main" id="{84421AF3-217F-49BD-BF47-1140F3F445D8}"/>
              </a:ext>
            </a:extLst>
          </p:cNvPr>
          <p:cNvSpPr>
            <a:spLocks noGrp="1"/>
          </p:cNvSpPr>
          <p:nvPr>
            <p:ph type="pic" sz="quarter" idx="15"/>
          </p:nvPr>
        </p:nvSpPr>
        <p:spPr>
          <a:xfrm>
            <a:off x="4908415" y="-4277"/>
            <a:ext cx="7283585" cy="6204974"/>
          </a:xfrm>
          <a:custGeom>
            <a:avLst/>
            <a:gdLst>
              <a:gd name="connsiteX0" fmla="*/ 4914900 w 7283585"/>
              <a:gd name="connsiteY0" fmla="*/ 4064000 h 6204974"/>
              <a:gd name="connsiteX1" fmla="*/ 7283585 w 7283585"/>
              <a:gd name="connsiteY1" fmla="*/ 4064000 h 6204974"/>
              <a:gd name="connsiteX2" fmla="*/ 7283585 w 7283585"/>
              <a:gd name="connsiteY2" fmla="*/ 6204974 h 6204974"/>
              <a:gd name="connsiteX3" fmla="*/ 4914900 w 7283585"/>
              <a:gd name="connsiteY3" fmla="*/ 6204974 h 6204974"/>
              <a:gd name="connsiteX4" fmla="*/ 4914900 w 7283585"/>
              <a:gd name="connsiteY4" fmla="*/ 2032000 h 6204974"/>
              <a:gd name="connsiteX5" fmla="*/ 7283585 w 7283585"/>
              <a:gd name="connsiteY5" fmla="*/ 2032000 h 6204974"/>
              <a:gd name="connsiteX6" fmla="*/ 7283585 w 7283585"/>
              <a:gd name="connsiteY6" fmla="*/ 3946525 h 6204974"/>
              <a:gd name="connsiteX7" fmla="*/ 4914900 w 7283585"/>
              <a:gd name="connsiteY7" fmla="*/ 3946525 h 6204974"/>
              <a:gd name="connsiteX8" fmla="*/ 2457450 w 7283585"/>
              <a:gd name="connsiteY8" fmla="*/ 2032000 h 6204974"/>
              <a:gd name="connsiteX9" fmla="*/ 4826135 w 7283585"/>
              <a:gd name="connsiteY9" fmla="*/ 2032000 h 6204974"/>
              <a:gd name="connsiteX10" fmla="*/ 4826135 w 7283585"/>
              <a:gd name="connsiteY10" fmla="*/ 3946525 h 6204974"/>
              <a:gd name="connsiteX11" fmla="*/ 2457450 w 7283585"/>
              <a:gd name="connsiteY11" fmla="*/ 3946525 h 6204974"/>
              <a:gd name="connsiteX12" fmla="*/ 0 w 7283585"/>
              <a:gd name="connsiteY12" fmla="*/ 8552 h 6204974"/>
              <a:gd name="connsiteX13" fmla="*/ 2368685 w 7283585"/>
              <a:gd name="connsiteY13" fmla="*/ 8552 h 6204974"/>
              <a:gd name="connsiteX14" fmla="*/ 2368685 w 7283585"/>
              <a:gd name="connsiteY14" fmla="*/ 1923077 h 6204974"/>
              <a:gd name="connsiteX15" fmla="*/ 0 w 7283585"/>
              <a:gd name="connsiteY15" fmla="*/ 1923077 h 6204974"/>
              <a:gd name="connsiteX16" fmla="*/ 2457450 w 7283585"/>
              <a:gd name="connsiteY16" fmla="*/ 4276 h 6204974"/>
              <a:gd name="connsiteX17" fmla="*/ 4826135 w 7283585"/>
              <a:gd name="connsiteY17" fmla="*/ 4276 h 6204974"/>
              <a:gd name="connsiteX18" fmla="*/ 4826135 w 7283585"/>
              <a:gd name="connsiteY18" fmla="*/ 1918801 h 6204974"/>
              <a:gd name="connsiteX19" fmla="*/ 2457450 w 7283585"/>
              <a:gd name="connsiteY19" fmla="*/ 1918801 h 6204974"/>
              <a:gd name="connsiteX20" fmla="*/ 4914900 w 7283585"/>
              <a:gd name="connsiteY20" fmla="*/ 0 h 6204974"/>
              <a:gd name="connsiteX21" fmla="*/ 7283585 w 7283585"/>
              <a:gd name="connsiteY21" fmla="*/ 0 h 6204974"/>
              <a:gd name="connsiteX22" fmla="*/ 7283585 w 7283585"/>
              <a:gd name="connsiteY22" fmla="*/ 1914525 h 6204974"/>
              <a:gd name="connsiteX23" fmla="*/ 4914900 w 7283585"/>
              <a:gd name="connsiteY23" fmla="*/ 1914525 h 620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83585" h="6204974">
                <a:moveTo>
                  <a:pt x="4914900" y="4064000"/>
                </a:moveTo>
                <a:lnTo>
                  <a:pt x="7283585" y="4064000"/>
                </a:lnTo>
                <a:lnTo>
                  <a:pt x="7283585" y="6204974"/>
                </a:lnTo>
                <a:lnTo>
                  <a:pt x="4914900" y="6204974"/>
                </a:lnTo>
                <a:close/>
                <a:moveTo>
                  <a:pt x="4914900" y="2032000"/>
                </a:moveTo>
                <a:lnTo>
                  <a:pt x="7283585" y="2032000"/>
                </a:lnTo>
                <a:lnTo>
                  <a:pt x="7283585" y="3946525"/>
                </a:lnTo>
                <a:lnTo>
                  <a:pt x="4914900" y="3946525"/>
                </a:lnTo>
                <a:close/>
                <a:moveTo>
                  <a:pt x="2457450" y="2032000"/>
                </a:moveTo>
                <a:lnTo>
                  <a:pt x="4826135" y="2032000"/>
                </a:lnTo>
                <a:lnTo>
                  <a:pt x="4826135" y="3946525"/>
                </a:lnTo>
                <a:lnTo>
                  <a:pt x="2457450" y="3946525"/>
                </a:lnTo>
                <a:close/>
                <a:moveTo>
                  <a:pt x="0" y="8552"/>
                </a:moveTo>
                <a:lnTo>
                  <a:pt x="2368685" y="8552"/>
                </a:lnTo>
                <a:lnTo>
                  <a:pt x="2368685" y="1923077"/>
                </a:lnTo>
                <a:lnTo>
                  <a:pt x="0" y="1923077"/>
                </a:lnTo>
                <a:close/>
                <a:moveTo>
                  <a:pt x="2457450" y="4276"/>
                </a:moveTo>
                <a:lnTo>
                  <a:pt x="4826135" y="4276"/>
                </a:lnTo>
                <a:lnTo>
                  <a:pt x="4826135" y="1918801"/>
                </a:lnTo>
                <a:lnTo>
                  <a:pt x="2457450" y="1918801"/>
                </a:lnTo>
                <a:close/>
                <a:moveTo>
                  <a:pt x="4914900" y="0"/>
                </a:moveTo>
                <a:lnTo>
                  <a:pt x="7283585" y="0"/>
                </a:lnTo>
                <a:lnTo>
                  <a:pt x="7283585" y="1914525"/>
                </a:lnTo>
                <a:lnTo>
                  <a:pt x="4914900" y="1914525"/>
                </a:lnTo>
                <a:close/>
              </a:path>
            </a:pathLst>
          </a:custGeom>
          <a:solidFill>
            <a:schemeClr val="bg1">
              <a:lumMod val="95000"/>
            </a:schemeClr>
          </a:solidFill>
        </p:spPr>
        <p:txBody>
          <a:bodyPr vert="horz" wrap="square" lIns="91440" tIns="45720" rIns="91440" bIns="45720" rtlCol="0">
            <a:noAutofit/>
          </a:bodyPr>
          <a:lstStyle>
            <a:lvl1pPr>
              <a:defRPr lang="en-US" sz="1800"/>
            </a:lvl1pPr>
          </a:lstStyle>
          <a:p>
            <a:pPr marL="0" lvl="0" indent="0" algn="ctr">
              <a:buNone/>
            </a:pPr>
            <a:r>
              <a:rPr lang="en-US" noProof="0"/>
              <a:t>Click icon to add picture</a:t>
            </a:r>
          </a:p>
        </p:txBody>
      </p:sp>
      <p:sp>
        <p:nvSpPr>
          <p:cNvPr id="20" name="Rectangle 19">
            <a:extLst>
              <a:ext uri="{FF2B5EF4-FFF2-40B4-BE49-F238E27FC236}">
                <a16:creationId xmlns:a16="http://schemas.microsoft.com/office/drawing/2014/main" id="{475378D9-445B-4812-AE73-9B2CF92DCDF1}"/>
              </a:ext>
            </a:extLst>
          </p:cNvPr>
          <p:cNvSpPr/>
          <p:nvPr userDrawn="1"/>
        </p:nvSpPr>
        <p:spPr>
          <a:xfrm>
            <a:off x="6210299" y="2027725"/>
            <a:ext cx="1073287" cy="918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tangle 20">
            <a:extLst>
              <a:ext uri="{FF2B5EF4-FFF2-40B4-BE49-F238E27FC236}">
                <a16:creationId xmlns:a16="http://schemas.microsoft.com/office/drawing/2014/main" id="{B569B8CC-B741-4501-A871-F6CC58941F5C}"/>
              </a:ext>
            </a:extLst>
          </p:cNvPr>
          <p:cNvSpPr/>
          <p:nvPr userDrawn="1"/>
        </p:nvSpPr>
        <p:spPr>
          <a:xfrm>
            <a:off x="8661263" y="4055448"/>
            <a:ext cx="1073287" cy="918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3" name="Straight Connector 22">
            <a:extLst>
              <a:ext uri="{FF2B5EF4-FFF2-40B4-BE49-F238E27FC236}">
                <a16:creationId xmlns:a16="http://schemas.microsoft.com/office/drawing/2014/main" id="{8ED9C5BC-5F16-4DC8-BAA3-30A378B7F5FB}"/>
              </a:ext>
            </a:extLst>
          </p:cNvPr>
          <p:cNvCxnSpPr>
            <a:cxnSpLocks/>
          </p:cNvCxnSpPr>
          <p:nvPr userDrawn="1"/>
        </p:nvCxnSpPr>
        <p:spPr>
          <a:xfrm>
            <a:off x="3452019" y="3106075"/>
            <a:ext cx="0" cy="30947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2F0E9B02-FBE7-4B3F-833A-FCDE146B2DAD}"/>
              </a:ext>
            </a:extLst>
          </p:cNvPr>
          <p:cNvSpPr/>
          <p:nvPr userDrawn="1"/>
        </p:nvSpPr>
        <p:spPr>
          <a:xfrm>
            <a:off x="0" y="1405862"/>
            <a:ext cx="300037" cy="1465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2589608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BCBF1-64A6-4051-BC31-B793E99731A6}"/>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6">
            <a:extLst>
              <a:ext uri="{FF2B5EF4-FFF2-40B4-BE49-F238E27FC236}">
                <a16:creationId xmlns:a16="http://schemas.microsoft.com/office/drawing/2014/main" id="{73E3AB81-FB3C-492F-8AB9-CFC37EECCEE7}"/>
              </a:ext>
            </a:extLst>
          </p:cNvPr>
          <p:cNvSpPr>
            <a:spLocks noGrp="1"/>
          </p:cNvSpPr>
          <p:nvPr>
            <p:ph type="pic" sz="quarter" idx="13"/>
          </p:nvPr>
        </p:nvSpPr>
        <p:spPr>
          <a:xfrm>
            <a:off x="371475" y="260350"/>
            <a:ext cx="11520488" cy="61214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4" name="Rectangle 13">
            <a:extLst>
              <a:ext uri="{FF2B5EF4-FFF2-40B4-BE49-F238E27FC236}">
                <a16:creationId xmlns:a16="http://schemas.microsoft.com/office/drawing/2014/main" id="{BF2C4CC9-6F35-4EBF-857F-EBD298D77347}"/>
              </a:ext>
            </a:extLst>
          </p:cNvPr>
          <p:cNvSpPr/>
          <p:nvPr userDrawn="1"/>
        </p:nvSpPr>
        <p:spPr>
          <a:xfrm>
            <a:off x="1578741" y="2299953"/>
            <a:ext cx="4420009" cy="30819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1D54A23-014A-49B4-9E28-7641C8A4F0C1}"/>
              </a:ext>
            </a:extLst>
          </p:cNvPr>
          <p:cNvSpPr/>
          <p:nvPr userDrawn="1"/>
        </p:nvSpPr>
        <p:spPr>
          <a:xfrm>
            <a:off x="6184487" y="2299953"/>
            <a:ext cx="4420009" cy="30819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a:xfrm>
            <a:off x="1587504" y="1233488"/>
            <a:ext cx="9016993" cy="761076"/>
          </a:xfrm>
        </p:spPr>
        <p:txBody>
          <a:bodyPr anchor="ctr">
            <a:noAutofit/>
          </a:bodyPr>
          <a:lstStyle>
            <a:lvl1pPr algn="ctr">
              <a:defRPr sz="3600"/>
            </a:lvl1pPr>
          </a:lstStyle>
          <a:p>
            <a:r>
              <a:rPr lang="en-US"/>
              <a:t>Click to edit Master title style</a:t>
            </a:r>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28091" y="2424864"/>
            <a:ext cx="4132800" cy="28332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1722820" y="2424864"/>
            <a:ext cx="4131850" cy="2832101"/>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69587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Rectangle 4">
            <a:extLst>
              <a:ext uri="{FF2B5EF4-FFF2-40B4-BE49-F238E27FC236}">
                <a16:creationId xmlns:a16="http://schemas.microsoft.com/office/drawing/2014/main" id="{113E1565-5B33-4914-9800-50B8400266FF}"/>
              </a:ext>
            </a:extLst>
          </p:cNvPr>
          <p:cNvSpPr/>
          <p:nvPr userDrawn="1"/>
        </p:nvSpPr>
        <p:spPr>
          <a:xfrm>
            <a:off x="0" y="0"/>
            <a:ext cx="12191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Picture Placeholder 6">
            <a:extLst>
              <a:ext uri="{FF2B5EF4-FFF2-40B4-BE49-F238E27FC236}">
                <a16:creationId xmlns:a16="http://schemas.microsoft.com/office/drawing/2014/main" id="{DE438B2E-01A6-453B-928D-97D98438168E}"/>
              </a:ext>
            </a:extLst>
          </p:cNvPr>
          <p:cNvSpPr>
            <a:spLocks noGrp="1"/>
          </p:cNvSpPr>
          <p:nvPr>
            <p:ph type="pic" sz="quarter" idx="13"/>
          </p:nvPr>
        </p:nvSpPr>
        <p:spPr>
          <a:xfrm>
            <a:off x="335756" y="260350"/>
            <a:ext cx="11520488"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Tree>
    <p:extLst>
      <p:ext uri="{BB962C8B-B14F-4D97-AF65-F5344CB8AC3E}">
        <p14:creationId xmlns:p14="http://schemas.microsoft.com/office/powerpoint/2010/main" val="29110570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icture Placeholder 26">
            <a:extLst>
              <a:ext uri="{FF2B5EF4-FFF2-40B4-BE49-F238E27FC236}">
                <a16:creationId xmlns:a16="http://schemas.microsoft.com/office/drawing/2014/main" id="{404FC023-3732-4036-B4DA-F34DC453036D}"/>
              </a:ext>
            </a:extLst>
          </p:cNvPr>
          <p:cNvSpPr>
            <a:spLocks noGrp="1"/>
          </p:cNvSpPr>
          <p:nvPr>
            <p:ph type="pic" sz="quarter" idx="13"/>
          </p:nvPr>
        </p:nvSpPr>
        <p:spPr>
          <a:xfrm>
            <a:off x="1" y="1"/>
            <a:ext cx="12191999" cy="6857999"/>
          </a:xfrm>
          <a:custGeom>
            <a:avLst/>
            <a:gdLst>
              <a:gd name="connsiteX0" fmla="*/ 9194799 w 12191999"/>
              <a:gd name="connsiteY0" fmla="*/ 4114799 h 6108699"/>
              <a:gd name="connsiteX1" fmla="*/ 12191999 w 12191999"/>
              <a:gd name="connsiteY1" fmla="*/ 4114799 h 6108699"/>
              <a:gd name="connsiteX2" fmla="*/ 12191999 w 12191999"/>
              <a:gd name="connsiteY2" fmla="*/ 6108699 h 6108699"/>
              <a:gd name="connsiteX3" fmla="*/ 9194799 w 12191999"/>
              <a:gd name="connsiteY3" fmla="*/ 6108699 h 6108699"/>
              <a:gd name="connsiteX4" fmla="*/ 6129865 w 12191999"/>
              <a:gd name="connsiteY4" fmla="*/ 4114799 h 6108699"/>
              <a:gd name="connsiteX5" fmla="*/ 9127065 w 12191999"/>
              <a:gd name="connsiteY5" fmla="*/ 4114799 h 6108699"/>
              <a:gd name="connsiteX6" fmla="*/ 9127065 w 12191999"/>
              <a:gd name="connsiteY6" fmla="*/ 6108699 h 6108699"/>
              <a:gd name="connsiteX7" fmla="*/ 6129865 w 12191999"/>
              <a:gd name="connsiteY7" fmla="*/ 6108699 h 6108699"/>
              <a:gd name="connsiteX8" fmla="*/ 3064933 w 12191999"/>
              <a:gd name="connsiteY8" fmla="*/ 4114799 h 6108699"/>
              <a:gd name="connsiteX9" fmla="*/ 6062132 w 12191999"/>
              <a:gd name="connsiteY9" fmla="*/ 4114799 h 6108699"/>
              <a:gd name="connsiteX10" fmla="*/ 6062132 w 12191999"/>
              <a:gd name="connsiteY10" fmla="*/ 6108699 h 6108699"/>
              <a:gd name="connsiteX11" fmla="*/ 3064933 w 12191999"/>
              <a:gd name="connsiteY11" fmla="*/ 6108699 h 6108699"/>
              <a:gd name="connsiteX12" fmla="*/ 0 w 12191999"/>
              <a:gd name="connsiteY12" fmla="*/ 4114799 h 6108699"/>
              <a:gd name="connsiteX13" fmla="*/ 2997200 w 12191999"/>
              <a:gd name="connsiteY13" fmla="*/ 4114799 h 6108699"/>
              <a:gd name="connsiteX14" fmla="*/ 2997200 w 12191999"/>
              <a:gd name="connsiteY14" fmla="*/ 6108699 h 6108699"/>
              <a:gd name="connsiteX15" fmla="*/ 0 w 12191999"/>
              <a:gd name="connsiteY15" fmla="*/ 6108699 h 6108699"/>
              <a:gd name="connsiteX16" fmla="*/ 9194799 w 12191999"/>
              <a:gd name="connsiteY16" fmla="*/ 2057400 h 6108699"/>
              <a:gd name="connsiteX17" fmla="*/ 12191999 w 12191999"/>
              <a:gd name="connsiteY17" fmla="*/ 2057400 h 6108699"/>
              <a:gd name="connsiteX18" fmla="*/ 12191999 w 12191999"/>
              <a:gd name="connsiteY18" fmla="*/ 4051299 h 6108699"/>
              <a:gd name="connsiteX19" fmla="*/ 9194799 w 12191999"/>
              <a:gd name="connsiteY19" fmla="*/ 4051299 h 6108699"/>
              <a:gd name="connsiteX20" fmla="*/ 6129865 w 12191999"/>
              <a:gd name="connsiteY20" fmla="*/ 2057400 h 6108699"/>
              <a:gd name="connsiteX21" fmla="*/ 9127065 w 12191999"/>
              <a:gd name="connsiteY21" fmla="*/ 2057400 h 6108699"/>
              <a:gd name="connsiteX22" fmla="*/ 9127065 w 12191999"/>
              <a:gd name="connsiteY22" fmla="*/ 4051299 h 6108699"/>
              <a:gd name="connsiteX23" fmla="*/ 6129865 w 12191999"/>
              <a:gd name="connsiteY23" fmla="*/ 4051299 h 6108699"/>
              <a:gd name="connsiteX24" fmla="*/ 3064934 w 12191999"/>
              <a:gd name="connsiteY24" fmla="*/ 2057400 h 6108699"/>
              <a:gd name="connsiteX25" fmla="*/ 6062132 w 12191999"/>
              <a:gd name="connsiteY25" fmla="*/ 2057400 h 6108699"/>
              <a:gd name="connsiteX26" fmla="*/ 6062132 w 12191999"/>
              <a:gd name="connsiteY26" fmla="*/ 4051299 h 6108699"/>
              <a:gd name="connsiteX27" fmla="*/ 3064934 w 12191999"/>
              <a:gd name="connsiteY27" fmla="*/ 4051299 h 6108699"/>
              <a:gd name="connsiteX28" fmla="*/ 0 w 12191999"/>
              <a:gd name="connsiteY28" fmla="*/ 2057400 h 6108699"/>
              <a:gd name="connsiteX29" fmla="*/ 2997200 w 12191999"/>
              <a:gd name="connsiteY29" fmla="*/ 2057400 h 6108699"/>
              <a:gd name="connsiteX30" fmla="*/ 2997200 w 12191999"/>
              <a:gd name="connsiteY30" fmla="*/ 4051299 h 6108699"/>
              <a:gd name="connsiteX31" fmla="*/ 0 w 12191999"/>
              <a:gd name="connsiteY31" fmla="*/ 4051299 h 6108699"/>
              <a:gd name="connsiteX32" fmla="*/ 9194799 w 12191999"/>
              <a:gd name="connsiteY32" fmla="*/ 0 h 6108699"/>
              <a:gd name="connsiteX33" fmla="*/ 12191999 w 12191999"/>
              <a:gd name="connsiteY33" fmla="*/ 0 h 6108699"/>
              <a:gd name="connsiteX34" fmla="*/ 12191999 w 12191999"/>
              <a:gd name="connsiteY34" fmla="*/ 1993900 h 6108699"/>
              <a:gd name="connsiteX35" fmla="*/ 9194799 w 12191999"/>
              <a:gd name="connsiteY35" fmla="*/ 1993900 h 6108699"/>
              <a:gd name="connsiteX36" fmla="*/ 6129865 w 12191999"/>
              <a:gd name="connsiteY36" fmla="*/ 0 h 6108699"/>
              <a:gd name="connsiteX37" fmla="*/ 9127065 w 12191999"/>
              <a:gd name="connsiteY37" fmla="*/ 0 h 6108699"/>
              <a:gd name="connsiteX38" fmla="*/ 9127065 w 12191999"/>
              <a:gd name="connsiteY38" fmla="*/ 1993900 h 6108699"/>
              <a:gd name="connsiteX39" fmla="*/ 6129865 w 12191999"/>
              <a:gd name="connsiteY39" fmla="*/ 1993900 h 6108699"/>
              <a:gd name="connsiteX40" fmla="*/ 3064934 w 12191999"/>
              <a:gd name="connsiteY40" fmla="*/ 0 h 6108699"/>
              <a:gd name="connsiteX41" fmla="*/ 6062132 w 12191999"/>
              <a:gd name="connsiteY41" fmla="*/ 0 h 6108699"/>
              <a:gd name="connsiteX42" fmla="*/ 6062132 w 12191999"/>
              <a:gd name="connsiteY42" fmla="*/ 1993900 h 6108699"/>
              <a:gd name="connsiteX43" fmla="*/ 3064934 w 12191999"/>
              <a:gd name="connsiteY43" fmla="*/ 1993900 h 6108699"/>
              <a:gd name="connsiteX44" fmla="*/ 1 w 12191999"/>
              <a:gd name="connsiteY44" fmla="*/ 0 h 6108699"/>
              <a:gd name="connsiteX45" fmla="*/ 2997201 w 12191999"/>
              <a:gd name="connsiteY45" fmla="*/ 0 h 6108699"/>
              <a:gd name="connsiteX46" fmla="*/ 2997201 w 12191999"/>
              <a:gd name="connsiteY46" fmla="*/ 1993900 h 6108699"/>
              <a:gd name="connsiteX47" fmla="*/ 1 w 12191999"/>
              <a:gd name="connsiteY47" fmla="*/ 1993900 h 610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91999" h="6108699">
                <a:moveTo>
                  <a:pt x="9194799" y="4114799"/>
                </a:moveTo>
                <a:lnTo>
                  <a:pt x="12191999" y="4114799"/>
                </a:lnTo>
                <a:lnTo>
                  <a:pt x="12191999" y="6108699"/>
                </a:lnTo>
                <a:lnTo>
                  <a:pt x="9194799" y="6108699"/>
                </a:lnTo>
                <a:close/>
                <a:moveTo>
                  <a:pt x="6129865" y="4114799"/>
                </a:moveTo>
                <a:lnTo>
                  <a:pt x="9127065" y="4114799"/>
                </a:lnTo>
                <a:lnTo>
                  <a:pt x="9127065" y="6108699"/>
                </a:lnTo>
                <a:lnTo>
                  <a:pt x="6129865" y="6108699"/>
                </a:lnTo>
                <a:close/>
                <a:moveTo>
                  <a:pt x="3064933" y="4114799"/>
                </a:moveTo>
                <a:lnTo>
                  <a:pt x="6062132" y="4114799"/>
                </a:lnTo>
                <a:lnTo>
                  <a:pt x="6062132" y="6108699"/>
                </a:lnTo>
                <a:lnTo>
                  <a:pt x="3064933" y="6108699"/>
                </a:lnTo>
                <a:close/>
                <a:moveTo>
                  <a:pt x="0" y="4114799"/>
                </a:moveTo>
                <a:lnTo>
                  <a:pt x="2997200" y="4114799"/>
                </a:lnTo>
                <a:lnTo>
                  <a:pt x="2997200" y="6108699"/>
                </a:lnTo>
                <a:lnTo>
                  <a:pt x="0" y="6108699"/>
                </a:lnTo>
                <a:close/>
                <a:moveTo>
                  <a:pt x="9194799" y="2057400"/>
                </a:moveTo>
                <a:lnTo>
                  <a:pt x="12191999" y="2057400"/>
                </a:lnTo>
                <a:lnTo>
                  <a:pt x="12191999" y="4051299"/>
                </a:lnTo>
                <a:lnTo>
                  <a:pt x="9194799" y="4051299"/>
                </a:lnTo>
                <a:close/>
                <a:moveTo>
                  <a:pt x="6129865" y="2057400"/>
                </a:moveTo>
                <a:lnTo>
                  <a:pt x="9127065" y="2057400"/>
                </a:lnTo>
                <a:lnTo>
                  <a:pt x="9127065" y="4051299"/>
                </a:lnTo>
                <a:lnTo>
                  <a:pt x="6129865" y="4051299"/>
                </a:lnTo>
                <a:close/>
                <a:moveTo>
                  <a:pt x="3064934" y="2057400"/>
                </a:moveTo>
                <a:lnTo>
                  <a:pt x="6062132" y="2057400"/>
                </a:lnTo>
                <a:lnTo>
                  <a:pt x="6062132" y="4051299"/>
                </a:lnTo>
                <a:lnTo>
                  <a:pt x="3064934" y="4051299"/>
                </a:lnTo>
                <a:close/>
                <a:moveTo>
                  <a:pt x="0" y="2057400"/>
                </a:moveTo>
                <a:lnTo>
                  <a:pt x="2997200" y="2057400"/>
                </a:lnTo>
                <a:lnTo>
                  <a:pt x="2997200" y="4051299"/>
                </a:lnTo>
                <a:lnTo>
                  <a:pt x="0" y="4051299"/>
                </a:lnTo>
                <a:close/>
                <a:moveTo>
                  <a:pt x="9194799" y="0"/>
                </a:moveTo>
                <a:lnTo>
                  <a:pt x="12191999" y="0"/>
                </a:lnTo>
                <a:lnTo>
                  <a:pt x="12191999" y="1993900"/>
                </a:lnTo>
                <a:lnTo>
                  <a:pt x="9194799" y="1993900"/>
                </a:lnTo>
                <a:close/>
                <a:moveTo>
                  <a:pt x="6129865" y="0"/>
                </a:moveTo>
                <a:lnTo>
                  <a:pt x="9127065" y="0"/>
                </a:lnTo>
                <a:lnTo>
                  <a:pt x="9127065" y="1993900"/>
                </a:lnTo>
                <a:lnTo>
                  <a:pt x="6129865" y="1993900"/>
                </a:lnTo>
                <a:close/>
                <a:moveTo>
                  <a:pt x="3064934" y="0"/>
                </a:moveTo>
                <a:lnTo>
                  <a:pt x="6062132" y="0"/>
                </a:lnTo>
                <a:lnTo>
                  <a:pt x="6062132" y="1993900"/>
                </a:lnTo>
                <a:lnTo>
                  <a:pt x="3064934" y="1993900"/>
                </a:lnTo>
                <a:close/>
                <a:moveTo>
                  <a:pt x="1" y="0"/>
                </a:moveTo>
                <a:lnTo>
                  <a:pt x="2997201" y="0"/>
                </a:lnTo>
                <a:lnTo>
                  <a:pt x="2997201" y="1993900"/>
                </a:lnTo>
                <a:lnTo>
                  <a:pt x="1" y="1993900"/>
                </a:lnTo>
                <a:close/>
              </a:path>
            </a:pathLst>
          </a:custGeom>
          <a:solidFill>
            <a:schemeClr val="bg1">
              <a:lumMod val="95000"/>
            </a:schemeClr>
          </a:solidFill>
        </p:spPr>
        <p:txBody>
          <a:bodyPr vert="horz" wrap="square" lIns="91440" tIns="45720" rIns="91440" bIns="45720" rtlCol="0">
            <a:noAutofit/>
          </a:bodyPr>
          <a:lstStyle>
            <a:lvl1pPr>
              <a:defRPr lang="en-US" sz="1800"/>
            </a:lvl1pPr>
          </a:lstStyle>
          <a:p>
            <a:pPr marL="0" lvl="0" indent="0" algn="ctr">
              <a:buNone/>
            </a:pPr>
            <a:r>
              <a:rPr lang="en-US"/>
              <a:t>Click icon to add picture</a:t>
            </a:r>
          </a:p>
        </p:txBody>
      </p:sp>
    </p:spTree>
    <p:extLst>
      <p:ext uri="{BB962C8B-B14F-4D97-AF65-F5344CB8AC3E}">
        <p14:creationId xmlns:p14="http://schemas.microsoft.com/office/powerpoint/2010/main" val="42216092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37147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5" name="Picture Placeholder 6">
            <a:extLst>
              <a:ext uri="{FF2B5EF4-FFF2-40B4-BE49-F238E27FC236}">
                <a16:creationId xmlns:a16="http://schemas.microsoft.com/office/drawing/2014/main" id="{D9C7DFC2-3A77-4761-A9AF-98963C5CCA07}"/>
              </a:ext>
            </a:extLst>
          </p:cNvPr>
          <p:cNvSpPr>
            <a:spLocks noGrp="1"/>
          </p:cNvSpPr>
          <p:nvPr>
            <p:ph type="pic" sz="quarter" idx="14"/>
          </p:nvPr>
        </p:nvSpPr>
        <p:spPr>
          <a:xfrm>
            <a:off x="4981575" y="260350"/>
            <a:ext cx="27400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6" name="Picture Placeholder 6">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7" name="Picture Placeholder 6">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Tree>
    <p:extLst>
      <p:ext uri="{BB962C8B-B14F-4D97-AF65-F5344CB8AC3E}">
        <p14:creationId xmlns:p14="http://schemas.microsoft.com/office/powerpoint/2010/main" val="41144738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0" y="1233488"/>
            <a:ext cx="12192001" cy="439102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grpSp>
        <p:nvGrpSpPr>
          <p:cNvPr id="2" name="Group 1">
            <a:extLst>
              <a:ext uri="{FF2B5EF4-FFF2-40B4-BE49-F238E27FC236}">
                <a16:creationId xmlns:a16="http://schemas.microsoft.com/office/drawing/2014/main" id="{18F30468-CC2E-4430-88DD-81D548B988FA}"/>
              </a:ext>
            </a:extLst>
          </p:cNvPr>
          <p:cNvGrpSpPr/>
          <p:nvPr userDrawn="1"/>
        </p:nvGrpSpPr>
        <p:grpSpPr>
          <a:xfrm>
            <a:off x="371474" y="260350"/>
            <a:ext cx="644525" cy="973138"/>
            <a:chOff x="371475" y="671713"/>
            <a:chExt cx="496540" cy="836738"/>
          </a:xfrm>
        </p:grpSpPr>
        <p:sp>
          <p:nvSpPr>
            <p:cNvPr id="8" name="Rectangle 7">
              <a:extLst>
                <a:ext uri="{FF2B5EF4-FFF2-40B4-BE49-F238E27FC236}">
                  <a16:creationId xmlns:a16="http://schemas.microsoft.com/office/drawing/2014/main" id="{BF6F92E0-2218-46A5-A183-84468D9B72A2}"/>
                </a:ext>
              </a:extLst>
            </p:cNvPr>
            <p:cNvSpPr/>
            <p:nvPr userDrawn="1"/>
          </p:nvSpPr>
          <p:spPr>
            <a:xfrm>
              <a:off x="371475" y="1011911"/>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Rectangle 8">
              <a:extLst>
                <a:ext uri="{FF2B5EF4-FFF2-40B4-BE49-F238E27FC236}">
                  <a16:creationId xmlns:a16="http://schemas.microsoft.com/office/drawing/2014/main" id="{9B476586-864B-4C72-91AF-8CF8796C6DE8}"/>
                </a:ext>
              </a:extLst>
            </p:cNvPr>
            <p:cNvSpPr/>
            <p:nvPr userDrawn="1"/>
          </p:nvSpPr>
          <p:spPr>
            <a:xfrm>
              <a:off x="620587" y="671713"/>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10" name="Rectangle 9">
            <a:extLst>
              <a:ext uri="{FF2B5EF4-FFF2-40B4-BE49-F238E27FC236}">
                <a16:creationId xmlns:a16="http://schemas.microsoft.com/office/drawing/2014/main" id="{38B3D026-83A3-4D78-8B11-A20A6F47170C}"/>
              </a:ext>
            </a:extLst>
          </p:cNvPr>
          <p:cNvSpPr/>
          <p:nvPr userDrawn="1"/>
        </p:nvSpPr>
        <p:spPr>
          <a:xfrm>
            <a:off x="10795001" y="5642462"/>
            <a:ext cx="1397000" cy="12155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3599560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9171FC10-F7C3-4841-A705-B83FDE093009}"/>
              </a:ext>
            </a:extLst>
          </p:cNvPr>
          <p:cNvSpPr/>
          <p:nvPr userDrawn="1"/>
        </p:nvSpPr>
        <p:spPr>
          <a:xfrm>
            <a:off x="9398000" y="0"/>
            <a:ext cx="2793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0" y="260350"/>
            <a:ext cx="11891963"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Tree>
    <p:extLst>
      <p:ext uri="{BB962C8B-B14F-4D97-AF65-F5344CB8AC3E}">
        <p14:creationId xmlns:p14="http://schemas.microsoft.com/office/powerpoint/2010/main" val="10350859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p>
            <a:r>
              <a:rPr lang="en-US"/>
              <a:t>Click to edit Master title style</a:t>
            </a:r>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371475" y="1233488"/>
            <a:ext cx="2466000"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7" name="Rectangle 6">
            <a:extLst>
              <a:ext uri="{FF2B5EF4-FFF2-40B4-BE49-F238E27FC236}">
                <a16:creationId xmlns:a16="http://schemas.microsoft.com/office/drawing/2014/main" id="{02FAA6CD-8686-4F0E-9F34-3D74AC34027E}"/>
              </a:ext>
            </a:extLst>
          </p:cNvPr>
          <p:cNvSpPr/>
          <p:nvPr userDrawn="1"/>
        </p:nvSpPr>
        <p:spPr>
          <a:xfrm>
            <a:off x="2892285" y="1233488"/>
            <a:ext cx="3210339" cy="1271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3004445" y="1330963"/>
            <a:ext cx="2986019" cy="1076636"/>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Rectangle 9">
            <a:extLst>
              <a:ext uri="{FF2B5EF4-FFF2-40B4-BE49-F238E27FC236}">
                <a16:creationId xmlns:a16="http://schemas.microsoft.com/office/drawing/2014/main" id="{735AFBAA-25FF-494A-937E-3DFC5F737803}"/>
              </a:ext>
            </a:extLst>
          </p:cNvPr>
          <p:cNvSpPr/>
          <p:nvPr userDrawn="1"/>
        </p:nvSpPr>
        <p:spPr>
          <a:xfrm>
            <a:off x="2892284"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3004445" y="2623930"/>
            <a:ext cx="2986019" cy="344888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6">
            <a:extLst>
              <a:ext uri="{FF2B5EF4-FFF2-40B4-BE49-F238E27FC236}">
                <a16:creationId xmlns:a16="http://schemas.microsoft.com/office/drawing/2014/main" id="{F36B08A9-4F2C-4D72-A755-CBF0DAD5A4FC}"/>
              </a:ext>
            </a:extLst>
          </p:cNvPr>
          <p:cNvSpPr>
            <a:spLocks noGrp="1"/>
          </p:cNvSpPr>
          <p:nvPr>
            <p:ph type="pic" sz="quarter" idx="14"/>
          </p:nvPr>
        </p:nvSpPr>
        <p:spPr>
          <a:xfrm>
            <a:off x="6151738" y="1233487"/>
            <a:ext cx="2464907"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2" name="Rectangle 11">
            <a:extLst>
              <a:ext uri="{FF2B5EF4-FFF2-40B4-BE49-F238E27FC236}">
                <a16:creationId xmlns:a16="http://schemas.microsoft.com/office/drawing/2014/main" id="{7CD8F79B-BFE6-4B3E-8853-5C61FDFF46D9}"/>
              </a:ext>
            </a:extLst>
          </p:cNvPr>
          <p:cNvSpPr/>
          <p:nvPr userDrawn="1"/>
        </p:nvSpPr>
        <p:spPr>
          <a:xfrm>
            <a:off x="8673131" y="1233488"/>
            <a:ext cx="3210339" cy="1271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Rectangle 12">
            <a:extLst>
              <a:ext uri="{FF2B5EF4-FFF2-40B4-BE49-F238E27FC236}">
                <a16:creationId xmlns:a16="http://schemas.microsoft.com/office/drawing/2014/main" id="{33B3569E-E4EC-433C-AFDA-E50961675D8F}"/>
              </a:ext>
            </a:extLst>
          </p:cNvPr>
          <p:cNvSpPr/>
          <p:nvPr userDrawn="1"/>
        </p:nvSpPr>
        <p:spPr>
          <a:xfrm>
            <a:off x="8673130"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8786099" y="1333189"/>
            <a:ext cx="2984400" cy="1074410"/>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8786099" y="2623930"/>
            <a:ext cx="2984400" cy="3448881"/>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6188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p>
            <a:r>
              <a:rPr lang="en-US"/>
              <a:t>Click to edit Master title style</a:t>
            </a:r>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7063827" y="1233488"/>
            <a:ext cx="4828135"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7" name="Rectangle 6">
            <a:extLst>
              <a:ext uri="{FF2B5EF4-FFF2-40B4-BE49-F238E27FC236}">
                <a16:creationId xmlns:a16="http://schemas.microsoft.com/office/drawing/2014/main" id="{02FAA6CD-8686-4F0E-9F34-3D74AC34027E}"/>
              </a:ext>
            </a:extLst>
          </p:cNvPr>
          <p:cNvSpPr/>
          <p:nvPr userDrawn="1"/>
        </p:nvSpPr>
        <p:spPr>
          <a:xfrm>
            <a:off x="371476" y="1233488"/>
            <a:ext cx="3210339" cy="1271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483636" y="1330963"/>
            <a:ext cx="2986019" cy="1076636"/>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Rectangle 9">
            <a:extLst>
              <a:ext uri="{FF2B5EF4-FFF2-40B4-BE49-F238E27FC236}">
                <a16:creationId xmlns:a16="http://schemas.microsoft.com/office/drawing/2014/main" id="{735AFBAA-25FF-494A-937E-3DFC5F737803}"/>
              </a:ext>
            </a:extLst>
          </p:cNvPr>
          <p:cNvSpPr/>
          <p:nvPr userDrawn="1"/>
        </p:nvSpPr>
        <p:spPr>
          <a:xfrm>
            <a:off x="371475"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483636" y="2623930"/>
            <a:ext cx="2986019" cy="344888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7CD8F79B-BFE6-4B3E-8853-5C61FDFF46D9}"/>
              </a:ext>
            </a:extLst>
          </p:cNvPr>
          <p:cNvSpPr/>
          <p:nvPr userDrawn="1"/>
        </p:nvSpPr>
        <p:spPr>
          <a:xfrm>
            <a:off x="3717652" y="1233488"/>
            <a:ext cx="3210339" cy="1271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Rectangle 12">
            <a:extLst>
              <a:ext uri="{FF2B5EF4-FFF2-40B4-BE49-F238E27FC236}">
                <a16:creationId xmlns:a16="http://schemas.microsoft.com/office/drawing/2014/main" id="{33B3569E-E4EC-433C-AFDA-E50961675D8F}"/>
              </a:ext>
            </a:extLst>
          </p:cNvPr>
          <p:cNvSpPr/>
          <p:nvPr userDrawn="1"/>
        </p:nvSpPr>
        <p:spPr>
          <a:xfrm>
            <a:off x="3717651"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3830620" y="1333189"/>
            <a:ext cx="2984400" cy="1074410"/>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3830620" y="2623930"/>
            <a:ext cx="2984400" cy="3448881"/>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8851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6857999"/>
          </a:xfrm>
          <a:solidFill>
            <a:schemeClr val="bg1">
              <a:lumMod val="95000"/>
            </a:schemeClr>
          </a:solidFill>
        </p:spPr>
        <p:txBody>
          <a:bodyPr>
            <a:normAutofit/>
          </a:bodyPr>
          <a:lstStyle>
            <a:lvl1pPr marL="0" indent="0" algn="ctr">
              <a:buNone/>
              <a:defRPr sz="1800"/>
            </a:lvl1pPr>
          </a:lstStyle>
          <a:p>
            <a:r>
              <a:rPr lang="en-US"/>
              <a:t>Click icon to add picture</a:t>
            </a:r>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3436610" y="1779589"/>
            <a:ext cx="5318781" cy="2182811"/>
          </a:xfrm>
        </p:spPr>
        <p:txBody>
          <a:bodyPr anchor="b">
            <a:normAutofit/>
          </a:bodyPr>
          <a:lstStyle>
            <a:lvl1pPr algn="ctr">
              <a:defRPr sz="54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436610" y="4079083"/>
            <a:ext cx="5318781" cy="976311"/>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550443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p>
            <a:r>
              <a:rPr lang="en-US"/>
              <a:t>Click to edit Master title style</a:t>
            </a:r>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371475" y="1233488"/>
            <a:ext cx="11520487"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261798" y="2910543"/>
            <a:ext cx="5058000" cy="518457"/>
          </a:xfrm>
        </p:spPr>
        <p:txBody>
          <a:bodyPr anchor="ctr">
            <a:normAutofit/>
          </a:bodyP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261798" y="3523420"/>
            <a:ext cx="5058000" cy="2181641"/>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895142" y="2910543"/>
            <a:ext cx="5058397" cy="518457"/>
          </a:xfrm>
        </p:spPr>
        <p:txBody>
          <a:bodyPr anchor="ct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895142" y="3523420"/>
            <a:ext cx="5058397" cy="2181641"/>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64194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B43705-0B3F-4F77-A8BB-08EC09D36A56}"/>
              </a:ext>
            </a:extLst>
          </p:cNvPr>
          <p:cNvSpPr/>
          <p:nvPr userDrawn="1"/>
        </p:nvSpPr>
        <p:spPr>
          <a:xfrm>
            <a:off x="0" y="0"/>
            <a:ext cx="12192000" cy="2146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lvl1pPr algn="ctr">
              <a:defRPr>
                <a:solidFill>
                  <a:schemeClr val="bg1"/>
                </a:solidFill>
              </a:defRPr>
            </a:lvl1pPr>
          </a:lstStyle>
          <a:p>
            <a:r>
              <a:rPr lang="en-US"/>
              <a:t>Click to edit Master title style</a:t>
            </a:r>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261797" y="3634443"/>
            <a:ext cx="5630165" cy="518457"/>
          </a:xfrm>
        </p:spPr>
        <p:txBody>
          <a:bodyPr anchor="ctr">
            <a:normAutofit/>
          </a:bodyP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261797" y="4247320"/>
            <a:ext cx="5630165" cy="1953455"/>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371476" y="3634443"/>
            <a:ext cx="5582064" cy="518457"/>
          </a:xfrm>
        </p:spPr>
        <p:txBody>
          <a:bodyPr anchor="ct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371476" y="4247320"/>
            <a:ext cx="5582064" cy="1953455"/>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6">
            <a:extLst>
              <a:ext uri="{FF2B5EF4-FFF2-40B4-BE49-F238E27FC236}">
                <a16:creationId xmlns:a16="http://schemas.microsoft.com/office/drawing/2014/main" id="{16CD8AAD-701B-4F23-AB47-6FC680787135}"/>
              </a:ext>
            </a:extLst>
          </p:cNvPr>
          <p:cNvSpPr>
            <a:spLocks noGrp="1"/>
          </p:cNvSpPr>
          <p:nvPr>
            <p:ph type="pic" sz="quarter" idx="13"/>
          </p:nvPr>
        </p:nvSpPr>
        <p:spPr>
          <a:xfrm>
            <a:off x="371476" y="1593851"/>
            <a:ext cx="5582064" cy="19295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6" name="Picture Placeholder 6">
            <a:extLst>
              <a:ext uri="{FF2B5EF4-FFF2-40B4-BE49-F238E27FC236}">
                <a16:creationId xmlns:a16="http://schemas.microsoft.com/office/drawing/2014/main" id="{2B9551A7-E41A-4D0E-925B-71270CA0F339}"/>
              </a:ext>
            </a:extLst>
          </p:cNvPr>
          <p:cNvSpPr>
            <a:spLocks noGrp="1"/>
          </p:cNvSpPr>
          <p:nvPr>
            <p:ph type="pic" sz="quarter" idx="14"/>
          </p:nvPr>
        </p:nvSpPr>
        <p:spPr>
          <a:xfrm>
            <a:off x="6281738" y="1593850"/>
            <a:ext cx="5582064" cy="19295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Tree>
    <p:extLst>
      <p:ext uri="{BB962C8B-B14F-4D97-AF65-F5344CB8AC3E}">
        <p14:creationId xmlns:p14="http://schemas.microsoft.com/office/powerpoint/2010/main" val="38154248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90C1024-E4C7-44C6-ADC4-870B3D482C3F}"/>
              </a:ext>
            </a:extLst>
          </p:cNvPr>
          <p:cNvSpPr/>
          <p:nvPr userDrawn="1"/>
        </p:nvSpPr>
        <p:spPr>
          <a:xfrm>
            <a:off x="6441279" y="3761720"/>
            <a:ext cx="5446800" cy="24009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DB43705-0B3F-4F77-A8BB-08EC09D36A56}"/>
              </a:ext>
            </a:extLst>
          </p:cNvPr>
          <p:cNvSpPr/>
          <p:nvPr userDrawn="1"/>
        </p:nvSpPr>
        <p:spPr>
          <a:xfrm>
            <a:off x="371474" y="1271588"/>
            <a:ext cx="5445125" cy="24009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lvl1pPr algn="l">
              <a:defRPr>
                <a:solidFill>
                  <a:schemeClr val="tx1"/>
                </a:solidFill>
              </a:defRPr>
            </a:lvl1pPr>
          </a:lstStyle>
          <a:p>
            <a:r>
              <a:rPr lang="en-US"/>
              <a:t>Click to edit Master title style</a:t>
            </a:r>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610169" y="3956706"/>
            <a:ext cx="5109021" cy="518457"/>
          </a:xfrm>
        </p:spPr>
        <p:txBody>
          <a:bodyPr anchor="ctr">
            <a:normAutofit/>
          </a:bodyP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610169" y="4569583"/>
            <a:ext cx="5109021" cy="1412117"/>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539836" y="1462743"/>
            <a:ext cx="5108400" cy="518457"/>
          </a:xfrm>
        </p:spPr>
        <p:txBody>
          <a:bodyPr anchor="ct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539836" y="2075621"/>
            <a:ext cx="5108400" cy="1391480"/>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6">
            <a:extLst>
              <a:ext uri="{FF2B5EF4-FFF2-40B4-BE49-F238E27FC236}">
                <a16:creationId xmlns:a16="http://schemas.microsoft.com/office/drawing/2014/main" id="{9DFBCB44-5019-402B-BEC3-12F7F5526F0E}"/>
              </a:ext>
            </a:extLst>
          </p:cNvPr>
          <p:cNvSpPr>
            <a:spLocks noGrp="1"/>
          </p:cNvSpPr>
          <p:nvPr>
            <p:ph type="pic" sz="quarter" idx="13"/>
          </p:nvPr>
        </p:nvSpPr>
        <p:spPr>
          <a:xfrm>
            <a:off x="5880101" y="1271588"/>
            <a:ext cx="6012000" cy="240095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8" name="Picture Placeholder 6">
            <a:extLst>
              <a:ext uri="{FF2B5EF4-FFF2-40B4-BE49-F238E27FC236}">
                <a16:creationId xmlns:a16="http://schemas.microsoft.com/office/drawing/2014/main" id="{8CD826C9-080C-4638-B261-376BD8B31622}"/>
              </a:ext>
            </a:extLst>
          </p:cNvPr>
          <p:cNvSpPr>
            <a:spLocks noGrp="1"/>
          </p:cNvSpPr>
          <p:nvPr>
            <p:ph type="pic" sz="quarter" idx="14"/>
          </p:nvPr>
        </p:nvSpPr>
        <p:spPr>
          <a:xfrm>
            <a:off x="371475" y="3758268"/>
            <a:ext cx="6011800" cy="240095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Tree>
    <p:extLst>
      <p:ext uri="{BB962C8B-B14F-4D97-AF65-F5344CB8AC3E}">
        <p14:creationId xmlns:p14="http://schemas.microsoft.com/office/powerpoint/2010/main" val="35654903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6E5460C4-49C1-4270-BC58-5EEBC77615CD}"/>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371475" y="1233488"/>
            <a:ext cx="5572125" cy="3973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319837" y="2227263"/>
            <a:ext cx="5572125" cy="3973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7" name="Rectangle 6">
            <a:extLst>
              <a:ext uri="{FF2B5EF4-FFF2-40B4-BE49-F238E27FC236}">
                <a16:creationId xmlns:a16="http://schemas.microsoft.com/office/drawing/2014/main" id="{85661614-E5E5-43DF-A12A-7BE84E58EE3B}"/>
              </a:ext>
            </a:extLst>
          </p:cNvPr>
          <p:cNvSpPr/>
          <p:nvPr userDrawn="1"/>
        </p:nvSpPr>
        <p:spPr>
          <a:xfrm>
            <a:off x="371475" y="5271760"/>
            <a:ext cx="5572125" cy="929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161B260-71A2-402A-A38D-FE2C484B7F99}"/>
              </a:ext>
            </a:extLst>
          </p:cNvPr>
          <p:cNvSpPr/>
          <p:nvPr userDrawn="1"/>
        </p:nvSpPr>
        <p:spPr>
          <a:xfrm>
            <a:off x="6319836" y="1233488"/>
            <a:ext cx="5572125" cy="9290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534987" y="5380667"/>
            <a:ext cx="5245100" cy="711200"/>
          </a:xfrm>
        </p:spPr>
        <p:txBody>
          <a:bodyPr anchor="ctr">
            <a:noAutofit/>
          </a:bodyPr>
          <a:lstStyle>
            <a:lvl1pPr marL="0" indent="0" algn="ctr">
              <a:buNone/>
              <a:defRPr sz="2400" b="1">
                <a:solidFill>
                  <a:schemeClr val="bg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483348" y="1342395"/>
            <a:ext cx="5245100" cy="711200"/>
          </a:xfrm>
        </p:spPr>
        <p:txBody>
          <a:bodyPr anchor="ctr">
            <a:noAutofit/>
          </a:bodyPr>
          <a:lstStyle>
            <a:lvl1pPr marL="0" indent="0" algn="ctr">
              <a:buNone/>
              <a:defRPr sz="2400" b="1">
                <a:solidFill>
                  <a:schemeClr val="bg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Add your text here</a:t>
            </a:r>
          </a:p>
        </p:txBody>
      </p:sp>
    </p:spTree>
    <p:extLst>
      <p:ext uri="{BB962C8B-B14F-4D97-AF65-F5344CB8AC3E}">
        <p14:creationId xmlns:p14="http://schemas.microsoft.com/office/powerpoint/2010/main" val="28786417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647699" y="4517395"/>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254749" y="1642105"/>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Add your text here</a:t>
            </a:r>
          </a:p>
        </p:txBody>
      </p:sp>
      <p:sp>
        <p:nvSpPr>
          <p:cNvPr id="12" name="Rectangle 11">
            <a:extLst>
              <a:ext uri="{FF2B5EF4-FFF2-40B4-BE49-F238E27FC236}">
                <a16:creationId xmlns:a16="http://schemas.microsoft.com/office/drawing/2014/main" id="{6F023CF6-0A85-4867-A5CF-F75DDBC4C20A}"/>
              </a:ext>
            </a:extLst>
          </p:cNvPr>
          <p:cNvSpPr/>
          <p:nvPr userDrawn="1"/>
        </p:nvSpPr>
        <p:spPr>
          <a:xfrm>
            <a:off x="0" y="0"/>
            <a:ext cx="1854199" cy="1752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F9F3577-4130-4F32-9302-DA8838D30560}"/>
              </a:ext>
            </a:extLst>
          </p:cNvPr>
          <p:cNvSpPr/>
          <p:nvPr userDrawn="1"/>
        </p:nvSpPr>
        <p:spPr>
          <a:xfrm>
            <a:off x="10337800" y="5122548"/>
            <a:ext cx="1854199" cy="1752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647699" y="571500"/>
            <a:ext cx="5372097" cy="383984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254748" y="2429505"/>
            <a:ext cx="5372097" cy="385699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Tree>
    <p:extLst>
      <p:ext uri="{BB962C8B-B14F-4D97-AF65-F5344CB8AC3E}">
        <p14:creationId xmlns:p14="http://schemas.microsoft.com/office/powerpoint/2010/main" val="26818698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6F023CF6-0A85-4867-A5CF-F75DDBC4C20A}"/>
              </a:ext>
            </a:extLst>
          </p:cNvPr>
          <p:cNvSpPr/>
          <p:nvPr userDrawn="1"/>
        </p:nvSpPr>
        <p:spPr>
          <a:xfrm>
            <a:off x="0" y="1932303"/>
            <a:ext cx="12192000" cy="29171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647699" y="1470977"/>
            <a:ext cx="5372097" cy="383984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254748" y="1462403"/>
            <a:ext cx="5372097" cy="385699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647699" y="5451475"/>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noProof="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254748" y="591502"/>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noProof="0"/>
              <a:t>Add your text here</a:t>
            </a:r>
          </a:p>
        </p:txBody>
      </p:sp>
      <p:grpSp>
        <p:nvGrpSpPr>
          <p:cNvPr id="14" name="Group 13">
            <a:extLst>
              <a:ext uri="{FF2B5EF4-FFF2-40B4-BE49-F238E27FC236}">
                <a16:creationId xmlns:a16="http://schemas.microsoft.com/office/drawing/2014/main" id="{AF4B4D45-80E3-42F8-B437-4182608210C3}"/>
              </a:ext>
            </a:extLst>
          </p:cNvPr>
          <p:cNvGrpSpPr/>
          <p:nvPr userDrawn="1"/>
        </p:nvGrpSpPr>
        <p:grpSpPr>
          <a:xfrm>
            <a:off x="5387974" y="422433"/>
            <a:ext cx="644525" cy="973138"/>
            <a:chOff x="371475" y="671713"/>
            <a:chExt cx="496540" cy="836738"/>
          </a:xfrm>
          <a:solidFill>
            <a:schemeClr val="accent6"/>
          </a:solidFill>
        </p:grpSpPr>
        <p:sp>
          <p:nvSpPr>
            <p:cNvPr id="15" name="Rectangle 14">
              <a:extLst>
                <a:ext uri="{FF2B5EF4-FFF2-40B4-BE49-F238E27FC236}">
                  <a16:creationId xmlns:a16="http://schemas.microsoft.com/office/drawing/2014/main" id="{D670E361-AF23-4722-9250-CCF26B3C5884}"/>
                </a:ext>
              </a:extLst>
            </p:cNvPr>
            <p:cNvSpPr/>
            <p:nvPr userDrawn="1"/>
          </p:nvSpPr>
          <p:spPr>
            <a:xfrm>
              <a:off x="371475" y="1011911"/>
              <a:ext cx="496540" cy="4965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6" name="Rectangle 15">
              <a:extLst>
                <a:ext uri="{FF2B5EF4-FFF2-40B4-BE49-F238E27FC236}">
                  <a16:creationId xmlns:a16="http://schemas.microsoft.com/office/drawing/2014/main" id="{BDE16CED-9FCD-4407-99EF-FFBE689DA9F1}"/>
                </a:ext>
              </a:extLst>
            </p:cNvPr>
            <p:cNvSpPr/>
            <p:nvPr userDrawn="1"/>
          </p:nvSpPr>
          <p:spPr>
            <a:xfrm>
              <a:off x="620587" y="671713"/>
              <a:ext cx="247428" cy="247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17" name="Group 16">
            <a:extLst>
              <a:ext uri="{FF2B5EF4-FFF2-40B4-BE49-F238E27FC236}">
                <a16:creationId xmlns:a16="http://schemas.microsoft.com/office/drawing/2014/main" id="{FA147081-5AFB-463F-B27C-7A0C4CA0573B}"/>
              </a:ext>
            </a:extLst>
          </p:cNvPr>
          <p:cNvGrpSpPr/>
          <p:nvPr userDrawn="1"/>
        </p:nvGrpSpPr>
        <p:grpSpPr>
          <a:xfrm flipH="1">
            <a:off x="6248401" y="5451475"/>
            <a:ext cx="644525" cy="973138"/>
            <a:chOff x="371475" y="671713"/>
            <a:chExt cx="496540" cy="836738"/>
          </a:xfrm>
          <a:solidFill>
            <a:schemeClr val="accent6"/>
          </a:solidFill>
        </p:grpSpPr>
        <p:sp>
          <p:nvSpPr>
            <p:cNvPr id="18" name="Rectangle 17">
              <a:extLst>
                <a:ext uri="{FF2B5EF4-FFF2-40B4-BE49-F238E27FC236}">
                  <a16:creationId xmlns:a16="http://schemas.microsoft.com/office/drawing/2014/main" id="{AE24567E-B0AE-4E55-A5FB-3019A9598162}"/>
                </a:ext>
              </a:extLst>
            </p:cNvPr>
            <p:cNvSpPr/>
            <p:nvPr userDrawn="1"/>
          </p:nvSpPr>
          <p:spPr>
            <a:xfrm>
              <a:off x="371475" y="1011911"/>
              <a:ext cx="496540" cy="4965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ctangle 18">
              <a:extLst>
                <a:ext uri="{FF2B5EF4-FFF2-40B4-BE49-F238E27FC236}">
                  <a16:creationId xmlns:a16="http://schemas.microsoft.com/office/drawing/2014/main" id="{4918E6C0-B582-4943-9462-FE9740846585}"/>
                </a:ext>
              </a:extLst>
            </p:cNvPr>
            <p:cNvSpPr/>
            <p:nvPr userDrawn="1"/>
          </p:nvSpPr>
          <p:spPr>
            <a:xfrm>
              <a:off x="620587" y="671713"/>
              <a:ext cx="247428" cy="247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Tree>
    <p:extLst>
      <p:ext uri="{BB962C8B-B14F-4D97-AF65-F5344CB8AC3E}">
        <p14:creationId xmlns:p14="http://schemas.microsoft.com/office/powerpoint/2010/main" val="4933882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0" y="0"/>
            <a:ext cx="6019200"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172201" y="0"/>
            <a:ext cx="6019799"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725351" y="5008563"/>
            <a:ext cx="4910400"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635593" y="5008563"/>
            <a:ext cx="4908708"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Add your text here</a:t>
            </a:r>
          </a:p>
        </p:txBody>
      </p:sp>
    </p:spTree>
    <p:extLst>
      <p:ext uri="{BB962C8B-B14F-4D97-AF65-F5344CB8AC3E}">
        <p14:creationId xmlns:p14="http://schemas.microsoft.com/office/powerpoint/2010/main" val="33037322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F023CF6-0A85-4867-A5CF-F75DDBC4C20A}"/>
              </a:ext>
            </a:extLst>
          </p:cNvPr>
          <p:cNvSpPr/>
          <p:nvPr userDrawn="1"/>
        </p:nvSpPr>
        <p:spPr>
          <a:xfrm>
            <a:off x="0" y="0"/>
            <a:ext cx="5372096" cy="6857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371475" y="260350"/>
            <a:ext cx="5618153" cy="63007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20" name="Rectangle 19">
            <a:extLst>
              <a:ext uri="{FF2B5EF4-FFF2-40B4-BE49-F238E27FC236}">
                <a16:creationId xmlns:a16="http://schemas.microsoft.com/office/drawing/2014/main" id="{97E2F46B-C34E-40D3-9D43-BBA43EDFC924}"/>
              </a:ext>
            </a:extLst>
          </p:cNvPr>
          <p:cNvSpPr/>
          <p:nvPr userDrawn="1"/>
        </p:nvSpPr>
        <p:spPr>
          <a:xfrm>
            <a:off x="6819906" y="-18257"/>
            <a:ext cx="5372096"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280147" y="260350"/>
            <a:ext cx="5619600" cy="63007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725351" y="5008563"/>
            <a:ext cx="4910400"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635593" y="5008563"/>
            <a:ext cx="4908708"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Add your text here</a:t>
            </a:r>
          </a:p>
        </p:txBody>
      </p:sp>
    </p:spTree>
    <p:extLst>
      <p:ext uri="{BB962C8B-B14F-4D97-AF65-F5344CB8AC3E}">
        <p14:creationId xmlns:p14="http://schemas.microsoft.com/office/powerpoint/2010/main" val="36337101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6E5460C4-49C1-4270-BC58-5EEBC77615CD}"/>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24" name="Rectangle 23">
            <a:extLst>
              <a:ext uri="{FF2B5EF4-FFF2-40B4-BE49-F238E27FC236}">
                <a16:creationId xmlns:a16="http://schemas.microsoft.com/office/drawing/2014/main" id="{E2950CCA-59F9-4C47-A5BA-294E9EDCBABE}"/>
              </a:ext>
            </a:extLst>
          </p:cNvPr>
          <p:cNvSpPr/>
          <p:nvPr userDrawn="1"/>
        </p:nvSpPr>
        <p:spPr>
          <a:xfrm>
            <a:off x="371475" y="1233488"/>
            <a:ext cx="2776354" cy="49672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B5BF167-B9E6-4F02-9FA8-3CA79D552F0E}"/>
              </a:ext>
            </a:extLst>
          </p:cNvPr>
          <p:cNvSpPr/>
          <p:nvPr userDrawn="1"/>
        </p:nvSpPr>
        <p:spPr>
          <a:xfrm>
            <a:off x="3286186" y="1233488"/>
            <a:ext cx="2776354" cy="49672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48694DE-D82B-49DB-8A45-D1DD4C9BCEF1}"/>
              </a:ext>
            </a:extLst>
          </p:cNvPr>
          <p:cNvSpPr/>
          <p:nvPr userDrawn="1"/>
        </p:nvSpPr>
        <p:spPr>
          <a:xfrm>
            <a:off x="6200897" y="1233488"/>
            <a:ext cx="2776354" cy="4967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07C1370-8D38-4641-8D37-30A1218A4372}"/>
              </a:ext>
            </a:extLst>
          </p:cNvPr>
          <p:cNvSpPr/>
          <p:nvPr userDrawn="1"/>
        </p:nvSpPr>
        <p:spPr>
          <a:xfrm>
            <a:off x="9115608" y="1246188"/>
            <a:ext cx="2776354" cy="49672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CE3EDDE5-9B23-44D7-8546-0B2365B42B16}"/>
              </a:ext>
            </a:extLst>
          </p:cNvPr>
          <p:cNvCxnSpPr/>
          <p:nvPr userDrawn="1"/>
        </p:nvCxnSpPr>
        <p:spPr>
          <a:xfrm>
            <a:off x="591252"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9D259D5-D3C0-4B60-B2D9-9B6DFFD270D8}"/>
              </a:ext>
            </a:extLst>
          </p:cNvPr>
          <p:cNvCxnSpPr/>
          <p:nvPr userDrawn="1"/>
        </p:nvCxnSpPr>
        <p:spPr>
          <a:xfrm>
            <a:off x="3505963"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710C392-9E34-4640-AC70-210A1B8C47B5}"/>
              </a:ext>
            </a:extLst>
          </p:cNvPr>
          <p:cNvCxnSpPr/>
          <p:nvPr userDrawn="1"/>
        </p:nvCxnSpPr>
        <p:spPr>
          <a:xfrm>
            <a:off x="6420674"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7A92E0B-B060-48FA-A650-36894FF4B216}"/>
              </a:ext>
            </a:extLst>
          </p:cNvPr>
          <p:cNvCxnSpPr/>
          <p:nvPr userDrawn="1"/>
        </p:nvCxnSpPr>
        <p:spPr>
          <a:xfrm>
            <a:off x="9335385"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Picture Placeholder 33">
            <a:extLst>
              <a:ext uri="{FF2B5EF4-FFF2-40B4-BE49-F238E27FC236}">
                <a16:creationId xmlns:a16="http://schemas.microsoft.com/office/drawing/2014/main" id="{D9056F2B-EAFD-4A57-BB92-D14816C84DDE}"/>
              </a:ext>
            </a:extLst>
          </p:cNvPr>
          <p:cNvSpPr>
            <a:spLocks noGrp="1"/>
          </p:cNvSpPr>
          <p:nvPr>
            <p:ph type="pic" sz="quarter" idx="13"/>
          </p:nvPr>
        </p:nvSpPr>
        <p:spPr>
          <a:xfrm>
            <a:off x="876300" y="1739900"/>
            <a:ext cx="1689100" cy="1397000"/>
          </a:xfrm>
        </p:spPr>
        <p:txBody>
          <a:bodyPr/>
          <a:lstStyle>
            <a:lvl1pPr marL="0" indent="0" algn="ctr">
              <a:buNone/>
              <a:defRPr>
                <a:solidFill>
                  <a:schemeClr val="bg1"/>
                </a:solidFill>
              </a:defRPr>
            </a:lvl1pPr>
          </a:lstStyle>
          <a:p>
            <a:r>
              <a:rPr lang="en-US"/>
              <a:t>Click icon to add picture</a:t>
            </a:r>
          </a:p>
        </p:txBody>
      </p:sp>
      <p:sp>
        <p:nvSpPr>
          <p:cNvPr id="35" name="Picture Placeholder 33">
            <a:extLst>
              <a:ext uri="{FF2B5EF4-FFF2-40B4-BE49-F238E27FC236}">
                <a16:creationId xmlns:a16="http://schemas.microsoft.com/office/drawing/2014/main" id="{E65006DE-F797-4019-BB72-F484F9FE7E58}"/>
              </a:ext>
            </a:extLst>
          </p:cNvPr>
          <p:cNvSpPr>
            <a:spLocks noGrp="1"/>
          </p:cNvSpPr>
          <p:nvPr>
            <p:ph type="pic" sz="quarter" idx="14"/>
          </p:nvPr>
        </p:nvSpPr>
        <p:spPr>
          <a:xfrm>
            <a:off x="3829813" y="4263232"/>
            <a:ext cx="1689100" cy="1397000"/>
          </a:xfrm>
        </p:spPr>
        <p:txBody>
          <a:bodyPr/>
          <a:lstStyle>
            <a:lvl1pPr marL="0" indent="0" algn="ctr">
              <a:buNone/>
              <a:defRPr>
                <a:solidFill>
                  <a:schemeClr val="bg1"/>
                </a:solidFill>
              </a:defRPr>
            </a:lvl1pPr>
          </a:lstStyle>
          <a:p>
            <a:r>
              <a:rPr lang="en-US"/>
              <a:t>Click icon to add picture</a:t>
            </a:r>
          </a:p>
        </p:txBody>
      </p:sp>
      <p:sp>
        <p:nvSpPr>
          <p:cNvPr id="36" name="Picture Placeholder 33">
            <a:extLst>
              <a:ext uri="{FF2B5EF4-FFF2-40B4-BE49-F238E27FC236}">
                <a16:creationId xmlns:a16="http://schemas.microsoft.com/office/drawing/2014/main" id="{0947D252-5545-4406-8764-B7712464DA56}"/>
              </a:ext>
            </a:extLst>
          </p:cNvPr>
          <p:cNvSpPr>
            <a:spLocks noGrp="1"/>
          </p:cNvSpPr>
          <p:nvPr>
            <p:ph type="pic" sz="quarter" idx="15"/>
          </p:nvPr>
        </p:nvSpPr>
        <p:spPr>
          <a:xfrm>
            <a:off x="6744524" y="1739900"/>
            <a:ext cx="1689100" cy="1397000"/>
          </a:xfrm>
        </p:spPr>
        <p:txBody>
          <a:bodyPr/>
          <a:lstStyle>
            <a:lvl1pPr marL="0" indent="0" algn="ctr">
              <a:buNone/>
              <a:defRPr>
                <a:solidFill>
                  <a:schemeClr val="bg1"/>
                </a:solidFill>
              </a:defRPr>
            </a:lvl1pPr>
          </a:lstStyle>
          <a:p>
            <a:r>
              <a:rPr lang="en-US"/>
              <a:t>Click icon to add picture</a:t>
            </a:r>
          </a:p>
        </p:txBody>
      </p:sp>
      <p:sp>
        <p:nvSpPr>
          <p:cNvPr id="38" name="Picture Placeholder 33">
            <a:extLst>
              <a:ext uri="{FF2B5EF4-FFF2-40B4-BE49-F238E27FC236}">
                <a16:creationId xmlns:a16="http://schemas.microsoft.com/office/drawing/2014/main" id="{DD89F80C-C1D7-4F63-BAD2-F4EE1F9A162F}"/>
              </a:ext>
            </a:extLst>
          </p:cNvPr>
          <p:cNvSpPr>
            <a:spLocks noGrp="1"/>
          </p:cNvSpPr>
          <p:nvPr>
            <p:ph type="pic" sz="quarter" idx="17"/>
          </p:nvPr>
        </p:nvSpPr>
        <p:spPr>
          <a:xfrm>
            <a:off x="9659235" y="4263232"/>
            <a:ext cx="1689100" cy="1397000"/>
          </a:xfrm>
        </p:spPr>
        <p:txBody>
          <a:bodyPr/>
          <a:lstStyle>
            <a:lvl1pPr marL="0" indent="0" algn="ctr">
              <a:buNone/>
              <a:defRPr>
                <a:solidFill>
                  <a:schemeClr val="bg1"/>
                </a:solidFill>
              </a:defRPr>
            </a:lvl1pPr>
          </a:lstStyle>
          <a:p>
            <a:r>
              <a:rPr lang="en-US"/>
              <a:t>Click icon to add picture</a:t>
            </a:r>
          </a:p>
        </p:txBody>
      </p:sp>
      <p:sp>
        <p:nvSpPr>
          <p:cNvPr id="40" name="Text Placeholder 39">
            <a:extLst>
              <a:ext uri="{FF2B5EF4-FFF2-40B4-BE49-F238E27FC236}">
                <a16:creationId xmlns:a16="http://schemas.microsoft.com/office/drawing/2014/main" id="{08BBFEC8-B6BE-4768-9284-26D98C06FFC4}"/>
              </a:ext>
            </a:extLst>
          </p:cNvPr>
          <p:cNvSpPr>
            <a:spLocks noGrp="1"/>
          </p:cNvSpPr>
          <p:nvPr>
            <p:ph type="body" sz="quarter" idx="18" hasCustomPrompt="1"/>
          </p:nvPr>
        </p:nvSpPr>
        <p:spPr>
          <a:xfrm>
            <a:off x="590550" y="3949700"/>
            <a:ext cx="2336800" cy="1854200"/>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1" name="Text Placeholder 39">
            <a:extLst>
              <a:ext uri="{FF2B5EF4-FFF2-40B4-BE49-F238E27FC236}">
                <a16:creationId xmlns:a16="http://schemas.microsoft.com/office/drawing/2014/main" id="{D12C79C2-427D-418B-8FFA-C27D8F2C986B}"/>
              </a:ext>
            </a:extLst>
          </p:cNvPr>
          <p:cNvSpPr>
            <a:spLocks noGrp="1"/>
          </p:cNvSpPr>
          <p:nvPr>
            <p:ph type="body" sz="quarter" idx="19" hasCustomPrompt="1"/>
          </p:nvPr>
        </p:nvSpPr>
        <p:spPr>
          <a:xfrm>
            <a:off x="3505963" y="1595835"/>
            <a:ext cx="2336800" cy="1854200"/>
          </a:xfrm>
        </p:spPr>
        <p:txBody>
          <a:bodyPr anchor="b">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2" name="Text Placeholder 39">
            <a:extLst>
              <a:ext uri="{FF2B5EF4-FFF2-40B4-BE49-F238E27FC236}">
                <a16:creationId xmlns:a16="http://schemas.microsoft.com/office/drawing/2014/main" id="{0FD568C4-A06D-4A56-B7D6-AF338F5C329A}"/>
              </a:ext>
            </a:extLst>
          </p:cNvPr>
          <p:cNvSpPr>
            <a:spLocks noGrp="1"/>
          </p:cNvSpPr>
          <p:nvPr>
            <p:ph type="body" sz="quarter" idx="20" hasCustomPrompt="1"/>
          </p:nvPr>
        </p:nvSpPr>
        <p:spPr>
          <a:xfrm>
            <a:off x="6420674" y="3949700"/>
            <a:ext cx="2336800" cy="1854200"/>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3" name="Text Placeholder 39">
            <a:extLst>
              <a:ext uri="{FF2B5EF4-FFF2-40B4-BE49-F238E27FC236}">
                <a16:creationId xmlns:a16="http://schemas.microsoft.com/office/drawing/2014/main" id="{76B41443-1233-4172-B61C-7CC516D88802}"/>
              </a:ext>
            </a:extLst>
          </p:cNvPr>
          <p:cNvSpPr>
            <a:spLocks noGrp="1"/>
          </p:cNvSpPr>
          <p:nvPr>
            <p:ph type="body" sz="quarter" idx="21" hasCustomPrompt="1"/>
          </p:nvPr>
        </p:nvSpPr>
        <p:spPr>
          <a:xfrm>
            <a:off x="9335385" y="1595835"/>
            <a:ext cx="2336800" cy="1854200"/>
          </a:xfrm>
        </p:spPr>
        <p:txBody>
          <a:bodyPr anchor="b">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Tree>
    <p:extLst>
      <p:ext uri="{BB962C8B-B14F-4D97-AF65-F5344CB8AC3E}">
        <p14:creationId xmlns:p14="http://schemas.microsoft.com/office/powerpoint/2010/main" val="21080789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B607F24-5B01-4964-9736-E876BC347E5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6168473" cy="758824"/>
          </a:xfrm>
        </p:spPr>
        <p:txBody>
          <a:bodyPr/>
          <a:lstStyle/>
          <a:p>
            <a:r>
              <a:rPr lang="en-US"/>
              <a:t>Click to edit Master title style</a:t>
            </a:r>
          </a:p>
        </p:txBody>
      </p:sp>
      <p:sp>
        <p:nvSpPr>
          <p:cNvPr id="24" name="Rectangle 23">
            <a:extLst>
              <a:ext uri="{FF2B5EF4-FFF2-40B4-BE49-F238E27FC236}">
                <a16:creationId xmlns:a16="http://schemas.microsoft.com/office/drawing/2014/main" id="{E2950CCA-59F9-4C47-A5BA-294E9EDCBABE}"/>
              </a:ext>
            </a:extLst>
          </p:cNvPr>
          <p:cNvSpPr/>
          <p:nvPr userDrawn="1"/>
        </p:nvSpPr>
        <p:spPr>
          <a:xfrm>
            <a:off x="6769101" y="0"/>
            <a:ext cx="2711082"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44232AA-36A1-4A85-8868-9D12848EB106}"/>
              </a:ext>
            </a:extLst>
          </p:cNvPr>
          <p:cNvSpPr/>
          <p:nvPr userDrawn="1"/>
        </p:nvSpPr>
        <p:spPr>
          <a:xfrm>
            <a:off x="9480918" y="2286000"/>
            <a:ext cx="2711082"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B045D93-056D-486E-A634-890ECB9AF9C2}"/>
              </a:ext>
            </a:extLst>
          </p:cNvPr>
          <p:cNvSpPr/>
          <p:nvPr userDrawn="1"/>
        </p:nvSpPr>
        <p:spPr>
          <a:xfrm>
            <a:off x="6769100" y="4572000"/>
            <a:ext cx="2711082" cy="228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67CD5E4-19A9-4EFD-BBF1-2B1FBC9BB9BD}"/>
              </a:ext>
            </a:extLst>
          </p:cNvPr>
          <p:cNvSpPr/>
          <p:nvPr userDrawn="1"/>
        </p:nvSpPr>
        <p:spPr>
          <a:xfrm>
            <a:off x="9480918" y="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A533582-AC3E-4F3B-9602-085EB97AD294}"/>
              </a:ext>
            </a:extLst>
          </p:cNvPr>
          <p:cNvSpPr/>
          <p:nvPr userDrawn="1"/>
        </p:nvSpPr>
        <p:spPr>
          <a:xfrm>
            <a:off x="6768364" y="228600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CF0B1BD9-4AC2-4549-9001-383664C7F224}"/>
              </a:ext>
            </a:extLst>
          </p:cNvPr>
          <p:cNvSpPr/>
          <p:nvPr userDrawn="1"/>
        </p:nvSpPr>
        <p:spPr>
          <a:xfrm>
            <a:off x="9480918" y="457200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a:extLst>
              <a:ext uri="{FF2B5EF4-FFF2-40B4-BE49-F238E27FC236}">
                <a16:creationId xmlns:a16="http://schemas.microsoft.com/office/drawing/2014/main" id="{32B2DC05-AAD7-458D-B737-BE8CCA1FFA99}"/>
              </a:ext>
            </a:extLst>
          </p:cNvPr>
          <p:cNvSpPr/>
          <p:nvPr userDrawn="1"/>
        </p:nvSpPr>
        <p:spPr>
          <a:xfrm rot="5400000">
            <a:off x="9422986" y="1050373"/>
            <a:ext cx="298174" cy="18525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Isosceles Triangle 38">
            <a:extLst>
              <a:ext uri="{FF2B5EF4-FFF2-40B4-BE49-F238E27FC236}">
                <a16:creationId xmlns:a16="http://schemas.microsoft.com/office/drawing/2014/main" id="{E423C01B-EB10-48EF-8F1C-C2A7E1923E3E}"/>
              </a:ext>
            </a:extLst>
          </p:cNvPr>
          <p:cNvSpPr/>
          <p:nvPr userDrawn="1"/>
        </p:nvSpPr>
        <p:spPr>
          <a:xfrm rot="16200000">
            <a:off x="9238100" y="3336373"/>
            <a:ext cx="298174" cy="18525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Isosceles Triangle 43">
            <a:extLst>
              <a:ext uri="{FF2B5EF4-FFF2-40B4-BE49-F238E27FC236}">
                <a16:creationId xmlns:a16="http://schemas.microsoft.com/office/drawing/2014/main" id="{BB0D5D5D-BB46-489A-A006-03E52FDA0AB6}"/>
              </a:ext>
            </a:extLst>
          </p:cNvPr>
          <p:cNvSpPr/>
          <p:nvPr userDrawn="1"/>
        </p:nvSpPr>
        <p:spPr>
          <a:xfrm rot="5400000">
            <a:off x="9422986" y="5622373"/>
            <a:ext cx="298174" cy="185254"/>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Picture Placeholder 33">
            <a:extLst>
              <a:ext uri="{FF2B5EF4-FFF2-40B4-BE49-F238E27FC236}">
                <a16:creationId xmlns:a16="http://schemas.microsoft.com/office/drawing/2014/main" id="{2D0DCA06-9544-45C9-BE22-EBB853AE757C}"/>
              </a:ext>
            </a:extLst>
          </p:cNvPr>
          <p:cNvSpPr>
            <a:spLocks noGrp="1"/>
          </p:cNvSpPr>
          <p:nvPr>
            <p:ph type="pic" sz="quarter" idx="13"/>
          </p:nvPr>
        </p:nvSpPr>
        <p:spPr>
          <a:xfrm>
            <a:off x="10133588" y="561678"/>
            <a:ext cx="1405742" cy="1162644"/>
          </a:xfrm>
        </p:spPr>
        <p:txBody>
          <a:bodyPr>
            <a:normAutofit/>
          </a:bodyPr>
          <a:lstStyle>
            <a:lvl1pPr marL="0" indent="0" algn="ctr">
              <a:buNone/>
              <a:defRPr sz="2000">
                <a:solidFill>
                  <a:schemeClr val="tx1"/>
                </a:solidFill>
              </a:defRPr>
            </a:lvl1pPr>
          </a:lstStyle>
          <a:p>
            <a:r>
              <a:rPr lang="en-US"/>
              <a:t>Click icon to add picture</a:t>
            </a:r>
          </a:p>
        </p:txBody>
      </p:sp>
      <p:sp>
        <p:nvSpPr>
          <p:cNvPr id="46" name="Picture Placeholder 33">
            <a:extLst>
              <a:ext uri="{FF2B5EF4-FFF2-40B4-BE49-F238E27FC236}">
                <a16:creationId xmlns:a16="http://schemas.microsoft.com/office/drawing/2014/main" id="{21403A13-F195-405D-B352-4B77969E358B}"/>
              </a:ext>
            </a:extLst>
          </p:cNvPr>
          <p:cNvSpPr>
            <a:spLocks noGrp="1"/>
          </p:cNvSpPr>
          <p:nvPr>
            <p:ph type="pic" sz="quarter" idx="14"/>
          </p:nvPr>
        </p:nvSpPr>
        <p:spPr>
          <a:xfrm>
            <a:off x="7421034" y="2847678"/>
            <a:ext cx="1405742" cy="1162644"/>
          </a:xfrm>
        </p:spPr>
        <p:txBody>
          <a:bodyPr>
            <a:normAutofit/>
          </a:bodyPr>
          <a:lstStyle>
            <a:lvl1pPr marL="0" indent="0" algn="ctr">
              <a:buNone/>
              <a:defRPr sz="2000">
                <a:solidFill>
                  <a:schemeClr val="tx1"/>
                </a:solidFill>
              </a:defRPr>
            </a:lvl1pPr>
          </a:lstStyle>
          <a:p>
            <a:r>
              <a:rPr lang="en-US"/>
              <a:t>Click icon to add picture</a:t>
            </a:r>
          </a:p>
        </p:txBody>
      </p:sp>
      <p:sp>
        <p:nvSpPr>
          <p:cNvPr id="47" name="Picture Placeholder 33">
            <a:extLst>
              <a:ext uri="{FF2B5EF4-FFF2-40B4-BE49-F238E27FC236}">
                <a16:creationId xmlns:a16="http://schemas.microsoft.com/office/drawing/2014/main" id="{390C9BE2-4328-41D9-82FB-F6FEE7026C55}"/>
              </a:ext>
            </a:extLst>
          </p:cNvPr>
          <p:cNvSpPr>
            <a:spLocks noGrp="1"/>
          </p:cNvSpPr>
          <p:nvPr>
            <p:ph type="pic" sz="quarter" idx="15"/>
          </p:nvPr>
        </p:nvSpPr>
        <p:spPr>
          <a:xfrm>
            <a:off x="10133588" y="5133678"/>
            <a:ext cx="1405742" cy="1162644"/>
          </a:xfrm>
        </p:spPr>
        <p:txBody>
          <a:bodyPr>
            <a:normAutofit/>
          </a:bodyPr>
          <a:lstStyle>
            <a:lvl1pPr marL="0" indent="0" algn="ctr">
              <a:buNone/>
              <a:defRPr sz="2000">
                <a:solidFill>
                  <a:schemeClr val="tx1"/>
                </a:solidFill>
              </a:defRPr>
            </a:lvl1pPr>
          </a:lstStyle>
          <a:p>
            <a:r>
              <a:rPr lang="en-US"/>
              <a:t>Click icon to add picture</a:t>
            </a:r>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5" y="1233488"/>
            <a:ext cx="6168473" cy="5624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7" name="Text Placeholder 39">
            <a:extLst>
              <a:ext uri="{FF2B5EF4-FFF2-40B4-BE49-F238E27FC236}">
                <a16:creationId xmlns:a16="http://schemas.microsoft.com/office/drawing/2014/main" id="{1EE624A7-7FE4-44DC-B710-D995C25C9CEA}"/>
              </a:ext>
            </a:extLst>
          </p:cNvPr>
          <p:cNvSpPr>
            <a:spLocks noGrp="1"/>
          </p:cNvSpPr>
          <p:nvPr>
            <p:ph type="body" sz="quarter" idx="18" hasCustomPrompt="1"/>
          </p:nvPr>
        </p:nvSpPr>
        <p:spPr>
          <a:xfrm>
            <a:off x="6956242" y="215900"/>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18" name="Text Placeholder 39">
            <a:extLst>
              <a:ext uri="{FF2B5EF4-FFF2-40B4-BE49-F238E27FC236}">
                <a16:creationId xmlns:a16="http://schemas.microsoft.com/office/drawing/2014/main" id="{34CC27D1-7AB7-4922-81C5-41E9C01BAAE1}"/>
              </a:ext>
            </a:extLst>
          </p:cNvPr>
          <p:cNvSpPr>
            <a:spLocks noGrp="1"/>
          </p:cNvSpPr>
          <p:nvPr>
            <p:ph type="body" sz="quarter" idx="19" hasCustomPrompt="1"/>
          </p:nvPr>
        </p:nvSpPr>
        <p:spPr>
          <a:xfrm>
            <a:off x="9668059" y="2501900"/>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19" name="Text Placeholder 39">
            <a:extLst>
              <a:ext uri="{FF2B5EF4-FFF2-40B4-BE49-F238E27FC236}">
                <a16:creationId xmlns:a16="http://schemas.microsoft.com/office/drawing/2014/main" id="{03F0CFEB-33B8-47FE-BC44-44AF273543D5}"/>
              </a:ext>
            </a:extLst>
          </p:cNvPr>
          <p:cNvSpPr>
            <a:spLocks noGrp="1"/>
          </p:cNvSpPr>
          <p:nvPr>
            <p:ph type="body" sz="quarter" idx="20" hasCustomPrompt="1"/>
          </p:nvPr>
        </p:nvSpPr>
        <p:spPr>
          <a:xfrm>
            <a:off x="6956241" y="4787900"/>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Tree>
    <p:extLst>
      <p:ext uri="{BB962C8B-B14F-4D97-AF65-F5344CB8AC3E}">
        <p14:creationId xmlns:p14="http://schemas.microsoft.com/office/powerpoint/2010/main" val="2014259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1A59197-7C21-44E6-8A97-DE0ABD1E6909}"/>
              </a:ext>
            </a:extLst>
          </p:cNvPr>
          <p:cNvSpPr/>
          <p:nvPr userDrawn="1"/>
        </p:nvSpPr>
        <p:spPr>
          <a:xfrm>
            <a:off x="0" y="0"/>
            <a:ext cx="64135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5016500" y="472281"/>
            <a:ext cx="7175500" cy="5913439"/>
          </a:xfrm>
          <a:solidFill>
            <a:schemeClr val="bg1">
              <a:lumMod val="95000"/>
            </a:schemeClr>
          </a:solidFill>
        </p:spPr>
        <p:txBody>
          <a:bodyPr>
            <a:normAutofit/>
          </a:bodyPr>
          <a:lstStyle>
            <a:lvl1pPr marL="0" indent="0" algn="ctr">
              <a:buNone/>
              <a:defRPr sz="1800"/>
            </a:lvl1pPr>
          </a:lstStyle>
          <a:p>
            <a:r>
              <a:rPr lang="en-US"/>
              <a:t>Click icon to add picture</a:t>
            </a:r>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371476" y="1779589"/>
            <a:ext cx="4416424" cy="2182811"/>
          </a:xfrm>
        </p:spPr>
        <p:txBody>
          <a:bodyPr anchor="b">
            <a:normAutofit/>
          </a:bodyPr>
          <a:lstStyle>
            <a:lvl1pPr algn="l">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71476" y="4079083"/>
            <a:ext cx="4416424" cy="97631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Rectangle 7">
            <a:extLst>
              <a:ext uri="{FF2B5EF4-FFF2-40B4-BE49-F238E27FC236}">
                <a16:creationId xmlns:a16="http://schemas.microsoft.com/office/drawing/2014/main" id="{C1626B81-8882-4179-8C3A-BEA9BBEF2A62}"/>
              </a:ext>
            </a:extLst>
          </p:cNvPr>
          <p:cNvSpPr/>
          <p:nvPr userDrawn="1"/>
        </p:nvSpPr>
        <p:spPr>
          <a:xfrm>
            <a:off x="5021263" y="368300"/>
            <a:ext cx="3159760" cy="1166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48364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5" y="1233488"/>
            <a:ext cx="11520487" cy="304975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a:p>
        </p:txBody>
      </p:sp>
      <p:sp>
        <p:nvSpPr>
          <p:cNvPr id="20" name="Picture Placeholder 33">
            <a:extLst>
              <a:ext uri="{FF2B5EF4-FFF2-40B4-BE49-F238E27FC236}">
                <a16:creationId xmlns:a16="http://schemas.microsoft.com/office/drawing/2014/main" id="{917F3183-F8DC-409E-BDAF-E3190E5CC10A}"/>
              </a:ext>
            </a:extLst>
          </p:cNvPr>
          <p:cNvSpPr>
            <a:spLocks noGrp="1"/>
          </p:cNvSpPr>
          <p:nvPr>
            <p:ph type="pic" sz="quarter" idx="13"/>
          </p:nvPr>
        </p:nvSpPr>
        <p:spPr>
          <a:xfrm>
            <a:off x="1466711" y="2999731"/>
            <a:ext cx="1405742" cy="1162644"/>
          </a:xfrm>
        </p:spPr>
        <p:txBody>
          <a:bodyPr>
            <a:normAutofit/>
          </a:bodyPr>
          <a:lstStyle>
            <a:lvl1pPr marL="0" indent="0" algn="ctr">
              <a:buNone/>
              <a:defRPr sz="2000">
                <a:solidFill>
                  <a:schemeClr val="tx1"/>
                </a:solidFill>
              </a:defRPr>
            </a:lvl1pPr>
          </a:lstStyle>
          <a:p>
            <a:r>
              <a:rPr lang="en-US"/>
              <a:t>Click icon to add picture</a:t>
            </a:r>
          </a:p>
        </p:txBody>
      </p:sp>
      <p:sp>
        <p:nvSpPr>
          <p:cNvPr id="25" name="Picture Placeholder 33">
            <a:extLst>
              <a:ext uri="{FF2B5EF4-FFF2-40B4-BE49-F238E27FC236}">
                <a16:creationId xmlns:a16="http://schemas.microsoft.com/office/drawing/2014/main" id="{8DCF90EE-8A0F-46BB-A8EC-27CB7826EB0D}"/>
              </a:ext>
            </a:extLst>
          </p:cNvPr>
          <p:cNvSpPr>
            <a:spLocks noGrp="1"/>
          </p:cNvSpPr>
          <p:nvPr>
            <p:ph type="pic" sz="quarter" idx="17"/>
          </p:nvPr>
        </p:nvSpPr>
        <p:spPr>
          <a:xfrm>
            <a:off x="4108135" y="2999731"/>
            <a:ext cx="1405742" cy="1162644"/>
          </a:xfrm>
        </p:spPr>
        <p:txBody>
          <a:bodyPr>
            <a:normAutofit/>
          </a:bodyPr>
          <a:lstStyle>
            <a:lvl1pPr marL="0" indent="0" algn="ctr">
              <a:buNone/>
              <a:defRPr sz="2000">
                <a:solidFill>
                  <a:schemeClr val="tx1"/>
                </a:solidFill>
              </a:defRPr>
            </a:lvl1pPr>
          </a:lstStyle>
          <a:p>
            <a:r>
              <a:rPr lang="en-US"/>
              <a:t>Click icon to add picture</a:t>
            </a:r>
          </a:p>
        </p:txBody>
      </p:sp>
      <p:sp>
        <p:nvSpPr>
          <p:cNvPr id="26" name="Picture Placeholder 33">
            <a:extLst>
              <a:ext uri="{FF2B5EF4-FFF2-40B4-BE49-F238E27FC236}">
                <a16:creationId xmlns:a16="http://schemas.microsoft.com/office/drawing/2014/main" id="{4B6BCE84-A7A7-4701-966F-9F969C523C51}"/>
              </a:ext>
            </a:extLst>
          </p:cNvPr>
          <p:cNvSpPr>
            <a:spLocks noGrp="1"/>
          </p:cNvSpPr>
          <p:nvPr>
            <p:ph type="pic" sz="quarter" idx="18"/>
          </p:nvPr>
        </p:nvSpPr>
        <p:spPr>
          <a:xfrm>
            <a:off x="6749558" y="2999731"/>
            <a:ext cx="1405742" cy="1162644"/>
          </a:xfrm>
        </p:spPr>
        <p:txBody>
          <a:bodyPr>
            <a:normAutofit/>
          </a:bodyPr>
          <a:lstStyle>
            <a:lvl1pPr marL="0" indent="0" algn="ctr">
              <a:buNone/>
              <a:defRPr sz="2000">
                <a:solidFill>
                  <a:schemeClr val="tx1"/>
                </a:solidFill>
              </a:defRPr>
            </a:lvl1pPr>
          </a:lstStyle>
          <a:p>
            <a:r>
              <a:rPr lang="en-US"/>
              <a:t>Click icon to add picture</a:t>
            </a:r>
          </a:p>
        </p:txBody>
      </p:sp>
      <p:sp>
        <p:nvSpPr>
          <p:cNvPr id="27" name="Picture Placeholder 33">
            <a:extLst>
              <a:ext uri="{FF2B5EF4-FFF2-40B4-BE49-F238E27FC236}">
                <a16:creationId xmlns:a16="http://schemas.microsoft.com/office/drawing/2014/main" id="{2F810615-16AA-4D3F-93BB-1074BABE1234}"/>
              </a:ext>
            </a:extLst>
          </p:cNvPr>
          <p:cNvSpPr>
            <a:spLocks noGrp="1"/>
          </p:cNvSpPr>
          <p:nvPr>
            <p:ph type="pic" sz="quarter" idx="19"/>
          </p:nvPr>
        </p:nvSpPr>
        <p:spPr>
          <a:xfrm>
            <a:off x="9435088" y="2999731"/>
            <a:ext cx="1405742" cy="1162644"/>
          </a:xfrm>
        </p:spPr>
        <p:txBody>
          <a:bodyPr>
            <a:normAutofit/>
          </a:bodyPr>
          <a:lstStyle>
            <a:lvl1pPr marL="0" indent="0" algn="ctr">
              <a:buNone/>
              <a:defRPr sz="2000">
                <a:solidFill>
                  <a:schemeClr val="tx1"/>
                </a:solidFill>
              </a:defRPr>
            </a:lvl1pPr>
          </a:lstStyle>
          <a:p>
            <a:r>
              <a:rPr lang="en-US"/>
              <a:t>Click icon to add picture</a:t>
            </a:r>
          </a:p>
        </p:txBody>
      </p:sp>
      <p:sp>
        <p:nvSpPr>
          <p:cNvPr id="32" name="Rectangle 31">
            <a:extLst>
              <a:ext uri="{FF2B5EF4-FFF2-40B4-BE49-F238E27FC236}">
                <a16:creationId xmlns:a16="http://schemas.microsoft.com/office/drawing/2014/main" id="{E9E999B4-BC91-4EF5-915C-59E58E141134}"/>
              </a:ext>
            </a:extLst>
          </p:cNvPr>
          <p:cNvSpPr/>
          <p:nvPr userDrawn="1"/>
        </p:nvSpPr>
        <p:spPr>
          <a:xfrm>
            <a:off x="979920" y="4514247"/>
            <a:ext cx="2379325" cy="16865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E3D72D1-545E-4FA9-B18F-DBE257DA9472}"/>
              </a:ext>
            </a:extLst>
          </p:cNvPr>
          <p:cNvSpPr/>
          <p:nvPr userDrawn="1"/>
        </p:nvSpPr>
        <p:spPr>
          <a:xfrm>
            <a:off x="3621344" y="4514247"/>
            <a:ext cx="2379325" cy="16865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1FF2C74-7F94-4D15-9530-4844CA0ABABA}"/>
              </a:ext>
            </a:extLst>
          </p:cNvPr>
          <p:cNvSpPr/>
          <p:nvPr userDrawn="1"/>
        </p:nvSpPr>
        <p:spPr>
          <a:xfrm>
            <a:off x="6262766" y="4514247"/>
            <a:ext cx="2379325" cy="168652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65048BF-5755-467D-94DA-799CD1A9ED70}"/>
              </a:ext>
            </a:extLst>
          </p:cNvPr>
          <p:cNvSpPr/>
          <p:nvPr userDrawn="1"/>
        </p:nvSpPr>
        <p:spPr>
          <a:xfrm>
            <a:off x="8904188" y="4514247"/>
            <a:ext cx="2379325" cy="168652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39">
            <a:extLst>
              <a:ext uri="{FF2B5EF4-FFF2-40B4-BE49-F238E27FC236}">
                <a16:creationId xmlns:a16="http://schemas.microsoft.com/office/drawing/2014/main" id="{3C8488B4-AC1B-43A6-A416-3F5BC72456F9}"/>
              </a:ext>
            </a:extLst>
          </p:cNvPr>
          <p:cNvSpPr>
            <a:spLocks noGrp="1"/>
          </p:cNvSpPr>
          <p:nvPr>
            <p:ph type="body" sz="quarter" idx="20" hasCustomPrompt="1"/>
          </p:nvPr>
        </p:nvSpPr>
        <p:spPr>
          <a:xfrm>
            <a:off x="1091465"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0" name="Text Placeholder 39">
            <a:extLst>
              <a:ext uri="{FF2B5EF4-FFF2-40B4-BE49-F238E27FC236}">
                <a16:creationId xmlns:a16="http://schemas.microsoft.com/office/drawing/2014/main" id="{950DB978-3832-472D-9958-42D6A712EA6B}"/>
              </a:ext>
            </a:extLst>
          </p:cNvPr>
          <p:cNvSpPr>
            <a:spLocks noGrp="1"/>
          </p:cNvSpPr>
          <p:nvPr>
            <p:ph type="body" sz="quarter" idx="21" hasCustomPrompt="1"/>
          </p:nvPr>
        </p:nvSpPr>
        <p:spPr>
          <a:xfrm>
            <a:off x="3732888"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1" name="Text Placeholder 39">
            <a:extLst>
              <a:ext uri="{FF2B5EF4-FFF2-40B4-BE49-F238E27FC236}">
                <a16:creationId xmlns:a16="http://schemas.microsoft.com/office/drawing/2014/main" id="{7A9C8821-D3DD-40C3-83BD-38D190405711}"/>
              </a:ext>
            </a:extLst>
          </p:cNvPr>
          <p:cNvSpPr>
            <a:spLocks noGrp="1"/>
          </p:cNvSpPr>
          <p:nvPr>
            <p:ph type="body" sz="quarter" idx="22" hasCustomPrompt="1"/>
          </p:nvPr>
        </p:nvSpPr>
        <p:spPr>
          <a:xfrm>
            <a:off x="6374310"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2" name="Text Placeholder 39">
            <a:extLst>
              <a:ext uri="{FF2B5EF4-FFF2-40B4-BE49-F238E27FC236}">
                <a16:creationId xmlns:a16="http://schemas.microsoft.com/office/drawing/2014/main" id="{C3FC554A-BF67-40BD-BD4F-B2EA17BBDBC1}"/>
              </a:ext>
            </a:extLst>
          </p:cNvPr>
          <p:cNvSpPr>
            <a:spLocks noGrp="1"/>
          </p:cNvSpPr>
          <p:nvPr>
            <p:ph type="body" sz="quarter" idx="23" hasCustomPrompt="1"/>
          </p:nvPr>
        </p:nvSpPr>
        <p:spPr>
          <a:xfrm>
            <a:off x="9015732"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cxnSp>
        <p:nvCxnSpPr>
          <p:cNvPr id="6" name="Straight Connector 5">
            <a:extLst>
              <a:ext uri="{FF2B5EF4-FFF2-40B4-BE49-F238E27FC236}">
                <a16:creationId xmlns:a16="http://schemas.microsoft.com/office/drawing/2014/main" id="{62ECF54D-C7AE-4FFE-A9FA-ECD663CD2A09}"/>
              </a:ext>
            </a:extLst>
          </p:cNvPr>
          <p:cNvCxnSpPr>
            <a:cxnSpLocks/>
          </p:cNvCxnSpPr>
          <p:nvPr userDrawn="1"/>
        </p:nvCxnSpPr>
        <p:spPr>
          <a:xfrm>
            <a:off x="979920" y="4357837"/>
            <a:ext cx="237932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FB84BED-8481-4D23-AE06-31529215FE6C}"/>
              </a:ext>
            </a:extLst>
          </p:cNvPr>
          <p:cNvCxnSpPr>
            <a:cxnSpLocks/>
          </p:cNvCxnSpPr>
          <p:nvPr userDrawn="1"/>
        </p:nvCxnSpPr>
        <p:spPr>
          <a:xfrm>
            <a:off x="3621344" y="4357837"/>
            <a:ext cx="2379325"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A09D405-9228-4697-A91F-4E5A2B5B6512}"/>
              </a:ext>
            </a:extLst>
          </p:cNvPr>
          <p:cNvCxnSpPr>
            <a:cxnSpLocks/>
          </p:cNvCxnSpPr>
          <p:nvPr userDrawn="1"/>
        </p:nvCxnSpPr>
        <p:spPr>
          <a:xfrm>
            <a:off x="6262767" y="4357837"/>
            <a:ext cx="2379325"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645748A-37E1-4661-B50F-D1FCAF7F3088}"/>
              </a:ext>
            </a:extLst>
          </p:cNvPr>
          <p:cNvCxnSpPr>
            <a:cxnSpLocks/>
          </p:cNvCxnSpPr>
          <p:nvPr userDrawn="1"/>
        </p:nvCxnSpPr>
        <p:spPr>
          <a:xfrm>
            <a:off x="8904191" y="4357837"/>
            <a:ext cx="2379325"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08721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6" y="1233488"/>
            <a:ext cx="4140890" cy="514826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a:p>
        </p:txBody>
      </p:sp>
      <p:sp>
        <p:nvSpPr>
          <p:cNvPr id="18" name="Rectangle 17">
            <a:extLst>
              <a:ext uri="{FF2B5EF4-FFF2-40B4-BE49-F238E27FC236}">
                <a16:creationId xmlns:a16="http://schemas.microsoft.com/office/drawing/2014/main" id="{1DD2DC66-11E4-4714-A8DE-E8AC34D49655}"/>
              </a:ext>
            </a:extLst>
          </p:cNvPr>
          <p:cNvSpPr/>
          <p:nvPr userDrawn="1"/>
        </p:nvSpPr>
        <p:spPr>
          <a:xfrm>
            <a:off x="4615257" y="1233489"/>
            <a:ext cx="2371952" cy="5148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B6748F93-9B1D-4874-A164-A654BF7D6C8C}"/>
              </a:ext>
            </a:extLst>
          </p:cNvPr>
          <p:cNvGrpSpPr/>
          <p:nvPr userDrawn="1"/>
        </p:nvGrpSpPr>
        <p:grpSpPr>
          <a:xfrm>
            <a:off x="4842107" y="2462886"/>
            <a:ext cx="1918252" cy="2689468"/>
            <a:chOff x="4790661" y="2266122"/>
            <a:chExt cx="1918252" cy="2852530"/>
          </a:xfrm>
        </p:grpSpPr>
        <p:cxnSp>
          <p:nvCxnSpPr>
            <p:cNvPr id="4" name="Straight Connector 3">
              <a:extLst>
                <a:ext uri="{FF2B5EF4-FFF2-40B4-BE49-F238E27FC236}">
                  <a16:creationId xmlns:a16="http://schemas.microsoft.com/office/drawing/2014/main" id="{4AEF10CE-C943-4C6B-9DBF-5A0E63CDC89B}"/>
                </a:ext>
              </a:extLst>
            </p:cNvPr>
            <p:cNvCxnSpPr/>
            <p:nvPr userDrawn="1"/>
          </p:nvCxnSpPr>
          <p:spPr>
            <a:xfrm>
              <a:off x="4790661" y="2266122"/>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428B198-0637-4F15-900F-6709BFE4BDEA}"/>
                </a:ext>
              </a:extLst>
            </p:cNvPr>
            <p:cNvCxnSpPr/>
            <p:nvPr userDrawn="1"/>
          </p:nvCxnSpPr>
          <p:spPr>
            <a:xfrm>
              <a:off x="4790661" y="3692387"/>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F29A1B0-F4AB-4243-979A-50FADE3330EA}"/>
                </a:ext>
              </a:extLst>
            </p:cNvPr>
            <p:cNvCxnSpPr/>
            <p:nvPr userDrawn="1"/>
          </p:nvCxnSpPr>
          <p:spPr>
            <a:xfrm>
              <a:off x="4790661" y="5118652"/>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F894F998-0FDF-4CA2-802E-4FCFA7674171}"/>
              </a:ext>
            </a:extLst>
          </p:cNvPr>
          <p:cNvGrpSpPr/>
          <p:nvPr userDrawn="1"/>
        </p:nvGrpSpPr>
        <p:grpSpPr>
          <a:xfrm>
            <a:off x="7090100" y="2462886"/>
            <a:ext cx="4801862" cy="2689468"/>
            <a:chOff x="4790661" y="2266122"/>
            <a:chExt cx="1918252" cy="2852530"/>
          </a:xfrm>
        </p:grpSpPr>
        <p:cxnSp>
          <p:nvCxnSpPr>
            <p:cNvPr id="33" name="Straight Connector 32">
              <a:extLst>
                <a:ext uri="{FF2B5EF4-FFF2-40B4-BE49-F238E27FC236}">
                  <a16:creationId xmlns:a16="http://schemas.microsoft.com/office/drawing/2014/main" id="{C1F0C0C8-87C4-49FB-B35B-E937E9D0BEC5}"/>
                </a:ext>
              </a:extLst>
            </p:cNvPr>
            <p:cNvCxnSpPr/>
            <p:nvPr userDrawn="1"/>
          </p:nvCxnSpPr>
          <p:spPr>
            <a:xfrm>
              <a:off x="4790661" y="2266122"/>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857C5D3-7E33-4894-8AC3-0FD1BEB12F40}"/>
                </a:ext>
              </a:extLst>
            </p:cNvPr>
            <p:cNvCxnSpPr/>
            <p:nvPr userDrawn="1"/>
          </p:nvCxnSpPr>
          <p:spPr>
            <a:xfrm>
              <a:off x="4790661" y="3692387"/>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00BA9F8-92BF-42F0-BD46-D9B7E7422F75}"/>
                </a:ext>
              </a:extLst>
            </p:cNvPr>
            <p:cNvCxnSpPr/>
            <p:nvPr userDrawn="1"/>
          </p:nvCxnSpPr>
          <p:spPr>
            <a:xfrm>
              <a:off x="4790661" y="5118652"/>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9" name="Text Placeholder 39">
            <a:extLst>
              <a:ext uri="{FF2B5EF4-FFF2-40B4-BE49-F238E27FC236}">
                <a16:creationId xmlns:a16="http://schemas.microsoft.com/office/drawing/2014/main" id="{9760B601-DCBC-47C8-95BE-A5DFCCBAD096}"/>
              </a:ext>
            </a:extLst>
          </p:cNvPr>
          <p:cNvSpPr>
            <a:spLocks noGrp="1"/>
          </p:cNvSpPr>
          <p:nvPr>
            <p:ph type="body" sz="quarter" idx="20" hasCustomPrompt="1"/>
          </p:nvPr>
        </p:nvSpPr>
        <p:spPr>
          <a:xfrm>
            <a:off x="7166507" y="1463643"/>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0" name="Text Placeholder 39">
            <a:extLst>
              <a:ext uri="{FF2B5EF4-FFF2-40B4-BE49-F238E27FC236}">
                <a16:creationId xmlns:a16="http://schemas.microsoft.com/office/drawing/2014/main" id="{179CBA0C-6465-4209-AF3F-548A57F20CE8}"/>
              </a:ext>
            </a:extLst>
          </p:cNvPr>
          <p:cNvSpPr>
            <a:spLocks noGrp="1"/>
          </p:cNvSpPr>
          <p:nvPr>
            <p:ph type="body" sz="quarter" idx="21" hasCustomPrompt="1"/>
          </p:nvPr>
        </p:nvSpPr>
        <p:spPr>
          <a:xfrm>
            <a:off x="7166507" y="2741755"/>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1" name="Text Placeholder 39">
            <a:extLst>
              <a:ext uri="{FF2B5EF4-FFF2-40B4-BE49-F238E27FC236}">
                <a16:creationId xmlns:a16="http://schemas.microsoft.com/office/drawing/2014/main" id="{99852211-6BD9-4B69-BBC9-F2181F272D23}"/>
              </a:ext>
            </a:extLst>
          </p:cNvPr>
          <p:cNvSpPr>
            <a:spLocks noGrp="1"/>
          </p:cNvSpPr>
          <p:nvPr>
            <p:ph type="body" sz="quarter" idx="22" hasCustomPrompt="1"/>
          </p:nvPr>
        </p:nvSpPr>
        <p:spPr>
          <a:xfrm>
            <a:off x="7166507" y="4069997"/>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2" name="Text Placeholder 39">
            <a:extLst>
              <a:ext uri="{FF2B5EF4-FFF2-40B4-BE49-F238E27FC236}">
                <a16:creationId xmlns:a16="http://schemas.microsoft.com/office/drawing/2014/main" id="{EEF11D65-7095-41D2-9630-E2EB44552E58}"/>
              </a:ext>
            </a:extLst>
          </p:cNvPr>
          <p:cNvSpPr>
            <a:spLocks noGrp="1"/>
          </p:cNvSpPr>
          <p:nvPr>
            <p:ph type="body" sz="quarter" idx="23" hasCustomPrompt="1"/>
          </p:nvPr>
        </p:nvSpPr>
        <p:spPr>
          <a:xfrm>
            <a:off x="7166507" y="5394355"/>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5227571" y="1437538"/>
            <a:ext cx="1147325" cy="811033"/>
          </a:xfrm>
        </p:spPr>
        <p:txBody>
          <a:bodyPr>
            <a:normAutofit/>
          </a:bodyPr>
          <a:lstStyle>
            <a:lvl1pPr marL="0" indent="0" algn="ctr">
              <a:buNone/>
              <a:defRPr sz="1600">
                <a:solidFill>
                  <a:schemeClr val="bg1"/>
                </a:solidFill>
              </a:defRPr>
            </a:lvl1pPr>
          </a:lstStyle>
          <a:p>
            <a:r>
              <a:rPr lang="en-US"/>
              <a:t>Click icon to add picture</a:t>
            </a:r>
          </a:p>
        </p:txBody>
      </p:sp>
      <p:sp>
        <p:nvSpPr>
          <p:cNvPr id="44" name="Picture Placeholder 33">
            <a:extLst>
              <a:ext uri="{FF2B5EF4-FFF2-40B4-BE49-F238E27FC236}">
                <a16:creationId xmlns:a16="http://schemas.microsoft.com/office/drawing/2014/main" id="{9A1BE0BE-1FFD-445C-B6BA-E4A602D22112}"/>
              </a:ext>
            </a:extLst>
          </p:cNvPr>
          <p:cNvSpPr>
            <a:spLocks noGrp="1"/>
          </p:cNvSpPr>
          <p:nvPr>
            <p:ph type="pic" sz="quarter" idx="24"/>
          </p:nvPr>
        </p:nvSpPr>
        <p:spPr>
          <a:xfrm>
            <a:off x="5227571" y="2715650"/>
            <a:ext cx="1147325" cy="811033"/>
          </a:xfrm>
        </p:spPr>
        <p:txBody>
          <a:bodyPr>
            <a:normAutofit/>
          </a:bodyPr>
          <a:lstStyle>
            <a:lvl1pPr marL="0" indent="0" algn="ctr">
              <a:buNone/>
              <a:defRPr sz="1600">
                <a:solidFill>
                  <a:schemeClr val="bg1"/>
                </a:solidFill>
              </a:defRPr>
            </a:lvl1pPr>
          </a:lstStyle>
          <a:p>
            <a:r>
              <a:rPr lang="en-US"/>
              <a:t>Click icon to add picture</a:t>
            </a:r>
          </a:p>
        </p:txBody>
      </p:sp>
      <p:sp>
        <p:nvSpPr>
          <p:cNvPr id="45" name="Picture Placeholder 33">
            <a:extLst>
              <a:ext uri="{FF2B5EF4-FFF2-40B4-BE49-F238E27FC236}">
                <a16:creationId xmlns:a16="http://schemas.microsoft.com/office/drawing/2014/main" id="{B577AF17-6C7E-48B9-B267-0874B232A710}"/>
              </a:ext>
            </a:extLst>
          </p:cNvPr>
          <p:cNvSpPr>
            <a:spLocks noGrp="1"/>
          </p:cNvSpPr>
          <p:nvPr>
            <p:ph type="pic" sz="quarter" idx="25"/>
          </p:nvPr>
        </p:nvSpPr>
        <p:spPr>
          <a:xfrm>
            <a:off x="5227571" y="4043892"/>
            <a:ext cx="1147325" cy="811033"/>
          </a:xfrm>
        </p:spPr>
        <p:txBody>
          <a:bodyPr>
            <a:normAutofit/>
          </a:bodyPr>
          <a:lstStyle>
            <a:lvl1pPr marL="0" indent="0" algn="ctr">
              <a:buNone/>
              <a:defRPr sz="1600">
                <a:solidFill>
                  <a:schemeClr val="bg1"/>
                </a:solidFill>
              </a:defRPr>
            </a:lvl1pPr>
          </a:lstStyle>
          <a:p>
            <a:r>
              <a:rPr lang="en-US"/>
              <a:t>Click icon to add picture</a:t>
            </a:r>
          </a:p>
        </p:txBody>
      </p:sp>
      <p:sp>
        <p:nvSpPr>
          <p:cNvPr id="46" name="Picture Placeholder 33">
            <a:extLst>
              <a:ext uri="{FF2B5EF4-FFF2-40B4-BE49-F238E27FC236}">
                <a16:creationId xmlns:a16="http://schemas.microsoft.com/office/drawing/2014/main" id="{98A01AB1-3434-46C7-B1B3-90AFD4B1799F}"/>
              </a:ext>
            </a:extLst>
          </p:cNvPr>
          <p:cNvSpPr>
            <a:spLocks noGrp="1"/>
          </p:cNvSpPr>
          <p:nvPr>
            <p:ph type="pic" sz="quarter" idx="26"/>
          </p:nvPr>
        </p:nvSpPr>
        <p:spPr>
          <a:xfrm>
            <a:off x="5227571" y="5368250"/>
            <a:ext cx="1147325" cy="811033"/>
          </a:xfrm>
        </p:spPr>
        <p:txBody>
          <a:bodyPr>
            <a:normAutofit/>
          </a:bodyPr>
          <a:lstStyle>
            <a:lvl1pPr marL="0" indent="0" algn="ctr">
              <a:buNone/>
              <a:defRPr sz="1600">
                <a:solidFill>
                  <a:schemeClr val="bg1"/>
                </a:solidFill>
              </a:defRPr>
            </a:lvl1pPr>
          </a:lstStyle>
          <a:p>
            <a:r>
              <a:rPr lang="en-US"/>
              <a:t>Click icon to add picture</a:t>
            </a:r>
          </a:p>
        </p:txBody>
      </p:sp>
    </p:spTree>
    <p:extLst>
      <p:ext uri="{BB962C8B-B14F-4D97-AF65-F5344CB8AC3E}">
        <p14:creationId xmlns:p14="http://schemas.microsoft.com/office/powerpoint/2010/main" val="27280925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1DD2DC66-11E4-4714-A8DE-E8AC34D49655}"/>
              </a:ext>
            </a:extLst>
          </p:cNvPr>
          <p:cNvSpPr/>
          <p:nvPr userDrawn="1"/>
        </p:nvSpPr>
        <p:spPr>
          <a:xfrm>
            <a:off x="371475" y="1233488"/>
            <a:ext cx="2293200" cy="242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AF541B1-4F4B-40BC-BF0B-B80864399D0C}"/>
              </a:ext>
            </a:extLst>
          </p:cNvPr>
          <p:cNvSpPr/>
          <p:nvPr userDrawn="1"/>
        </p:nvSpPr>
        <p:spPr>
          <a:xfrm>
            <a:off x="371475" y="3773172"/>
            <a:ext cx="2293200" cy="242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B837A4A-8DA3-4F45-9468-2C7DE5B35803}"/>
              </a:ext>
            </a:extLst>
          </p:cNvPr>
          <p:cNvSpPr/>
          <p:nvPr userDrawn="1"/>
        </p:nvSpPr>
        <p:spPr>
          <a:xfrm>
            <a:off x="6170635" y="1233487"/>
            <a:ext cx="2294237" cy="242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9CA034F-F360-4CF5-B944-C16768254C5A}"/>
              </a:ext>
            </a:extLst>
          </p:cNvPr>
          <p:cNvSpPr/>
          <p:nvPr userDrawn="1"/>
        </p:nvSpPr>
        <p:spPr>
          <a:xfrm>
            <a:off x="6170635" y="3773171"/>
            <a:ext cx="2294237" cy="24276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615473" y="1713955"/>
            <a:ext cx="1805204" cy="1466666"/>
          </a:xfrm>
        </p:spPr>
        <p:txBody>
          <a:bodyPr>
            <a:normAutofit/>
          </a:bodyPr>
          <a:lstStyle>
            <a:lvl1pPr marL="0" indent="0" algn="ctr">
              <a:buNone/>
              <a:defRPr sz="1600">
                <a:solidFill>
                  <a:schemeClr val="bg1"/>
                </a:solidFill>
              </a:defRPr>
            </a:lvl1pPr>
          </a:lstStyle>
          <a:p>
            <a:r>
              <a:rPr lang="en-US"/>
              <a:t>Click icon to add picture</a:t>
            </a:r>
          </a:p>
        </p:txBody>
      </p:sp>
      <p:sp>
        <p:nvSpPr>
          <p:cNvPr id="32" name="Rectangle 31">
            <a:extLst>
              <a:ext uri="{FF2B5EF4-FFF2-40B4-BE49-F238E27FC236}">
                <a16:creationId xmlns:a16="http://schemas.microsoft.com/office/drawing/2014/main" id="{ECA01639-D8FA-4F18-8FE5-E923F5A1BB48}"/>
              </a:ext>
            </a:extLst>
          </p:cNvPr>
          <p:cNvSpPr/>
          <p:nvPr userDrawn="1"/>
        </p:nvSpPr>
        <p:spPr>
          <a:xfrm>
            <a:off x="2730561" y="1233488"/>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F02D09E-3C25-405E-BF24-A884A07C224A}"/>
              </a:ext>
            </a:extLst>
          </p:cNvPr>
          <p:cNvSpPr/>
          <p:nvPr userDrawn="1"/>
        </p:nvSpPr>
        <p:spPr>
          <a:xfrm>
            <a:off x="2730561" y="3773171"/>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39">
            <a:extLst>
              <a:ext uri="{FF2B5EF4-FFF2-40B4-BE49-F238E27FC236}">
                <a16:creationId xmlns:a16="http://schemas.microsoft.com/office/drawing/2014/main" id="{9760B601-DCBC-47C8-95BE-A5DFCCBAD096}"/>
              </a:ext>
            </a:extLst>
          </p:cNvPr>
          <p:cNvSpPr>
            <a:spLocks noGrp="1"/>
          </p:cNvSpPr>
          <p:nvPr>
            <p:ph type="body" sz="quarter" idx="20" hasCustomPrompt="1"/>
          </p:nvPr>
        </p:nvSpPr>
        <p:spPr>
          <a:xfrm>
            <a:off x="2900245" y="1460126"/>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35" name="Text Placeholder 39">
            <a:extLst>
              <a:ext uri="{FF2B5EF4-FFF2-40B4-BE49-F238E27FC236}">
                <a16:creationId xmlns:a16="http://schemas.microsoft.com/office/drawing/2014/main" id="{33BDF68D-A417-4526-95BD-83DC0A4FA5B1}"/>
              </a:ext>
            </a:extLst>
          </p:cNvPr>
          <p:cNvSpPr>
            <a:spLocks noGrp="1"/>
          </p:cNvSpPr>
          <p:nvPr>
            <p:ph type="body" sz="quarter" idx="27" hasCustomPrompt="1"/>
          </p:nvPr>
        </p:nvSpPr>
        <p:spPr>
          <a:xfrm>
            <a:off x="2900245" y="3999809"/>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36" name="Rectangle 35">
            <a:extLst>
              <a:ext uri="{FF2B5EF4-FFF2-40B4-BE49-F238E27FC236}">
                <a16:creationId xmlns:a16="http://schemas.microsoft.com/office/drawing/2014/main" id="{1C6F0F84-9668-4EA8-A3F5-3AD5AED3EFDD}"/>
              </a:ext>
            </a:extLst>
          </p:cNvPr>
          <p:cNvSpPr/>
          <p:nvPr userDrawn="1"/>
        </p:nvSpPr>
        <p:spPr>
          <a:xfrm>
            <a:off x="8549714" y="1233488"/>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19CCCFCB-4EAD-47A3-8F4A-307EE022DD53}"/>
              </a:ext>
            </a:extLst>
          </p:cNvPr>
          <p:cNvSpPr/>
          <p:nvPr userDrawn="1"/>
        </p:nvSpPr>
        <p:spPr>
          <a:xfrm>
            <a:off x="8549714" y="3773171"/>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 Placeholder 39">
            <a:extLst>
              <a:ext uri="{FF2B5EF4-FFF2-40B4-BE49-F238E27FC236}">
                <a16:creationId xmlns:a16="http://schemas.microsoft.com/office/drawing/2014/main" id="{058CD71F-A7E3-4F68-ADE3-4E6B1BAE3129}"/>
              </a:ext>
            </a:extLst>
          </p:cNvPr>
          <p:cNvSpPr>
            <a:spLocks noGrp="1"/>
          </p:cNvSpPr>
          <p:nvPr>
            <p:ph type="body" sz="quarter" idx="28" hasCustomPrompt="1"/>
          </p:nvPr>
        </p:nvSpPr>
        <p:spPr>
          <a:xfrm>
            <a:off x="8719398" y="1460126"/>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50" name="Text Placeholder 39">
            <a:extLst>
              <a:ext uri="{FF2B5EF4-FFF2-40B4-BE49-F238E27FC236}">
                <a16:creationId xmlns:a16="http://schemas.microsoft.com/office/drawing/2014/main" id="{6EC40EC2-3775-4AF2-965D-0235107D8342}"/>
              </a:ext>
            </a:extLst>
          </p:cNvPr>
          <p:cNvSpPr>
            <a:spLocks noGrp="1"/>
          </p:cNvSpPr>
          <p:nvPr>
            <p:ph type="body" sz="quarter" idx="29" hasCustomPrompt="1"/>
          </p:nvPr>
        </p:nvSpPr>
        <p:spPr>
          <a:xfrm>
            <a:off x="8719398" y="3999809"/>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51" name="Picture Placeholder 33">
            <a:extLst>
              <a:ext uri="{FF2B5EF4-FFF2-40B4-BE49-F238E27FC236}">
                <a16:creationId xmlns:a16="http://schemas.microsoft.com/office/drawing/2014/main" id="{F196EA03-E36C-4E2A-A82F-8FA76EC2DBFC}"/>
              </a:ext>
            </a:extLst>
          </p:cNvPr>
          <p:cNvSpPr>
            <a:spLocks noGrp="1"/>
          </p:cNvSpPr>
          <p:nvPr>
            <p:ph type="pic" sz="quarter" idx="30"/>
          </p:nvPr>
        </p:nvSpPr>
        <p:spPr>
          <a:xfrm>
            <a:off x="615473" y="4253638"/>
            <a:ext cx="1805204" cy="1466666"/>
          </a:xfrm>
        </p:spPr>
        <p:txBody>
          <a:bodyPr>
            <a:normAutofit/>
          </a:bodyPr>
          <a:lstStyle>
            <a:lvl1pPr marL="0" indent="0" algn="ctr">
              <a:buNone/>
              <a:defRPr sz="1600">
                <a:solidFill>
                  <a:schemeClr val="bg1"/>
                </a:solidFill>
              </a:defRPr>
            </a:lvl1pPr>
          </a:lstStyle>
          <a:p>
            <a:r>
              <a:rPr lang="en-US"/>
              <a:t>Click icon to add picture</a:t>
            </a:r>
          </a:p>
        </p:txBody>
      </p:sp>
      <p:sp>
        <p:nvSpPr>
          <p:cNvPr id="52" name="Picture Placeholder 33">
            <a:extLst>
              <a:ext uri="{FF2B5EF4-FFF2-40B4-BE49-F238E27FC236}">
                <a16:creationId xmlns:a16="http://schemas.microsoft.com/office/drawing/2014/main" id="{9A754FAD-4B3A-4A76-9F0D-84DA72FD822B}"/>
              </a:ext>
            </a:extLst>
          </p:cNvPr>
          <p:cNvSpPr>
            <a:spLocks noGrp="1"/>
          </p:cNvSpPr>
          <p:nvPr>
            <p:ph type="pic" sz="quarter" idx="31"/>
          </p:nvPr>
        </p:nvSpPr>
        <p:spPr>
          <a:xfrm>
            <a:off x="6415151" y="4253638"/>
            <a:ext cx="1805204" cy="1466666"/>
          </a:xfrm>
        </p:spPr>
        <p:txBody>
          <a:bodyPr>
            <a:normAutofit/>
          </a:bodyPr>
          <a:lstStyle>
            <a:lvl1pPr marL="0" indent="0" algn="ctr">
              <a:buNone/>
              <a:defRPr sz="1600">
                <a:solidFill>
                  <a:schemeClr val="bg1"/>
                </a:solidFill>
              </a:defRPr>
            </a:lvl1pPr>
          </a:lstStyle>
          <a:p>
            <a:r>
              <a:rPr lang="en-US"/>
              <a:t>Click icon to add picture</a:t>
            </a:r>
          </a:p>
        </p:txBody>
      </p:sp>
      <p:sp>
        <p:nvSpPr>
          <p:cNvPr id="53" name="Picture Placeholder 33">
            <a:extLst>
              <a:ext uri="{FF2B5EF4-FFF2-40B4-BE49-F238E27FC236}">
                <a16:creationId xmlns:a16="http://schemas.microsoft.com/office/drawing/2014/main" id="{7A45718F-1012-47C4-BF29-7462E5C6CB90}"/>
              </a:ext>
            </a:extLst>
          </p:cNvPr>
          <p:cNvSpPr>
            <a:spLocks noGrp="1"/>
          </p:cNvSpPr>
          <p:nvPr>
            <p:ph type="pic" sz="quarter" idx="32"/>
          </p:nvPr>
        </p:nvSpPr>
        <p:spPr>
          <a:xfrm>
            <a:off x="6415151" y="1713954"/>
            <a:ext cx="1805204" cy="1466666"/>
          </a:xfrm>
        </p:spPr>
        <p:txBody>
          <a:bodyPr>
            <a:normAutofit/>
          </a:bodyPr>
          <a:lstStyle>
            <a:lvl1pPr marL="0" indent="0" algn="ctr">
              <a:buNone/>
              <a:defRPr sz="1600">
                <a:solidFill>
                  <a:schemeClr val="bg1"/>
                </a:solidFill>
              </a:defRPr>
            </a:lvl1pPr>
          </a:lstStyle>
          <a:p>
            <a:r>
              <a:rPr lang="en-US"/>
              <a:t>Click icon to add picture</a:t>
            </a:r>
          </a:p>
        </p:txBody>
      </p:sp>
    </p:spTree>
    <p:extLst>
      <p:ext uri="{BB962C8B-B14F-4D97-AF65-F5344CB8AC3E}">
        <p14:creationId xmlns:p14="http://schemas.microsoft.com/office/powerpoint/2010/main" val="6277322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DD2DC66-11E4-4714-A8DE-E8AC34D49655}"/>
              </a:ext>
            </a:extLst>
          </p:cNvPr>
          <p:cNvSpPr/>
          <p:nvPr userDrawn="1"/>
        </p:nvSpPr>
        <p:spPr>
          <a:xfrm>
            <a:off x="371474" y="1660868"/>
            <a:ext cx="2686613" cy="242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CD9ECBB-3A0A-409C-B1C0-C8F4C3087894}"/>
              </a:ext>
            </a:extLst>
          </p:cNvPr>
          <p:cNvSpPr/>
          <p:nvPr userDrawn="1"/>
        </p:nvSpPr>
        <p:spPr>
          <a:xfrm>
            <a:off x="3316099" y="1660868"/>
            <a:ext cx="2686613" cy="242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FB4FA2C-0414-484D-95CD-C5E17E33E238}"/>
              </a:ext>
            </a:extLst>
          </p:cNvPr>
          <p:cNvSpPr/>
          <p:nvPr userDrawn="1"/>
        </p:nvSpPr>
        <p:spPr>
          <a:xfrm>
            <a:off x="6260723" y="1660868"/>
            <a:ext cx="2686613" cy="242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D0DE753-6478-4950-8F99-15952FCB6521}"/>
              </a:ext>
            </a:extLst>
          </p:cNvPr>
          <p:cNvSpPr/>
          <p:nvPr userDrawn="1"/>
        </p:nvSpPr>
        <p:spPr>
          <a:xfrm>
            <a:off x="9205348" y="1660868"/>
            <a:ext cx="2686613" cy="24276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467420" y="1761485"/>
            <a:ext cx="2494721" cy="2226366"/>
          </a:xfrm>
        </p:spPr>
        <p:txBody>
          <a:bodyPr>
            <a:normAutofit/>
          </a:bodyPr>
          <a:lstStyle>
            <a:lvl1pPr marL="0" indent="0" algn="ctr">
              <a:buNone/>
              <a:defRPr sz="1600">
                <a:solidFill>
                  <a:schemeClr val="bg1"/>
                </a:solidFill>
              </a:defRPr>
            </a:lvl1pPr>
          </a:lstStyle>
          <a:p>
            <a:r>
              <a:rPr lang="en-US"/>
              <a:t>Click icon to add picture</a:t>
            </a:r>
          </a:p>
        </p:txBody>
      </p:sp>
      <p:sp>
        <p:nvSpPr>
          <p:cNvPr id="28" name="Picture Placeholder 33">
            <a:extLst>
              <a:ext uri="{FF2B5EF4-FFF2-40B4-BE49-F238E27FC236}">
                <a16:creationId xmlns:a16="http://schemas.microsoft.com/office/drawing/2014/main" id="{85BB27A3-DB87-46F4-8CA4-3C04A088E787}"/>
              </a:ext>
            </a:extLst>
          </p:cNvPr>
          <p:cNvSpPr>
            <a:spLocks noGrp="1"/>
          </p:cNvSpPr>
          <p:nvPr>
            <p:ph type="pic" sz="quarter" idx="21"/>
          </p:nvPr>
        </p:nvSpPr>
        <p:spPr>
          <a:xfrm>
            <a:off x="3412045" y="1761485"/>
            <a:ext cx="2494721" cy="2226366"/>
          </a:xfrm>
        </p:spPr>
        <p:txBody>
          <a:bodyPr>
            <a:normAutofit/>
          </a:bodyPr>
          <a:lstStyle>
            <a:lvl1pPr marL="0" indent="0" algn="ctr">
              <a:buNone/>
              <a:defRPr sz="1600">
                <a:solidFill>
                  <a:schemeClr val="bg1"/>
                </a:solidFill>
              </a:defRPr>
            </a:lvl1pPr>
          </a:lstStyle>
          <a:p>
            <a:r>
              <a:rPr lang="en-US"/>
              <a:t>Click icon to add picture</a:t>
            </a:r>
          </a:p>
        </p:txBody>
      </p:sp>
      <p:sp>
        <p:nvSpPr>
          <p:cNvPr id="29" name="Picture Placeholder 33">
            <a:extLst>
              <a:ext uri="{FF2B5EF4-FFF2-40B4-BE49-F238E27FC236}">
                <a16:creationId xmlns:a16="http://schemas.microsoft.com/office/drawing/2014/main" id="{F356E399-83ED-4937-A1CC-F591866C0E8C}"/>
              </a:ext>
            </a:extLst>
          </p:cNvPr>
          <p:cNvSpPr>
            <a:spLocks noGrp="1"/>
          </p:cNvSpPr>
          <p:nvPr>
            <p:ph type="pic" sz="quarter" idx="22"/>
          </p:nvPr>
        </p:nvSpPr>
        <p:spPr>
          <a:xfrm>
            <a:off x="6356669" y="1761485"/>
            <a:ext cx="2494721" cy="2226366"/>
          </a:xfrm>
        </p:spPr>
        <p:txBody>
          <a:bodyPr>
            <a:normAutofit/>
          </a:bodyPr>
          <a:lstStyle>
            <a:lvl1pPr marL="0" indent="0" algn="ctr">
              <a:buNone/>
              <a:defRPr sz="1600">
                <a:solidFill>
                  <a:schemeClr val="bg1"/>
                </a:solidFill>
              </a:defRPr>
            </a:lvl1pPr>
          </a:lstStyle>
          <a:p>
            <a:r>
              <a:rPr lang="en-US"/>
              <a:t>Click icon to add picture</a:t>
            </a:r>
          </a:p>
        </p:txBody>
      </p:sp>
      <p:sp>
        <p:nvSpPr>
          <p:cNvPr id="30" name="Picture Placeholder 33">
            <a:extLst>
              <a:ext uri="{FF2B5EF4-FFF2-40B4-BE49-F238E27FC236}">
                <a16:creationId xmlns:a16="http://schemas.microsoft.com/office/drawing/2014/main" id="{0967254B-CF1D-4F0D-A7F6-EC4E117B7509}"/>
              </a:ext>
            </a:extLst>
          </p:cNvPr>
          <p:cNvSpPr>
            <a:spLocks noGrp="1"/>
          </p:cNvSpPr>
          <p:nvPr>
            <p:ph type="pic" sz="quarter" idx="23"/>
          </p:nvPr>
        </p:nvSpPr>
        <p:spPr>
          <a:xfrm>
            <a:off x="9301294" y="1761485"/>
            <a:ext cx="2494721" cy="2226366"/>
          </a:xfrm>
        </p:spPr>
        <p:txBody>
          <a:bodyPr>
            <a:normAutofit/>
          </a:bodyPr>
          <a:lstStyle>
            <a:lvl1pPr marL="0" indent="0" algn="ctr">
              <a:buNone/>
              <a:defRPr sz="1600">
                <a:solidFill>
                  <a:schemeClr val="bg1"/>
                </a:solidFill>
              </a:defRPr>
            </a:lvl1pPr>
          </a:lstStyle>
          <a:p>
            <a:r>
              <a:rPr lang="en-US"/>
              <a:t>Click icon to add picture</a:t>
            </a:r>
          </a:p>
        </p:txBody>
      </p:sp>
      <p:sp>
        <p:nvSpPr>
          <p:cNvPr id="31" name="Text Placeholder 39">
            <a:extLst>
              <a:ext uri="{FF2B5EF4-FFF2-40B4-BE49-F238E27FC236}">
                <a16:creationId xmlns:a16="http://schemas.microsoft.com/office/drawing/2014/main" id="{0CEF6C35-6F7B-43AD-9E4D-44C2F8A7DFAC}"/>
              </a:ext>
            </a:extLst>
          </p:cNvPr>
          <p:cNvSpPr>
            <a:spLocks noGrp="1"/>
          </p:cNvSpPr>
          <p:nvPr>
            <p:ph type="body" sz="quarter" idx="20" hasCustomPrompt="1"/>
          </p:nvPr>
        </p:nvSpPr>
        <p:spPr>
          <a:xfrm>
            <a:off x="371474" y="4302782"/>
            <a:ext cx="2686613" cy="666781"/>
          </a:xfrm>
        </p:spPr>
        <p:txBody>
          <a:bodyPr anchor="t">
            <a:noAutofit/>
          </a:bodyPr>
          <a:lstStyle>
            <a:lvl1pPr marL="0" indent="0" algn="ctr">
              <a:buNone/>
              <a:defRPr sz="2000" b="1">
                <a:solidFill>
                  <a:schemeClr val="accent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33" name="Text Placeholder 39">
            <a:extLst>
              <a:ext uri="{FF2B5EF4-FFF2-40B4-BE49-F238E27FC236}">
                <a16:creationId xmlns:a16="http://schemas.microsoft.com/office/drawing/2014/main" id="{44EF032C-161A-4C58-B624-66488C255E1F}"/>
              </a:ext>
            </a:extLst>
          </p:cNvPr>
          <p:cNvSpPr>
            <a:spLocks noGrp="1"/>
          </p:cNvSpPr>
          <p:nvPr>
            <p:ph type="body" sz="quarter" idx="24" hasCustomPrompt="1"/>
          </p:nvPr>
        </p:nvSpPr>
        <p:spPr>
          <a:xfrm>
            <a:off x="371474" y="5058156"/>
            <a:ext cx="2686613" cy="666781"/>
          </a:xfrm>
        </p:spPr>
        <p:txBody>
          <a:bodyPr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37" name="Text Placeholder 39">
            <a:extLst>
              <a:ext uri="{FF2B5EF4-FFF2-40B4-BE49-F238E27FC236}">
                <a16:creationId xmlns:a16="http://schemas.microsoft.com/office/drawing/2014/main" id="{ACF86334-F4A8-4CCD-944F-524700CD8386}"/>
              </a:ext>
            </a:extLst>
          </p:cNvPr>
          <p:cNvSpPr>
            <a:spLocks noGrp="1"/>
          </p:cNvSpPr>
          <p:nvPr>
            <p:ph type="body" sz="quarter" idx="25" hasCustomPrompt="1"/>
          </p:nvPr>
        </p:nvSpPr>
        <p:spPr>
          <a:xfrm>
            <a:off x="3316099" y="4302782"/>
            <a:ext cx="2686613" cy="666781"/>
          </a:xfrm>
        </p:spPr>
        <p:txBody>
          <a:bodyPr anchor="t">
            <a:noAutofit/>
          </a:bodyPr>
          <a:lstStyle>
            <a:lvl1pPr marL="0" indent="0" algn="ctr">
              <a:buNone/>
              <a:defRPr sz="2000" b="1">
                <a:solidFill>
                  <a:schemeClr val="accent2"/>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38" name="Text Placeholder 39">
            <a:extLst>
              <a:ext uri="{FF2B5EF4-FFF2-40B4-BE49-F238E27FC236}">
                <a16:creationId xmlns:a16="http://schemas.microsoft.com/office/drawing/2014/main" id="{135B4AC9-821C-4D70-8A4A-1992394DE432}"/>
              </a:ext>
            </a:extLst>
          </p:cNvPr>
          <p:cNvSpPr>
            <a:spLocks noGrp="1"/>
          </p:cNvSpPr>
          <p:nvPr>
            <p:ph type="body" sz="quarter" idx="26" hasCustomPrompt="1"/>
          </p:nvPr>
        </p:nvSpPr>
        <p:spPr>
          <a:xfrm>
            <a:off x="3316099" y="5058156"/>
            <a:ext cx="2686613" cy="666781"/>
          </a:xfrm>
        </p:spPr>
        <p:txBody>
          <a:bodyPr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0" name="Text Placeholder 39">
            <a:extLst>
              <a:ext uri="{FF2B5EF4-FFF2-40B4-BE49-F238E27FC236}">
                <a16:creationId xmlns:a16="http://schemas.microsoft.com/office/drawing/2014/main" id="{D2CF516C-7598-43D3-95E9-5633F8F4469B}"/>
              </a:ext>
            </a:extLst>
          </p:cNvPr>
          <p:cNvSpPr>
            <a:spLocks noGrp="1"/>
          </p:cNvSpPr>
          <p:nvPr>
            <p:ph type="body" sz="quarter" idx="27" hasCustomPrompt="1"/>
          </p:nvPr>
        </p:nvSpPr>
        <p:spPr>
          <a:xfrm>
            <a:off x="6260723" y="4302782"/>
            <a:ext cx="2686613" cy="666781"/>
          </a:xfrm>
        </p:spPr>
        <p:txBody>
          <a:bodyPr anchor="t">
            <a:noAutofit/>
          </a:bodyPr>
          <a:lstStyle>
            <a:lvl1pPr marL="0" indent="0" algn="ctr">
              <a:buNone/>
              <a:defRPr sz="2000" b="1">
                <a:solidFill>
                  <a:schemeClr val="accent4"/>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1" name="Text Placeholder 39">
            <a:extLst>
              <a:ext uri="{FF2B5EF4-FFF2-40B4-BE49-F238E27FC236}">
                <a16:creationId xmlns:a16="http://schemas.microsoft.com/office/drawing/2014/main" id="{12A6084C-5383-4EFC-8D49-33C5B61E6492}"/>
              </a:ext>
            </a:extLst>
          </p:cNvPr>
          <p:cNvSpPr>
            <a:spLocks noGrp="1"/>
          </p:cNvSpPr>
          <p:nvPr>
            <p:ph type="body" sz="quarter" idx="28" hasCustomPrompt="1"/>
          </p:nvPr>
        </p:nvSpPr>
        <p:spPr>
          <a:xfrm>
            <a:off x="6260723" y="5058156"/>
            <a:ext cx="2686613" cy="666781"/>
          </a:xfrm>
        </p:spPr>
        <p:txBody>
          <a:bodyPr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2" name="Text Placeholder 39">
            <a:extLst>
              <a:ext uri="{FF2B5EF4-FFF2-40B4-BE49-F238E27FC236}">
                <a16:creationId xmlns:a16="http://schemas.microsoft.com/office/drawing/2014/main" id="{EFC5493B-D3CF-41B9-A996-7FBE932504B8}"/>
              </a:ext>
            </a:extLst>
          </p:cNvPr>
          <p:cNvSpPr>
            <a:spLocks noGrp="1"/>
          </p:cNvSpPr>
          <p:nvPr>
            <p:ph type="body" sz="quarter" idx="29" hasCustomPrompt="1"/>
          </p:nvPr>
        </p:nvSpPr>
        <p:spPr>
          <a:xfrm>
            <a:off x="9205350" y="4302782"/>
            <a:ext cx="2686613" cy="666781"/>
          </a:xfrm>
        </p:spPr>
        <p:txBody>
          <a:bodyPr anchor="t">
            <a:noAutofit/>
          </a:bodyPr>
          <a:lstStyle>
            <a:lvl1pPr marL="0" indent="0" algn="ctr">
              <a:buNone/>
              <a:defRPr sz="2000" b="1">
                <a:solidFill>
                  <a:schemeClr val="accent6"/>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4" name="Text Placeholder 39">
            <a:extLst>
              <a:ext uri="{FF2B5EF4-FFF2-40B4-BE49-F238E27FC236}">
                <a16:creationId xmlns:a16="http://schemas.microsoft.com/office/drawing/2014/main" id="{33A98F60-C169-44C1-9654-2239C9C1F29A}"/>
              </a:ext>
            </a:extLst>
          </p:cNvPr>
          <p:cNvSpPr>
            <a:spLocks noGrp="1"/>
          </p:cNvSpPr>
          <p:nvPr>
            <p:ph type="body" sz="quarter" idx="30" hasCustomPrompt="1"/>
          </p:nvPr>
        </p:nvSpPr>
        <p:spPr>
          <a:xfrm>
            <a:off x="9205350" y="5058156"/>
            <a:ext cx="2686613" cy="666781"/>
          </a:xfrm>
        </p:spPr>
        <p:txBody>
          <a:bodyPr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Tree>
    <p:extLst>
      <p:ext uri="{BB962C8B-B14F-4D97-AF65-F5344CB8AC3E}">
        <p14:creationId xmlns:p14="http://schemas.microsoft.com/office/powerpoint/2010/main" val="18847343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BB81E01-55F6-44A7-8ACB-B172EA0F9FB3}"/>
              </a:ext>
            </a:extLst>
          </p:cNvPr>
          <p:cNvSpPr/>
          <p:nvPr userDrawn="1"/>
        </p:nvSpPr>
        <p:spPr>
          <a:xfrm>
            <a:off x="467420" y="3895002"/>
            <a:ext cx="2494721" cy="2067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AD85DF7-0BE8-4B88-98A1-F5062CDAA964}"/>
              </a:ext>
            </a:extLst>
          </p:cNvPr>
          <p:cNvSpPr/>
          <p:nvPr userDrawn="1"/>
        </p:nvSpPr>
        <p:spPr>
          <a:xfrm>
            <a:off x="3412044" y="3895002"/>
            <a:ext cx="2494721" cy="2067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F69394C-95D0-4D10-A34D-A35EF27D2806}"/>
              </a:ext>
            </a:extLst>
          </p:cNvPr>
          <p:cNvSpPr/>
          <p:nvPr userDrawn="1"/>
        </p:nvSpPr>
        <p:spPr>
          <a:xfrm>
            <a:off x="6356668" y="3895002"/>
            <a:ext cx="2494721" cy="2067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6DBF753-694A-4503-A33B-73C09E8EE3A5}"/>
              </a:ext>
            </a:extLst>
          </p:cNvPr>
          <p:cNvSpPr/>
          <p:nvPr userDrawn="1"/>
        </p:nvSpPr>
        <p:spPr>
          <a:xfrm>
            <a:off x="9301294" y="3895002"/>
            <a:ext cx="2494721" cy="20672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467420" y="1522949"/>
            <a:ext cx="2494721" cy="2226366"/>
          </a:xfrm>
        </p:spPr>
        <p:txBody>
          <a:bodyPr>
            <a:normAutofit/>
          </a:bodyPr>
          <a:lstStyle>
            <a:lvl1pPr marL="0" indent="0" algn="ctr">
              <a:buNone/>
              <a:defRPr sz="1600">
                <a:solidFill>
                  <a:schemeClr val="tx1"/>
                </a:solidFill>
              </a:defRPr>
            </a:lvl1pPr>
          </a:lstStyle>
          <a:p>
            <a:r>
              <a:rPr lang="en-US"/>
              <a:t>Click icon to add picture</a:t>
            </a:r>
          </a:p>
        </p:txBody>
      </p:sp>
      <p:sp>
        <p:nvSpPr>
          <p:cNvPr id="28" name="Picture Placeholder 33">
            <a:extLst>
              <a:ext uri="{FF2B5EF4-FFF2-40B4-BE49-F238E27FC236}">
                <a16:creationId xmlns:a16="http://schemas.microsoft.com/office/drawing/2014/main" id="{85BB27A3-DB87-46F4-8CA4-3C04A088E787}"/>
              </a:ext>
            </a:extLst>
          </p:cNvPr>
          <p:cNvSpPr>
            <a:spLocks noGrp="1"/>
          </p:cNvSpPr>
          <p:nvPr>
            <p:ph type="pic" sz="quarter" idx="21"/>
          </p:nvPr>
        </p:nvSpPr>
        <p:spPr>
          <a:xfrm>
            <a:off x="3412045" y="1522949"/>
            <a:ext cx="2494721" cy="2226366"/>
          </a:xfrm>
        </p:spPr>
        <p:txBody>
          <a:bodyPr>
            <a:normAutofit/>
          </a:bodyPr>
          <a:lstStyle>
            <a:lvl1pPr marL="0" indent="0" algn="ctr">
              <a:buNone/>
              <a:defRPr sz="1600">
                <a:solidFill>
                  <a:schemeClr val="tx1"/>
                </a:solidFill>
              </a:defRPr>
            </a:lvl1pPr>
          </a:lstStyle>
          <a:p>
            <a:r>
              <a:rPr lang="en-US"/>
              <a:t>Click icon to add picture</a:t>
            </a:r>
          </a:p>
        </p:txBody>
      </p:sp>
      <p:sp>
        <p:nvSpPr>
          <p:cNvPr id="29" name="Picture Placeholder 33">
            <a:extLst>
              <a:ext uri="{FF2B5EF4-FFF2-40B4-BE49-F238E27FC236}">
                <a16:creationId xmlns:a16="http://schemas.microsoft.com/office/drawing/2014/main" id="{F356E399-83ED-4937-A1CC-F591866C0E8C}"/>
              </a:ext>
            </a:extLst>
          </p:cNvPr>
          <p:cNvSpPr>
            <a:spLocks noGrp="1"/>
          </p:cNvSpPr>
          <p:nvPr>
            <p:ph type="pic" sz="quarter" idx="22"/>
          </p:nvPr>
        </p:nvSpPr>
        <p:spPr>
          <a:xfrm>
            <a:off x="6356669" y="1522949"/>
            <a:ext cx="2494721" cy="2226366"/>
          </a:xfrm>
        </p:spPr>
        <p:txBody>
          <a:bodyPr>
            <a:normAutofit/>
          </a:bodyPr>
          <a:lstStyle>
            <a:lvl1pPr marL="0" indent="0" algn="ctr">
              <a:buNone/>
              <a:defRPr sz="1600">
                <a:solidFill>
                  <a:schemeClr val="tx1"/>
                </a:solidFill>
              </a:defRPr>
            </a:lvl1pPr>
          </a:lstStyle>
          <a:p>
            <a:r>
              <a:rPr lang="en-US"/>
              <a:t>Click icon to add picture</a:t>
            </a:r>
          </a:p>
        </p:txBody>
      </p:sp>
      <p:sp>
        <p:nvSpPr>
          <p:cNvPr id="30" name="Picture Placeholder 33">
            <a:extLst>
              <a:ext uri="{FF2B5EF4-FFF2-40B4-BE49-F238E27FC236}">
                <a16:creationId xmlns:a16="http://schemas.microsoft.com/office/drawing/2014/main" id="{0967254B-CF1D-4F0D-A7F6-EC4E117B7509}"/>
              </a:ext>
            </a:extLst>
          </p:cNvPr>
          <p:cNvSpPr>
            <a:spLocks noGrp="1"/>
          </p:cNvSpPr>
          <p:nvPr>
            <p:ph type="pic" sz="quarter" idx="23"/>
          </p:nvPr>
        </p:nvSpPr>
        <p:spPr>
          <a:xfrm>
            <a:off x="9301294" y="1522949"/>
            <a:ext cx="2494721" cy="2226366"/>
          </a:xfrm>
        </p:spPr>
        <p:txBody>
          <a:bodyPr>
            <a:normAutofit/>
          </a:bodyPr>
          <a:lstStyle>
            <a:lvl1pPr marL="0" indent="0" algn="ctr">
              <a:buNone/>
              <a:defRPr sz="1600">
                <a:solidFill>
                  <a:schemeClr val="tx1"/>
                </a:solidFill>
              </a:defRPr>
            </a:lvl1pPr>
          </a:lstStyle>
          <a:p>
            <a:r>
              <a:rPr lang="en-US"/>
              <a:t>Click icon to add picture</a:t>
            </a:r>
          </a:p>
        </p:txBody>
      </p:sp>
      <p:sp>
        <p:nvSpPr>
          <p:cNvPr id="31" name="Text Placeholder 39">
            <a:extLst>
              <a:ext uri="{FF2B5EF4-FFF2-40B4-BE49-F238E27FC236}">
                <a16:creationId xmlns:a16="http://schemas.microsoft.com/office/drawing/2014/main" id="{0CEF6C35-6F7B-43AD-9E4D-44C2F8A7DFAC}"/>
              </a:ext>
            </a:extLst>
          </p:cNvPr>
          <p:cNvSpPr>
            <a:spLocks noGrp="1"/>
          </p:cNvSpPr>
          <p:nvPr>
            <p:ph type="body" sz="quarter" idx="20" hasCustomPrompt="1"/>
          </p:nvPr>
        </p:nvSpPr>
        <p:spPr>
          <a:xfrm>
            <a:off x="604610"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33" name="Text Placeholder 39">
            <a:extLst>
              <a:ext uri="{FF2B5EF4-FFF2-40B4-BE49-F238E27FC236}">
                <a16:creationId xmlns:a16="http://schemas.microsoft.com/office/drawing/2014/main" id="{44EF032C-161A-4C58-B624-66488C255E1F}"/>
              </a:ext>
            </a:extLst>
          </p:cNvPr>
          <p:cNvSpPr>
            <a:spLocks noGrp="1"/>
          </p:cNvSpPr>
          <p:nvPr>
            <p:ph type="body" sz="quarter" idx="24" hasCustomPrompt="1"/>
          </p:nvPr>
        </p:nvSpPr>
        <p:spPr>
          <a:xfrm>
            <a:off x="604610"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37" name="Text Placeholder 39">
            <a:extLst>
              <a:ext uri="{FF2B5EF4-FFF2-40B4-BE49-F238E27FC236}">
                <a16:creationId xmlns:a16="http://schemas.microsoft.com/office/drawing/2014/main" id="{ACF86334-F4A8-4CCD-944F-524700CD8386}"/>
              </a:ext>
            </a:extLst>
          </p:cNvPr>
          <p:cNvSpPr>
            <a:spLocks noGrp="1"/>
          </p:cNvSpPr>
          <p:nvPr>
            <p:ph type="body" sz="quarter" idx="25" hasCustomPrompt="1"/>
          </p:nvPr>
        </p:nvSpPr>
        <p:spPr>
          <a:xfrm>
            <a:off x="3549235"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38" name="Text Placeholder 39">
            <a:extLst>
              <a:ext uri="{FF2B5EF4-FFF2-40B4-BE49-F238E27FC236}">
                <a16:creationId xmlns:a16="http://schemas.microsoft.com/office/drawing/2014/main" id="{135B4AC9-821C-4D70-8A4A-1992394DE432}"/>
              </a:ext>
            </a:extLst>
          </p:cNvPr>
          <p:cNvSpPr>
            <a:spLocks noGrp="1"/>
          </p:cNvSpPr>
          <p:nvPr>
            <p:ph type="body" sz="quarter" idx="26" hasCustomPrompt="1"/>
          </p:nvPr>
        </p:nvSpPr>
        <p:spPr>
          <a:xfrm>
            <a:off x="3549235"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0" name="Text Placeholder 39">
            <a:extLst>
              <a:ext uri="{FF2B5EF4-FFF2-40B4-BE49-F238E27FC236}">
                <a16:creationId xmlns:a16="http://schemas.microsoft.com/office/drawing/2014/main" id="{D2CF516C-7598-43D3-95E9-5633F8F4469B}"/>
              </a:ext>
            </a:extLst>
          </p:cNvPr>
          <p:cNvSpPr>
            <a:spLocks noGrp="1"/>
          </p:cNvSpPr>
          <p:nvPr>
            <p:ph type="body" sz="quarter" idx="27" hasCustomPrompt="1"/>
          </p:nvPr>
        </p:nvSpPr>
        <p:spPr>
          <a:xfrm>
            <a:off x="6493859"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1" name="Text Placeholder 39">
            <a:extLst>
              <a:ext uri="{FF2B5EF4-FFF2-40B4-BE49-F238E27FC236}">
                <a16:creationId xmlns:a16="http://schemas.microsoft.com/office/drawing/2014/main" id="{12A6084C-5383-4EFC-8D49-33C5B61E6492}"/>
              </a:ext>
            </a:extLst>
          </p:cNvPr>
          <p:cNvSpPr>
            <a:spLocks noGrp="1"/>
          </p:cNvSpPr>
          <p:nvPr>
            <p:ph type="body" sz="quarter" idx="28" hasCustomPrompt="1"/>
          </p:nvPr>
        </p:nvSpPr>
        <p:spPr>
          <a:xfrm>
            <a:off x="6493859"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2" name="Text Placeholder 39">
            <a:extLst>
              <a:ext uri="{FF2B5EF4-FFF2-40B4-BE49-F238E27FC236}">
                <a16:creationId xmlns:a16="http://schemas.microsoft.com/office/drawing/2014/main" id="{EFC5493B-D3CF-41B9-A996-7FBE932504B8}"/>
              </a:ext>
            </a:extLst>
          </p:cNvPr>
          <p:cNvSpPr>
            <a:spLocks noGrp="1"/>
          </p:cNvSpPr>
          <p:nvPr>
            <p:ph type="body" sz="quarter" idx="29" hasCustomPrompt="1"/>
          </p:nvPr>
        </p:nvSpPr>
        <p:spPr>
          <a:xfrm>
            <a:off x="9438486"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4" name="Text Placeholder 39">
            <a:extLst>
              <a:ext uri="{FF2B5EF4-FFF2-40B4-BE49-F238E27FC236}">
                <a16:creationId xmlns:a16="http://schemas.microsoft.com/office/drawing/2014/main" id="{33A98F60-C169-44C1-9654-2239C9C1F29A}"/>
              </a:ext>
            </a:extLst>
          </p:cNvPr>
          <p:cNvSpPr>
            <a:spLocks noGrp="1"/>
          </p:cNvSpPr>
          <p:nvPr>
            <p:ph type="body" sz="quarter" idx="30" hasCustomPrompt="1"/>
          </p:nvPr>
        </p:nvSpPr>
        <p:spPr>
          <a:xfrm>
            <a:off x="9438486"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Tree>
    <p:extLst>
      <p:ext uri="{BB962C8B-B14F-4D97-AF65-F5344CB8AC3E}">
        <p14:creationId xmlns:p14="http://schemas.microsoft.com/office/powerpoint/2010/main" val="5653828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4900613" y="1233488"/>
            <a:ext cx="6991350" cy="4967287"/>
          </a:xfrm>
        </p:spPr>
        <p:txBody>
          <a:bodyPr>
            <a:normAutofit/>
          </a:bodyPr>
          <a:lstStyle>
            <a:lvl1pPr marL="0" indent="0" algn="ctr">
              <a:buNone/>
              <a:defRPr sz="2000"/>
            </a:lvl1pPr>
          </a:lstStyle>
          <a:p>
            <a:r>
              <a:rPr lang="en-US"/>
              <a:t>Click icon to add chart</a:t>
            </a:r>
          </a:p>
        </p:txBody>
      </p:sp>
      <p:sp>
        <p:nvSpPr>
          <p:cNvPr id="25" name="Rectangle 24">
            <a:extLst>
              <a:ext uri="{FF2B5EF4-FFF2-40B4-BE49-F238E27FC236}">
                <a16:creationId xmlns:a16="http://schemas.microsoft.com/office/drawing/2014/main" id="{D928258E-48B5-471F-BC61-B45FB2CA51BA}"/>
              </a:ext>
            </a:extLst>
          </p:cNvPr>
          <p:cNvSpPr/>
          <p:nvPr userDrawn="1"/>
        </p:nvSpPr>
        <p:spPr>
          <a:xfrm>
            <a:off x="371474" y="1233488"/>
            <a:ext cx="4419187" cy="49672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9867FAC3-5109-4D5D-8105-FC48313396C4}"/>
              </a:ext>
            </a:extLst>
          </p:cNvPr>
          <p:cNvSpPr>
            <a:spLocks noGrp="1"/>
          </p:cNvSpPr>
          <p:nvPr>
            <p:ph type="body" sz="quarter" idx="14"/>
          </p:nvPr>
        </p:nvSpPr>
        <p:spPr>
          <a:xfrm>
            <a:off x="546100" y="1450975"/>
            <a:ext cx="4065588" cy="4552950"/>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96796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71475" y="1233488"/>
            <a:ext cx="11520488" cy="4967287"/>
          </a:xfrm>
        </p:spPr>
        <p:txBody>
          <a:bodyPr>
            <a:normAutofit/>
          </a:bodyPr>
          <a:lstStyle>
            <a:lvl1pPr marL="0" indent="0" algn="ctr">
              <a:buNone/>
              <a:defRPr sz="2000"/>
            </a:lvl1pPr>
          </a:lstStyle>
          <a:p>
            <a:r>
              <a:rPr lang="en-US"/>
              <a:t>Click icon to add chart</a:t>
            </a:r>
          </a:p>
        </p:txBody>
      </p:sp>
    </p:spTree>
    <p:extLst>
      <p:ext uri="{BB962C8B-B14F-4D97-AF65-F5344CB8AC3E}">
        <p14:creationId xmlns:p14="http://schemas.microsoft.com/office/powerpoint/2010/main" val="25895297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71475" y="1233488"/>
            <a:ext cx="7450621" cy="4967287"/>
          </a:xfrm>
        </p:spPr>
        <p:txBody>
          <a:bodyPr>
            <a:normAutofit/>
          </a:bodyPr>
          <a:lstStyle>
            <a:lvl1pPr marL="0" indent="0" algn="ctr">
              <a:buNone/>
              <a:defRPr sz="2000"/>
            </a:lvl1pPr>
          </a:lstStyle>
          <a:p>
            <a:r>
              <a:rPr lang="en-US"/>
              <a:t>Click icon to add chart</a:t>
            </a:r>
          </a:p>
        </p:txBody>
      </p:sp>
      <p:sp>
        <p:nvSpPr>
          <p:cNvPr id="5" name="Picture Placeholder 4">
            <a:extLst>
              <a:ext uri="{FF2B5EF4-FFF2-40B4-BE49-F238E27FC236}">
                <a16:creationId xmlns:a16="http://schemas.microsoft.com/office/drawing/2014/main" id="{F1D1D3DC-359F-47D3-A498-6E5DEF615BD3}"/>
              </a:ext>
            </a:extLst>
          </p:cNvPr>
          <p:cNvSpPr>
            <a:spLocks noGrp="1"/>
          </p:cNvSpPr>
          <p:nvPr>
            <p:ph type="pic" sz="quarter" idx="14"/>
          </p:nvPr>
        </p:nvSpPr>
        <p:spPr>
          <a:xfrm>
            <a:off x="7940675" y="1233488"/>
            <a:ext cx="3951288" cy="4967287"/>
          </a:xfrm>
        </p:spPr>
        <p:txBody>
          <a:bodyPr>
            <a:normAutofit/>
          </a:bodyPr>
          <a:lstStyle>
            <a:lvl1pPr marL="0" indent="0" algn="ctr">
              <a:buNone/>
              <a:defRPr sz="2000"/>
            </a:lvl1pPr>
          </a:lstStyle>
          <a:p>
            <a:r>
              <a:rPr lang="en-US"/>
              <a:t>Click icon to add picture</a:t>
            </a:r>
          </a:p>
        </p:txBody>
      </p:sp>
    </p:spTree>
    <p:extLst>
      <p:ext uri="{BB962C8B-B14F-4D97-AF65-F5344CB8AC3E}">
        <p14:creationId xmlns:p14="http://schemas.microsoft.com/office/powerpoint/2010/main" val="38405930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81415" y="1233488"/>
            <a:ext cx="5512490" cy="4967287"/>
          </a:xfrm>
        </p:spPr>
        <p:txBody>
          <a:bodyPr>
            <a:normAutofit/>
          </a:bodyPr>
          <a:lstStyle>
            <a:lvl1pPr marL="0" indent="0" algn="ctr">
              <a:buNone/>
              <a:defRPr sz="2000"/>
            </a:lvl1pPr>
          </a:lstStyle>
          <a:p>
            <a:r>
              <a:rPr lang="en-US"/>
              <a:t>Click icon to add chart</a:t>
            </a:r>
          </a:p>
        </p:txBody>
      </p:sp>
      <p:sp>
        <p:nvSpPr>
          <p:cNvPr id="7" name="Chart Placeholder 3">
            <a:extLst>
              <a:ext uri="{FF2B5EF4-FFF2-40B4-BE49-F238E27FC236}">
                <a16:creationId xmlns:a16="http://schemas.microsoft.com/office/drawing/2014/main" id="{6750280A-6976-42F9-B984-8601DD1972DC}"/>
              </a:ext>
            </a:extLst>
          </p:cNvPr>
          <p:cNvSpPr>
            <a:spLocks noGrp="1"/>
          </p:cNvSpPr>
          <p:nvPr>
            <p:ph type="chart" sz="quarter" idx="14"/>
          </p:nvPr>
        </p:nvSpPr>
        <p:spPr>
          <a:xfrm>
            <a:off x="6379473" y="1233488"/>
            <a:ext cx="5512490" cy="4967287"/>
          </a:xfrm>
        </p:spPr>
        <p:txBody>
          <a:bodyPr>
            <a:normAutofit/>
          </a:bodyPr>
          <a:lstStyle>
            <a:lvl1pPr marL="0" indent="0" algn="ctr">
              <a:buNone/>
              <a:defRPr sz="2000"/>
            </a:lvl1pPr>
          </a:lstStyle>
          <a:p>
            <a:r>
              <a:rPr lang="en-US"/>
              <a:t>Click icon to add chart</a:t>
            </a:r>
          </a:p>
        </p:txBody>
      </p:sp>
      <p:cxnSp>
        <p:nvCxnSpPr>
          <p:cNvPr id="6" name="Straight Connector 5">
            <a:extLst>
              <a:ext uri="{FF2B5EF4-FFF2-40B4-BE49-F238E27FC236}">
                <a16:creationId xmlns:a16="http://schemas.microsoft.com/office/drawing/2014/main" id="{5E63221D-DF23-4F80-AB42-A74C1B1CB425}"/>
              </a:ext>
            </a:extLst>
          </p:cNvPr>
          <p:cNvCxnSpPr/>
          <p:nvPr userDrawn="1"/>
        </p:nvCxnSpPr>
        <p:spPr>
          <a:xfrm>
            <a:off x="6125817" y="1233488"/>
            <a:ext cx="0" cy="49672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7395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510622" y="1362696"/>
            <a:ext cx="5552246" cy="2294899"/>
          </a:xfrm>
        </p:spPr>
        <p:txBody>
          <a:bodyPr>
            <a:normAutofit/>
          </a:bodyPr>
          <a:lstStyle>
            <a:lvl1pPr marL="0" indent="0" algn="ctr">
              <a:buNone/>
              <a:defRPr sz="2000"/>
            </a:lvl1pPr>
          </a:lstStyle>
          <a:p>
            <a:r>
              <a:rPr lang="en-US"/>
              <a:t>Click icon to add chart</a:t>
            </a:r>
          </a:p>
        </p:txBody>
      </p:sp>
      <p:sp>
        <p:nvSpPr>
          <p:cNvPr id="9" name="Chart Placeholder 3">
            <a:extLst>
              <a:ext uri="{FF2B5EF4-FFF2-40B4-BE49-F238E27FC236}">
                <a16:creationId xmlns:a16="http://schemas.microsoft.com/office/drawing/2014/main" id="{3CC4F2FB-E360-40E2-BDA5-455EB243C216}"/>
              </a:ext>
            </a:extLst>
          </p:cNvPr>
          <p:cNvSpPr>
            <a:spLocks noGrp="1"/>
          </p:cNvSpPr>
          <p:nvPr>
            <p:ph type="chart" sz="quarter" idx="14"/>
          </p:nvPr>
        </p:nvSpPr>
        <p:spPr>
          <a:xfrm>
            <a:off x="500682" y="3781218"/>
            <a:ext cx="5552246" cy="2294899"/>
          </a:xfrm>
        </p:spPr>
        <p:txBody>
          <a:bodyPr>
            <a:normAutofit/>
          </a:bodyPr>
          <a:lstStyle>
            <a:lvl1pPr marL="0" indent="0" algn="ctr">
              <a:buNone/>
              <a:defRPr sz="2000"/>
            </a:lvl1pPr>
          </a:lstStyle>
          <a:p>
            <a:r>
              <a:rPr lang="en-US"/>
              <a:t>Click icon to add chart</a:t>
            </a:r>
          </a:p>
        </p:txBody>
      </p:sp>
      <p:sp>
        <p:nvSpPr>
          <p:cNvPr id="10" name="Chart Placeholder 3">
            <a:extLst>
              <a:ext uri="{FF2B5EF4-FFF2-40B4-BE49-F238E27FC236}">
                <a16:creationId xmlns:a16="http://schemas.microsoft.com/office/drawing/2014/main" id="{6373EAFD-6648-4861-97FB-A3961B86C814}"/>
              </a:ext>
            </a:extLst>
          </p:cNvPr>
          <p:cNvSpPr>
            <a:spLocks noGrp="1"/>
          </p:cNvSpPr>
          <p:nvPr>
            <p:ph type="chart" sz="quarter" idx="15"/>
          </p:nvPr>
        </p:nvSpPr>
        <p:spPr>
          <a:xfrm>
            <a:off x="6208643" y="1367561"/>
            <a:ext cx="5552246" cy="2294899"/>
          </a:xfrm>
        </p:spPr>
        <p:txBody>
          <a:bodyPr>
            <a:normAutofit/>
          </a:bodyPr>
          <a:lstStyle>
            <a:lvl1pPr marL="0" indent="0" algn="ctr">
              <a:buNone/>
              <a:defRPr sz="2000"/>
            </a:lvl1pPr>
          </a:lstStyle>
          <a:p>
            <a:r>
              <a:rPr lang="en-US"/>
              <a:t>Click icon to add chart</a:t>
            </a:r>
          </a:p>
        </p:txBody>
      </p:sp>
      <p:sp>
        <p:nvSpPr>
          <p:cNvPr id="11" name="Chart Placeholder 3">
            <a:extLst>
              <a:ext uri="{FF2B5EF4-FFF2-40B4-BE49-F238E27FC236}">
                <a16:creationId xmlns:a16="http://schemas.microsoft.com/office/drawing/2014/main" id="{CF0E102C-57E1-46ED-BE41-21C356F42BAD}"/>
              </a:ext>
            </a:extLst>
          </p:cNvPr>
          <p:cNvSpPr>
            <a:spLocks noGrp="1"/>
          </p:cNvSpPr>
          <p:nvPr>
            <p:ph type="chart" sz="quarter" idx="16"/>
          </p:nvPr>
        </p:nvSpPr>
        <p:spPr>
          <a:xfrm>
            <a:off x="6198703" y="3786083"/>
            <a:ext cx="5552246" cy="2294899"/>
          </a:xfrm>
        </p:spPr>
        <p:txBody>
          <a:bodyPr>
            <a:normAutofit/>
          </a:bodyPr>
          <a:lstStyle>
            <a:lvl1pPr marL="0" indent="0" algn="ctr">
              <a:buNone/>
              <a:defRPr sz="2000"/>
            </a:lvl1pPr>
          </a:lstStyle>
          <a:p>
            <a:r>
              <a:rPr lang="en-US"/>
              <a:t>Click icon to add chart</a:t>
            </a:r>
          </a:p>
        </p:txBody>
      </p:sp>
    </p:spTree>
    <p:extLst>
      <p:ext uri="{BB962C8B-B14F-4D97-AF65-F5344CB8AC3E}">
        <p14:creationId xmlns:p14="http://schemas.microsoft.com/office/powerpoint/2010/main" val="102084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517DDCC-4521-4225-8F36-D4B39128409A}"/>
              </a:ext>
            </a:extLst>
          </p:cNvPr>
          <p:cNvSpPr/>
          <p:nvPr userDrawn="1"/>
        </p:nvSpPr>
        <p:spPr>
          <a:xfrm>
            <a:off x="8991600" y="3965574"/>
            <a:ext cx="3200400" cy="289242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16570C8-2343-4B74-AF97-DC7CE5D92865}"/>
              </a:ext>
            </a:extLst>
          </p:cNvPr>
          <p:cNvSpPr/>
          <p:nvPr userDrawn="1"/>
        </p:nvSpPr>
        <p:spPr>
          <a:xfrm>
            <a:off x="0" y="0"/>
            <a:ext cx="3200400" cy="289242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2D02598E-521E-41CD-B068-134834CFF4FF}"/>
              </a:ext>
            </a:extLst>
          </p:cNvPr>
          <p:cNvSpPr>
            <a:spLocks noGrp="1"/>
          </p:cNvSpPr>
          <p:nvPr userDrawn="1">
            <p:ph type="pic" sz="quarter" idx="10"/>
          </p:nvPr>
        </p:nvSpPr>
        <p:spPr>
          <a:xfrm>
            <a:off x="371476" y="278606"/>
            <a:ext cx="11520487" cy="3150394"/>
          </a:xfrm>
          <a:solidFill>
            <a:schemeClr val="bg1">
              <a:lumMod val="95000"/>
            </a:schemeClr>
          </a:solidFill>
        </p:spPr>
        <p:txBody>
          <a:bodyPr>
            <a:normAutofit/>
          </a:bodyPr>
          <a:lstStyle>
            <a:lvl1pPr marL="0" indent="0" algn="ctr">
              <a:buNone/>
              <a:defRPr sz="1800"/>
            </a:lvl1pPr>
          </a:lstStyle>
          <a:p>
            <a:r>
              <a:rPr lang="en-US"/>
              <a:t>Click icon to add picture</a:t>
            </a:r>
          </a:p>
        </p:txBody>
      </p:sp>
      <p:sp>
        <p:nvSpPr>
          <p:cNvPr id="14" name="Rectangle 13">
            <a:extLst>
              <a:ext uri="{FF2B5EF4-FFF2-40B4-BE49-F238E27FC236}">
                <a16:creationId xmlns:a16="http://schemas.microsoft.com/office/drawing/2014/main" id="{40B27536-7968-45BB-9FA8-DF1A47A47827}"/>
              </a:ext>
            </a:extLst>
          </p:cNvPr>
          <p:cNvSpPr/>
          <p:nvPr userDrawn="1"/>
        </p:nvSpPr>
        <p:spPr>
          <a:xfrm>
            <a:off x="371476" y="3429000"/>
            <a:ext cx="11520487" cy="2771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8B51C6-9166-4F67-995A-396809E6533C}"/>
              </a:ext>
            </a:extLst>
          </p:cNvPr>
          <p:cNvSpPr>
            <a:spLocks noGrp="1"/>
          </p:cNvSpPr>
          <p:nvPr userDrawn="1">
            <p:ph type="ctrTitle"/>
          </p:nvPr>
        </p:nvSpPr>
        <p:spPr>
          <a:xfrm>
            <a:off x="1510507" y="3886201"/>
            <a:ext cx="9242424" cy="1104900"/>
          </a:xfrm>
        </p:spPr>
        <p:txBody>
          <a:bodyPr anchor="ctr">
            <a:normAutofit/>
          </a:bodyPr>
          <a:lstStyle>
            <a:lvl1pPr algn="ctr">
              <a:defRPr sz="5400">
                <a:solidFill>
                  <a:schemeClr val="accent1"/>
                </a:solidFill>
              </a:defRPr>
            </a:lvl1pPr>
          </a:lstStyle>
          <a:p>
            <a:r>
              <a:rPr lang="en-US"/>
              <a:t>Click to edit Master title style</a:t>
            </a:r>
          </a:p>
        </p:txBody>
      </p:sp>
      <p:sp>
        <p:nvSpPr>
          <p:cNvPr id="3" name="Subtitle 2">
            <a:extLst>
              <a:ext uri="{FF2B5EF4-FFF2-40B4-BE49-F238E27FC236}">
                <a16:creationId xmlns:a16="http://schemas.microsoft.com/office/drawing/2014/main" id="{A951C9A4-8764-4CB3-AC26-C957C0E84BCD}"/>
              </a:ext>
            </a:extLst>
          </p:cNvPr>
          <p:cNvSpPr>
            <a:spLocks noGrp="1"/>
          </p:cNvSpPr>
          <p:nvPr userDrawn="1">
            <p:ph type="subTitle" idx="1"/>
          </p:nvPr>
        </p:nvSpPr>
        <p:spPr>
          <a:xfrm>
            <a:off x="1510507" y="5130801"/>
            <a:ext cx="9242424" cy="533400"/>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283791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6857999"/>
          </a:xfrm>
          <a:solidFill>
            <a:schemeClr val="bg1">
              <a:lumMod val="95000"/>
            </a:schemeClr>
          </a:solidFill>
        </p:spPr>
        <p:txBody>
          <a:bodyPr>
            <a:normAutofit/>
          </a:bodyPr>
          <a:lstStyle>
            <a:lvl1pPr marL="0" indent="0" algn="ctr">
              <a:buNone/>
              <a:defRPr sz="1800"/>
            </a:lvl1pPr>
          </a:lstStyle>
          <a:p>
            <a:r>
              <a:rPr lang="en-US"/>
              <a:t>Click icon to add picture</a:t>
            </a:r>
          </a:p>
        </p:txBody>
      </p:sp>
      <p:sp>
        <p:nvSpPr>
          <p:cNvPr id="2" name="Title 1">
            <a:extLst>
              <a:ext uri="{FF2B5EF4-FFF2-40B4-BE49-F238E27FC236}">
                <a16:creationId xmlns:a16="http://schemas.microsoft.com/office/drawing/2014/main" id="{4E8B51C6-9166-4F67-995A-396809E6533C}"/>
              </a:ext>
            </a:extLst>
          </p:cNvPr>
          <p:cNvSpPr>
            <a:spLocks noGrp="1"/>
          </p:cNvSpPr>
          <p:nvPr>
            <p:ph type="ctrTitle" hasCustomPrompt="1"/>
          </p:nvPr>
        </p:nvSpPr>
        <p:spPr>
          <a:xfrm>
            <a:off x="1727201" y="2337595"/>
            <a:ext cx="8737600" cy="2182811"/>
          </a:xfrm>
        </p:spPr>
        <p:txBody>
          <a:bodyPr anchor="ctr">
            <a:normAutofit/>
          </a:bodyPr>
          <a:lstStyle>
            <a:lvl1pPr algn="ctr">
              <a:defRPr sz="11500">
                <a:solidFill>
                  <a:schemeClr val="tx1"/>
                </a:solidFill>
              </a:defRPr>
            </a:lvl1pPr>
          </a:lstStyle>
          <a:p>
            <a:r>
              <a:rPr lang="en-US"/>
              <a:t>Thank You</a:t>
            </a:r>
          </a:p>
        </p:txBody>
      </p:sp>
    </p:spTree>
    <p:extLst>
      <p:ext uri="{BB962C8B-B14F-4D97-AF65-F5344CB8AC3E}">
        <p14:creationId xmlns:p14="http://schemas.microsoft.com/office/powerpoint/2010/main" val="27575380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C3DD3-9184-4434-93FC-DDB3E5B532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302458-F7EC-4A75-A897-E73CF8028E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D31584-D229-4F6C-BA8E-36782FDA8D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82B7AE8-665C-4FF6-B292-B525984D93C4}"/>
              </a:ext>
            </a:extLst>
          </p:cNvPr>
          <p:cNvSpPr>
            <a:spLocks noGrp="1"/>
          </p:cNvSpPr>
          <p:nvPr>
            <p:ph type="sldNum" sz="quarter" idx="12"/>
          </p:nvPr>
        </p:nvSpPr>
        <p:spPr/>
        <p:txBody>
          <a:bodyPr/>
          <a:lstStyle/>
          <a:p>
            <a:fld id="{03DC2DEF-D2FE-4B45-ABA4-9F153FD1C98A}" type="slidenum">
              <a:rPr lang="en-US" smtClean="0"/>
              <a:t>‹#›</a:t>
            </a:fld>
            <a:endParaRPr lang="en-US"/>
          </a:p>
        </p:txBody>
      </p:sp>
    </p:spTree>
    <p:extLst>
      <p:ext uri="{BB962C8B-B14F-4D97-AF65-F5344CB8AC3E}">
        <p14:creationId xmlns:p14="http://schemas.microsoft.com/office/powerpoint/2010/main" val="13903189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2ACFC-0D65-4857-AAEE-904747F38A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594C5E-E06C-488C-AC82-331C53B94F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4EC8C27-FA57-408C-8D6B-844D81BC83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E468A18F-96D4-4F1F-BF6B-EDFACBF8D67C}"/>
              </a:ext>
            </a:extLst>
          </p:cNvPr>
          <p:cNvSpPr>
            <a:spLocks noGrp="1"/>
          </p:cNvSpPr>
          <p:nvPr>
            <p:ph type="sldNum" sz="quarter" idx="12"/>
          </p:nvPr>
        </p:nvSpPr>
        <p:spPr/>
        <p:txBody>
          <a:bodyPr/>
          <a:lstStyle/>
          <a:p>
            <a:fld id="{03DC2DEF-D2FE-4B45-ABA4-9F153FD1C98A}" type="slidenum">
              <a:rPr lang="en-US" smtClean="0"/>
              <a:t>‹#›</a:t>
            </a:fld>
            <a:endParaRPr lang="en-US"/>
          </a:p>
        </p:txBody>
      </p:sp>
    </p:spTree>
    <p:extLst>
      <p:ext uri="{BB962C8B-B14F-4D97-AF65-F5344CB8AC3E}">
        <p14:creationId xmlns:p14="http://schemas.microsoft.com/office/powerpoint/2010/main" val="1803416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7B96E87-1555-944F-BE82-B0F58749BEBD}"/>
              </a:ext>
            </a:extLst>
          </p:cNvPr>
          <p:cNvSpPr/>
          <p:nvPr userDrawn="1"/>
        </p:nvSpPr>
        <p:spPr>
          <a:xfrm>
            <a:off x="9861452" y="6513342"/>
            <a:ext cx="2330548" cy="3446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a:xfrm>
            <a:off x="7482625" y="6581978"/>
            <a:ext cx="4409337" cy="206104"/>
          </a:xfrm>
        </p:spPr>
        <p:txBody>
          <a:bodyPr/>
          <a:lstStyle>
            <a:lvl1pPr>
              <a:defRPr sz="2400"/>
            </a:lvl1pPr>
          </a:lstStyle>
          <a:p>
            <a:fld id="{03DC2DEF-D2FE-4B45-ABA4-9F153FD1C98A}" type="slidenum">
              <a:rPr lang="en-US" smtClean="0"/>
              <a:pPr/>
              <a:t>‹#›</a:t>
            </a:fld>
            <a:endParaRPr lang="en-US"/>
          </a:p>
        </p:txBody>
      </p:sp>
    </p:spTree>
    <p:extLst>
      <p:ext uri="{BB962C8B-B14F-4D97-AF65-F5344CB8AC3E}">
        <p14:creationId xmlns:p14="http://schemas.microsoft.com/office/powerpoint/2010/main" val="84979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9C071DB-1B6B-4FC3-A099-12F35734D22D}"/>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5768407-2D97-4F4F-8CB8-4D3668680B64}"/>
              </a:ext>
            </a:extLst>
          </p:cNvPr>
          <p:cNvSpPr/>
          <p:nvPr userDrawn="1"/>
        </p:nvSpPr>
        <p:spPr>
          <a:xfrm>
            <a:off x="371475" y="1460501"/>
            <a:ext cx="5724525" cy="47402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1244600" y="260351"/>
            <a:ext cx="9702800" cy="973137"/>
          </a:xfrm>
        </p:spPr>
        <p:txBody>
          <a:bodyPr>
            <a:normAutofit/>
          </a:bodyPr>
          <a:lstStyle>
            <a:lvl1pPr algn="ctr">
              <a:defRPr sz="4400"/>
            </a:lvl1pPr>
          </a:lstStyle>
          <a:p>
            <a:r>
              <a:rPr lang="en-US"/>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546100" y="1638299"/>
            <a:ext cx="5346700" cy="4381501"/>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7" name="Picture Placeholder 6">
            <a:extLst>
              <a:ext uri="{FF2B5EF4-FFF2-40B4-BE49-F238E27FC236}">
                <a16:creationId xmlns:a16="http://schemas.microsoft.com/office/drawing/2014/main" id="{6D4AFEBD-46AA-4A09-AD19-CDD123811A47}"/>
              </a:ext>
            </a:extLst>
          </p:cNvPr>
          <p:cNvSpPr>
            <a:spLocks noGrp="1"/>
          </p:cNvSpPr>
          <p:nvPr>
            <p:ph type="pic" sz="quarter" idx="13"/>
          </p:nvPr>
        </p:nvSpPr>
        <p:spPr>
          <a:xfrm>
            <a:off x="6096000" y="1460501"/>
            <a:ext cx="5795963" cy="474027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Tree>
    <p:extLst>
      <p:ext uri="{BB962C8B-B14F-4D97-AF65-F5344CB8AC3E}">
        <p14:creationId xmlns:p14="http://schemas.microsoft.com/office/powerpoint/2010/main" val="3377171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260351"/>
            <a:ext cx="5495926" cy="2138362"/>
          </a:xfrm>
        </p:spPr>
        <p:txBody>
          <a:bodyPr anchor="b">
            <a:noAutofit/>
          </a:bodyPr>
          <a:lstStyle>
            <a:lvl1pPr>
              <a:defRPr sz="5400"/>
            </a:lvl1pPr>
          </a:lstStyle>
          <a:p>
            <a:r>
              <a:rPr lang="en-US" noProof="0"/>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371475" y="2603500"/>
            <a:ext cx="5495926" cy="35734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noProof="0" smtClean="0"/>
              <a:t>‹#›</a:t>
            </a:fld>
            <a:endParaRPr lang="en-US" noProof="0"/>
          </a:p>
        </p:txBody>
      </p:sp>
      <p:sp>
        <p:nvSpPr>
          <p:cNvPr id="5" name="Picture Placeholder 1">
            <a:extLst>
              <a:ext uri="{FF2B5EF4-FFF2-40B4-BE49-F238E27FC236}">
                <a16:creationId xmlns:a16="http://schemas.microsoft.com/office/drawing/2014/main" id="{08C777B1-9A90-4B1E-A6AE-9339286077EB}"/>
              </a:ext>
            </a:extLst>
          </p:cNvPr>
          <p:cNvSpPr>
            <a:spLocks noGrp="1"/>
          </p:cNvSpPr>
          <p:nvPr>
            <p:ph type="pic" sz="quarter" idx="10" hasCustomPrompt="1"/>
          </p:nvPr>
        </p:nvSpPr>
        <p:spPr>
          <a:xfrm>
            <a:off x="9191224" y="637283"/>
            <a:ext cx="2692800" cy="278254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solidFill>
            <a:schemeClr val="bg1">
              <a:lumMod val="95000"/>
            </a:schemeClr>
          </a:solidFill>
        </p:spPr>
        <p:txBody>
          <a:bodyPr vert="horz" lIns="91440" tIns="45720" rIns="91440" bIns="45720" rtlCol="0">
            <a:normAutofit/>
          </a:bodyPr>
          <a:lstStyle>
            <a:lvl1pPr>
              <a:defRPr lang="en-ID" sz="1800" dirty="0"/>
            </a:lvl1pPr>
          </a:lstStyle>
          <a:p>
            <a:pPr marL="0" lvl="0" indent="0" algn="ctr">
              <a:buNone/>
            </a:pPr>
            <a:r>
              <a:rPr lang="en-US" noProof="0"/>
              <a:t>Add Image Here</a:t>
            </a:r>
          </a:p>
        </p:txBody>
      </p:sp>
      <p:sp>
        <p:nvSpPr>
          <p:cNvPr id="7" name="Picture Placeholder 2">
            <a:extLst>
              <a:ext uri="{FF2B5EF4-FFF2-40B4-BE49-F238E27FC236}">
                <a16:creationId xmlns:a16="http://schemas.microsoft.com/office/drawing/2014/main" id="{0FEA994A-8056-4F3D-9365-B6A362A93EE3}"/>
              </a:ext>
            </a:extLst>
          </p:cNvPr>
          <p:cNvSpPr>
            <a:spLocks noGrp="1"/>
          </p:cNvSpPr>
          <p:nvPr>
            <p:ph type="pic" sz="quarter" idx="11" hasCustomPrompt="1"/>
          </p:nvPr>
        </p:nvSpPr>
        <p:spPr>
          <a:xfrm>
            <a:off x="6498424" y="3430043"/>
            <a:ext cx="2692800" cy="277232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solidFill>
            <a:schemeClr val="bg1">
              <a:lumMod val="95000"/>
            </a:schemeClr>
          </a:solidFill>
        </p:spPr>
        <p:txBody>
          <a:bodyPr vert="horz" lIns="91440" tIns="45720" rIns="91440" bIns="45720" rtlCol="0">
            <a:normAutofit/>
          </a:bodyPr>
          <a:lstStyle>
            <a:lvl1pPr>
              <a:defRPr lang="en-ID" sz="1800" dirty="0"/>
            </a:lvl1pPr>
          </a:lstStyle>
          <a:p>
            <a:pPr marL="0" lvl="0" indent="0" algn="ctr">
              <a:buNone/>
            </a:pPr>
            <a:r>
              <a:rPr lang="en-US" noProof="0"/>
              <a:t>Add Image Here</a:t>
            </a:r>
          </a:p>
        </p:txBody>
      </p:sp>
      <p:sp>
        <p:nvSpPr>
          <p:cNvPr id="9" name="Rectangle 8">
            <a:extLst>
              <a:ext uri="{FF2B5EF4-FFF2-40B4-BE49-F238E27FC236}">
                <a16:creationId xmlns:a16="http://schemas.microsoft.com/office/drawing/2014/main" id="{E429E334-587D-4420-9285-C2A5F494582B}"/>
              </a:ext>
            </a:extLst>
          </p:cNvPr>
          <p:cNvSpPr/>
          <p:nvPr userDrawn="1"/>
        </p:nvSpPr>
        <p:spPr>
          <a:xfrm>
            <a:off x="9289522" y="3527226"/>
            <a:ext cx="1248102" cy="12481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F7BD4601-EF26-4D7C-8CB6-95488F17575B}"/>
              </a:ext>
            </a:extLst>
          </p:cNvPr>
          <p:cNvSpPr/>
          <p:nvPr userDrawn="1"/>
        </p:nvSpPr>
        <p:spPr>
          <a:xfrm>
            <a:off x="8621786" y="2848323"/>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91949C41-2679-4E9D-A28C-F0C979F5702B}"/>
              </a:ext>
            </a:extLst>
          </p:cNvPr>
          <p:cNvSpPr/>
          <p:nvPr userDrawn="1"/>
        </p:nvSpPr>
        <p:spPr>
          <a:xfrm>
            <a:off x="8870898" y="2508125"/>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3454B05D-55FD-4118-B899-4095FF50870D}"/>
              </a:ext>
            </a:extLst>
          </p:cNvPr>
          <p:cNvSpPr/>
          <p:nvPr userDrawn="1"/>
        </p:nvSpPr>
        <p:spPr>
          <a:xfrm>
            <a:off x="0" y="933450"/>
            <a:ext cx="300037" cy="1465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440533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1016000"/>
            <a:ext cx="3997324" cy="2501899"/>
          </a:xfrm>
        </p:spPr>
        <p:txBody>
          <a:bodyPr anchor="b">
            <a:noAutofit/>
          </a:bodyPr>
          <a:lstStyle>
            <a:lvl1pPr>
              <a:defRPr sz="5400"/>
            </a:lvl1pPr>
          </a:lstStyle>
          <a:p>
            <a:r>
              <a:rPr lang="en-US"/>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371475" y="3619500"/>
            <a:ext cx="3997325" cy="255746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E3008DCD-C372-8F4C-A883-F0A5ED03417B}"/>
              </a:ext>
            </a:extLst>
          </p:cNvPr>
          <p:cNvSpPr/>
          <p:nvPr userDrawn="1"/>
        </p:nvSpPr>
        <p:spPr>
          <a:xfrm>
            <a:off x="9861452" y="6512701"/>
            <a:ext cx="2330548" cy="3446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a:xfrm>
            <a:off x="9054623" y="6581978"/>
            <a:ext cx="2837339" cy="206104"/>
          </a:xfrm>
        </p:spPr>
        <p:txBody>
          <a:bodyPr/>
          <a:lstStyle>
            <a:lvl1pPr>
              <a:defRPr sz="2400"/>
            </a:lvl1pPr>
          </a:lstStyle>
          <a:p>
            <a:fld id="{03DC2DEF-D2FE-4B45-ABA4-9F153FD1C98A}" type="slidenum">
              <a:rPr lang="en-US" smtClean="0"/>
              <a:pPr/>
              <a:t>‹#›</a:t>
            </a:fld>
            <a:endParaRPr lang="en-US"/>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4902201" y="619125"/>
            <a:ext cx="3454400" cy="5581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4" name="Picture Placeholder 6">
            <a:extLst>
              <a:ext uri="{FF2B5EF4-FFF2-40B4-BE49-F238E27FC236}">
                <a16:creationId xmlns:a16="http://schemas.microsoft.com/office/drawing/2014/main" id="{F6824EBC-CC6E-4D5A-B85A-DAC55ACE8533}"/>
              </a:ext>
            </a:extLst>
          </p:cNvPr>
          <p:cNvSpPr>
            <a:spLocks noGrp="1"/>
          </p:cNvSpPr>
          <p:nvPr>
            <p:ph type="pic" sz="quarter" idx="14"/>
          </p:nvPr>
        </p:nvSpPr>
        <p:spPr>
          <a:xfrm>
            <a:off x="8432801" y="260351"/>
            <a:ext cx="3454400" cy="558164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5" name="Rectangle 14">
            <a:extLst>
              <a:ext uri="{FF2B5EF4-FFF2-40B4-BE49-F238E27FC236}">
                <a16:creationId xmlns:a16="http://schemas.microsoft.com/office/drawing/2014/main" id="{43661888-890D-4E0C-8076-65EDFDB7DE27}"/>
              </a:ext>
            </a:extLst>
          </p:cNvPr>
          <p:cNvSpPr/>
          <p:nvPr userDrawn="1"/>
        </p:nvSpPr>
        <p:spPr>
          <a:xfrm>
            <a:off x="8432801" y="5842000"/>
            <a:ext cx="3459162" cy="358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AE48EF9-5BAF-4BD7-A6BE-866C0307B69F}"/>
              </a:ext>
            </a:extLst>
          </p:cNvPr>
          <p:cNvSpPr/>
          <p:nvPr userDrawn="1"/>
        </p:nvSpPr>
        <p:spPr>
          <a:xfrm>
            <a:off x="4902201" y="239509"/>
            <a:ext cx="3459162" cy="358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8D4A5F4-99AC-4FB3-8A59-AB8D7B4FC7D7}"/>
              </a:ext>
            </a:extLst>
          </p:cNvPr>
          <p:cNvSpPr/>
          <p:nvPr userDrawn="1"/>
        </p:nvSpPr>
        <p:spPr>
          <a:xfrm>
            <a:off x="0" y="1384300"/>
            <a:ext cx="177800" cy="4457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01361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060ACE-E228-45FD-83E3-FF4D1CCF705F}"/>
              </a:ext>
            </a:extLst>
          </p:cNvPr>
          <p:cNvSpPr>
            <a:spLocks noGrp="1"/>
          </p:cNvSpPr>
          <p:nvPr>
            <p:ph type="title"/>
          </p:nvPr>
        </p:nvSpPr>
        <p:spPr>
          <a:xfrm>
            <a:off x="371475" y="260351"/>
            <a:ext cx="11520487" cy="75882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8AF9FF-2A4E-41E6-956B-69BC625CC9A4}"/>
              </a:ext>
            </a:extLst>
          </p:cNvPr>
          <p:cNvSpPr>
            <a:spLocks noGrp="1"/>
          </p:cNvSpPr>
          <p:nvPr>
            <p:ph type="body" idx="1"/>
          </p:nvPr>
        </p:nvSpPr>
        <p:spPr>
          <a:xfrm>
            <a:off x="371474" y="1233488"/>
            <a:ext cx="11520487" cy="49434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CEE1F87C-C7F2-4F14-86B1-854B7B0C580E}"/>
              </a:ext>
            </a:extLst>
          </p:cNvPr>
          <p:cNvSpPr/>
          <p:nvPr userDrawn="1"/>
        </p:nvSpPr>
        <p:spPr>
          <a:xfrm>
            <a:off x="11229975" y="6512060"/>
            <a:ext cx="962025" cy="3459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94FD9470-E137-41DF-A5CA-C7B4B9856E94}"/>
              </a:ext>
            </a:extLst>
          </p:cNvPr>
          <p:cNvSpPr>
            <a:spLocks noGrp="1"/>
          </p:cNvSpPr>
          <p:nvPr>
            <p:ph type="sldNum" sz="quarter" idx="4"/>
          </p:nvPr>
        </p:nvSpPr>
        <p:spPr>
          <a:xfrm>
            <a:off x="11518900" y="6581978"/>
            <a:ext cx="373062" cy="206104"/>
          </a:xfrm>
          <a:prstGeom prst="rect">
            <a:avLst/>
          </a:prstGeom>
        </p:spPr>
        <p:txBody>
          <a:bodyPr vert="horz" lIns="91440" tIns="45720" rIns="91440" bIns="45720" rtlCol="0" anchor="ctr"/>
          <a:lstStyle>
            <a:lvl1pPr algn="r">
              <a:defRPr sz="1200">
                <a:solidFill>
                  <a:schemeClr val="bg1"/>
                </a:solidFill>
              </a:defRPr>
            </a:lvl1pPr>
          </a:lstStyle>
          <a:p>
            <a:fld id="{03DC2DEF-D2FE-4B45-ABA4-9F153FD1C98A}" type="slidenum">
              <a:rPr lang="en-US" smtClean="0"/>
              <a:pPr/>
              <a:t>‹#›</a:t>
            </a:fld>
            <a:endParaRPr lang="en-US"/>
          </a:p>
        </p:txBody>
      </p:sp>
      <p:sp>
        <p:nvSpPr>
          <p:cNvPr id="8" name="Rectangle 7">
            <a:extLst>
              <a:ext uri="{FF2B5EF4-FFF2-40B4-BE49-F238E27FC236}">
                <a16:creationId xmlns:a16="http://schemas.microsoft.com/office/drawing/2014/main" id="{48AB12CC-D752-4664-B92F-BAEFF0416B7E}"/>
              </a:ext>
            </a:extLst>
          </p:cNvPr>
          <p:cNvSpPr/>
          <p:nvPr userDrawn="1"/>
        </p:nvSpPr>
        <p:spPr>
          <a:xfrm>
            <a:off x="0" y="260350"/>
            <a:ext cx="300037" cy="755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458329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50" r:id="rId6"/>
    <p:sldLayoutId id="2147483664" r:id="rId7"/>
    <p:sldLayoutId id="2147483665" r:id="rId8"/>
    <p:sldLayoutId id="2147483666" r:id="rId9"/>
    <p:sldLayoutId id="2147483667" r:id="rId10"/>
    <p:sldLayoutId id="2147483668" r:id="rId11"/>
    <p:sldLayoutId id="2147483669" r:id="rId12"/>
    <p:sldLayoutId id="2147483651" r:id="rId13"/>
    <p:sldLayoutId id="2147483670" r:id="rId14"/>
    <p:sldLayoutId id="2147483671" r:id="rId15"/>
    <p:sldLayoutId id="2147483672" r:id="rId16"/>
    <p:sldLayoutId id="2147483673" r:id="rId17"/>
    <p:sldLayoutId id="2147483652" r:id="rId18"/>
    <p:sldLayoutId id="2147483674" r:id="rId19"/>
    <p:sldLayoutId id="2147483675" r:id="rId20"/>
    <p:sldLayoutId id="2147483676" r:id="rId21"/>
    <p:sldLayoutId id="2147483677" r:id="rId22"/>
    <p:sldLayoutId id="2147483655" r:id="rId23"/>
    <p:sldLayoutId id="2147483678" r:id="rId24"/>
    <p:sldLayoutId id="2147483679" r:id="rId25"/>
    <p:sldLayoutId id="2147483680" r:id="rId26"/>
    <p:sldLayoutId id="2147483681" r:id="rId27"/>
    <p:sldLayoutId id="2147483653" r:id="rId28"/>
    <p:sldLayoutId id="2147483682" r:id="rId29"/>
    <p:sldLayoutId id="2147483683" r:id="rId30"/>
    <p:sldLayoutId id="2147483684" r:id="rId31"/>
    <p:sldLayoutId id="2147483685" r:id="rId32"/>
    <p:sldLayoutId id="2147483654" r:id="rId33"/>
    <p:sldLayoutId id="2147483686" r:id="rId34"/>
    <p:sldLayoutId id="2147483687" r:id="rId35"/>
    <p:sldLayoutId id="2147483689" r:id="rId36"/>
    <p:sldLayoutId id="2147483688" r:id="rId37"/>
    <p:sldLayoutId id="2147483690" r:id="rId38"/>
    <p:sldLayoutId id="2147483691" r:id="rId39"/>
    <p:sldLayoutId id="2147483692" r:id="rId40"/>
    <p:sldLayoutId id="2147483693" r:id="rId41"/>
    <p:sldLayoutId id="2147483694" r:id="rId42"/>
    <p:sldLayoutId id="2147483695" r:id="rId43"/>
    <p:sldLayoutId id="2147483696" r:id="rId44"/>
    <p:sldLayoutId id="2147483697" r:id="rId45"/>
    <p:sldLayoutId id="2147483698" r:id="rId46"/>
    <p:sldLayoutId id="2147483699" r:id="rId47"/>
    <p:sldLayoutId id="2147483700" r:id="rId48"/>
    <p:sldLayoutId id="2147483701" r:id="rId49"/>
    <p:sldLayoutId id="2147483702" r:id="rId50"/>
    <p:sldLayoutId id="2147483656" r:id="rId51"/>
    <p:sldLayoutId id="2147483657" r:id="rId52"/>
  </p:sldLayoutIdLst>
  <p:hf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4" userDrawn="1">
          <p15:clr>
            <a:srgbClr val="F26B43"/>
          </p15:clr>
        </p15:guide>
        <p15:guide id="2" pos="234" userDrawn="1">
          <p15:clr>
            <a:srgbClr val="F26B43"/>
          </p15:clr>
        </p15:guide>
        <p15:guide id="3" orient="horz" pos="4133" userDrawn="1">
          <p15:clr>
            <a:srgbClr val="F26B43"/>
          </p15:clr>
        </p15:guide>
        <p15:guide id="4" pos="7491" userDrawn="1">
          <p15:clr>
            <a:srgbClr val="F26B43"/>
          </p15:clr>
        </p15:guide>
        <p15:guide id="5" orient="horz" pos="640" userDrawn="1">
          <p15:clr>
            <a:srgbClr val="F26B43"/>
          </p15:clr>
        </p15:guide>
        <p15:guide id="6" orient="horz" pos="777" userDrawn="1">
          <p15:clr>
            <a:srgbClr val="F26B43"/>
          </p15:clr>
        </p15:guide>
        <p15:guide id="7" orient="horz" pos="4020" userDrawn="1">
          <p15:clr>
            <a:srgbClr val="F26B43"/>
          </p15:clr>
        </p15:guide>
        <p15:guide id="8" orient="horz" pos="390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5.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30.jpe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4.png"/><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hyperlink" Target="mailto:mdt13d@fsu.edu" TargetMode="External"/><Relationship Id="rId3" Type="http://schemas.openxmlformats.org/officeDocument/2006/relationships/image" Target="../media/image38.jpeg"/><Relationship Id="rId7" Type="http://schemas.openxmlformats.org/officeDocument/2006/relationships/hyperlink" Target="mailto:jts21@fsu.edu" TargetMode="External"/><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hyperlink" Target="mailto:ab21ca@fsu.edu" TargetMode="External"/><Relationship Id="rId5" Type="http://schemas.openxmlformats.org/officeDocument/2006/relationships/hyperlink" Target="mailto:mhb21b@fsu.edu" TargetMode="External"/><Relationship Id="rId10"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hyperlink" Target="https://web1.eng.famu.fsu.edu/me/senior_design/2023/team520pc/"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hyperlink" Target="https://www.amazon.com/Duco-Plastic-Sheet-Inch-Thick/dp/B0BTWKB2NT/ref=sr_1_17?crid=2D8502YHUD6RC&amp;keywords=sturdy%2Bplastic%2Bmaterial&amp;qid=1677533777&amp;s=industrial&amp;sprefix=sturdy%2Bplastic%2Bmaterial%2Cindustrial%2C93&amp;sr=1-17&amp;th=1" TargetMode="External"/><Relationship Id="rId2" Type="http://schemas.openxmlformats.org/officeDocument/2006/relationships/hyperlink" Target="https://www.creativemechanisms.com/blog/everything-you-need-to-know-about-abs-plastic#:~:text=ABS%20is%20very%20structurally%20sturdy,up%20well%20to%20external%20impacts" TargetMode="External"/><Relationship Id="rId1" Type="http://schemas.openxmlformats.org/officeDocument/2006/relationships/slideLayout" Target="../slideLayouts/slideLayout6.xml"/><Relationship Id="rId5" Type="http://schemas.openxmlformats.org/officeDocument/2006/relationships/hyperlink" Target="https://www.bpf.co.uk/plastipedia/polymers/ABS_and_Other_Specialist_Styrenics.aspx" TargetMode="External"/><Relationship Id="rId4" Type="http://schemas.openxmlformats.org/officeDocument/2006/relationships/hyperlink" Target="https://www.petprosupplyco.com/products/plexidor-pde-door#:~:text=The%20collar%20key%20weighs%20only,ABS%20%2D%20and%20extremely%20durable%20materia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hyperlink" Target="https://www.amazon.com/ABS-Plastic-Sheet-Thick-Wide/dp/B084H1TB7Q" TargetMode="External"/><Relationship Id="rId7" Type="http://schemas.openxmlformats.org/officeDocument/2006/relationships/hyperlink" Target="https://www.twi-global.com/technical-knowledge/faqs/what-is-a-" TargetMode="External"/><Relationship Id="rId2" Type="http://schemas.openxmlformats.org/officeDocument/2006/relationships/hyperlink" Target="https://www.engineersedge.com/coeffients_of_friction.htm" TargetMode="External"/><Relationship Id="rId1" Type="http://schemas.openxmlformats.org/officeDocument/2006/relationships/slideLayout" Target="../slideLayouts/slideLayout6.xml"/><Relationship Id="rId6" Type="http://schemas.openxmlformats.org/officeDocument/2006/relationships/hyperlink" Target="https://www.thyssenkrupp-materials.co.uk/density-of-aluminium.html" TargetMode="External"/><Relationship Id="rId5" Type="http://schemas.openxmlformats.org/officeDocument/2006/relationships/hyperlink" Target="http://k-mac-plastics.com/data-sheets/lexan-121R-data-sheet.htm" TargetMode="External"/><Relationship Id="rId4" Type="http://schemas.openxmlformats.org/officeDocument/2006/relationships/hyperlink" Target="https://www.rd.com/article/fastest-dog-breed/#:~:text=How%20fast%20can%20a%20dog,hour%20for%20a%20short%20distance"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amazon.com/ABS-Plastic-Textured-Vacuum-Forming/dp/B07HGH2GTJ" TargetMode="External"/><Relationship Id="rId2" Type="http://schemas.openxmlformats.org/officeDocument/2006/relationships/hyperlink" Target="https://www.hitecpet.com/autpetdoorfo.html" TargetMode="External"/><Relationship Id="rId1" Type="http://schemas.openxmlformats.org/officeDocument/2006/relationships/slideLayout" Target="../slideLayouts/slideLayout6.xml"/><Relationship Id="rId6" Type="http://schemas.openxmlformats.org/officeDocument/2006/relationships/hyperlink" Target="https://www.fastradius.com/resources/top-five-food-grade-plastics/" TargetMode="External"/><Relationship Id="rId5" Type="http://schemas.openxmlformats.org/officeDocument/2006/relationships/hyperlink" Target="https://www.msesupplies.com/pages/list-of-thermal-expansion-coefficients-cte-for-natural-and-engineered-materials" TargetMode="External"/><Relationship Id="rId4" Type="http://schemas.openxmlformats.org/officeDocument/2006/relationships/hyperlink" Target="https://plasticranger.com/abs-melt-point/"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polymerplastics.com/transparents_lexan.shtml#:~:text=Polycarbonate%20Lexan%209034%20is%20UlV,density%20rating%20less%20than%2075" TargetMode="External"/><Relationship Id="rId2" Type="http://schemas.openxmlformats.org/officeDocument/2006/relationships/hyperlink" Target="https://www.amazon.com/Duco-Plastic-Sheet-Inch-Thick/dp/B0B78J9CR6/ref=pd_lpo_1?pd_rd_w=vxxgj&amp;content-" TargetMode="External"/><Relationship Id="rId1" Type="http://schemas.openxmlformats.org/officeDocument/2006/relationships/slideLayout" Target="../slideLayouts/slideLayout6.xml"/><Relationship Id="rId4" Type="http://schemas.openxmlformats.org/officeDocument/2006/relationships/hyperlink" Target="https://www.plasticservice.com/shrinkageinformation.aspx"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eplastics.com/LEXAN-CLR-0-250AM48X96" TargetMode="External"/><Relationship Id="rId2" Type="http://schemas.openxmlformats.org/officeDocument/2006/relationships/hyperlink" Target="https://enduraflap.com/blogs/pet-doors/choosing-the-right-size-pet-door" TargetMode="External"/><Relationship Id="rId1" Type="http://schemas.openxmlformats.org/officeDocument/2006/relationships/slideLayout" Target="../slideLayouts/slideLayout6.xml"/><Relationship Id="rId4" Type="http://schemas.openxmlformats.org/officeDocument/2006/relationships/hyperlink" Target="https://www.amazon.com/Duco-Plastic-Sheet-Inch-Thick/dp/B0B78J9CR6/ref=pd_lpo_1?pd_rd_w=vxxgj&amp;content-"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dielectricmfg.com/resources/knowledge-base/lexan/#:~:text=Lexan%C2%AE%20(Polycarbonate)&amp;text=Lexan%C2%AE%20offers%20an%20excellent,available%20in%20clear%20and%20color" TargetMode="External"/><Relationship Id="rId2" Type="http://schemas.openxmlformats.org/officeDocument/2006/relationships/hyperlink" Target="https://www.matweb.com/search/datasheet.aspx?matguid=cda0ab793fed4ed6a7e5df4902937a4b&amp;ckck=1" TargetMode="External"/><Relationship Id="rId1" Type="http://schemas.openxmlformats.org/officeDocument/2006/relationships/slideLayout" Target="../slideLayouts/slideLayout6.xml"/><Relationship Id="rId6" Type="http://schemas.openxmlformats.org/officeDocument/2006/relationships/hyperlink" Target="https://www.amazon.com/Polycarbonate-Lexan-Sheet-Clear-0-250/dp/B07KCYC7K7/ref=sr_1_4?crid=AKGMA9UFXSJ5&amp;keywords=lexan+sheet&amp;qid=1681676098&amp;sprefix=lexan+sheet%2Caps%2C115&amp;sr=8-4&amp;ufe=app_do%3Aamzn1.fos.006c50ae-5d4c-4777-9bc0-4513d670b6bc" TargetMode="External"/><Relationship Id="rId5" Type="http://schemas.openxmlformats.org/officeDocument/2006/relationships/hyperlink" Target="https://www.youtube.com/watch?v=FSP-2VINGa4" TargetMode="External"/><Relationship Id="rId4" Type="http://schemas.openxmlformats.org/officeDocument/2006/relationships/hyperlink" Target="https://www.youtube.com/watch?v=i_ncaGwQZuw"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7.emf"/></Relationships>
</file>

<file path=ppt/slides/_rels/slide39.xml.rels><?xml version="1.0" encoding="UTF-8" standalone="yes"?>
<Relationships xmlns="http://schemas.openxmlformats.org/package/2006/relationships"><Relationship Id="rId3" Type="http://schemas.openxmlformats.org/officeDocument/2006/relationships/image" Target="../media/image48.emf"/><Relationship Id="rId7" Type="http://schemas.openxmlformats.org/officeDocument/2006/relationships/image" Target="../media/image51.emf"/><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50.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hyperlink" Target="file:///C:\Users\matth\AppData\Local\Microsoft\Windows\INetCache\Content.MSO\Ref1" TargetMode="External"/><Relationship Id="rId7" Type="http://schemas.openxmlformats.org/officeDocument/2006/relationships/image" Target="../media/image57.png"/><Relationship Id="rId12" Type="http://schemas.openxmlformats.org/officeDocument/2006/relationships/image" Target="../media/image5.png"/><Relationship Id="rId2" Type="http://schemas.openxmlformats.org/officeDocument/2006/relationships/hyperlink" Target="file:///C:\Users\matth\AppData\Local\Microsoft\Windows\INetCache\Content.MSO\Ref4" TargetMode="External"/><Relationship Id="rId1" Type="http://schemas.openxmlformats.org/officeDocument/2006/relationships/slideLayout" Target="../slideLayouts/slideLayout6.xml"/><Relationship Id="rId6" Type="http://schemas.openxmlformats.org/officeDocument/2006/relationships/hyperlink" Target="file:///C:\Users\matth\AppData\Local\Microsoft\Windows\INetCache\Content.MSO\Ref20" TargetMode="External"/><Relationship Id="rId11" Type="http://schemas.openxmlformats.org/officeDocument/2006/relationships/image" Target="../media/image61.png"/><Relationship Id="rId5" Type="http://schemas.openxmlformats.org/officeDocument/2006/relationships/hyperlink" Target="file:///C:\Users\matth\AppData\Local\Microsoft\Windows\INetCache\Content.MSO\Ref8" TargetMode="External"/><Relationship Id="rId10" Type="http://schemas.openxmlformats.org/officeDocument/2006/relationships/image" Target="../media/image60.png"/><Relationship Id="rId4" Type="http://schemas.openxmlformats.org/officeDocument/2006/relationships/hyperlink" Target="file:///C:\Users\matth\AppData\Local\Microsoft\Windows\INetCache\Content.MSO\Ref15" TargetMode="External"/><Relationship Id="rId9" Type="http://schemas.openxmlformats.org/officeDocument/2006/relationships/image" Target="../media/image59.png"/></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60.png"/></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6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26.png"/></Relationships>
</file>

<file path=ppt/slides/_rels/slide6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26.png"/></Relationships>
</file>

<file path=ppt/slides/_rels/slide62.xml.rels><?xml version="1.0" encoding="UTF-8" standalone="yes"?>
<Relationships xmlns="http://schemas.openxmlformats.org/package/2006/relationships"><Relationship Id="rId13" Type="http://schemas.openxmlformats.org/officeDocument/2006/relationships/hyperlink" Target="Ref27" TargetMode="External"/><Relationship Id="rId18" Type="http://schemas.openxmlformats.org/officeDocument/2006/relationships/hyperlink" Target="Ref19" TargetMode="External"/><Relationship Id="rId26" Type="http://schemas.openxmlformats.org/officeDocument/2006/relationships/hyperlink" Target="Ref21" TargetMode="External"/><Relationship Id="rId3" Type="http://schemas.openxmlformats.org/officeDocument/2006/relationships/image" Target="../media/image5.png"/><Relationship Id="rId21" Type="http://schemas.openxmlformats.org/officeDocument/2006/relationships/hyperlink" Target="Ref18" TargetMode="External"/><Relationship Id="rId34" Type="http://schemas.openxmlformats.org/officeDocument/2006/relationships/hyperlink" Target="Ref31" TargetMode="External"/><Relationship Id="rId7" Type="http://schemas.openxmlformats.org/officeDocument/2006/relationships/image" Target="../media/image22.png"/><Relationship Id="rId12" Type="http://schemas.openxmlformats.org/officeDocument/2006/relationships/hyperlink" Target="Ref16" TargetMode="External"/><Relationship Id="rId17" Type="http://schemas.openxmlformats.org/officeDocument/2006/relationships/hyperlink" Target="Ref14" TargetMode="External"/><Relationship Id="rId25" Type="http://schemas.openxmlformats.org/officeDocument/2006/relationships/hyperlink" Target="Ref9" TargetMode="External"/><Relationship Id="rId33" Type="http://schemas.openxmlformats.org/officeDocument/2006/relationships/hyperlink" Target="Ref28" TargetMode="External"/><Relationship Id="rId2" Type="http://schemas.openxmlformats.org/officeDocument/2006/relationships/notesSlide" Target="../notesSlides/notesSlide39.xml"/><Relationship Id="rId16" Type="http://schemas.openxmlformats.org/officeDocument/2006/relationships/hyperlink" Target="Ref17" TargetMode="External"/><Relationship Id="rId20" Type="http://schemas.openxmlformats.org/officeDocument/2006/relationships/hyperlink" Target="Ref10" TargetMode="External"/><Relationship Id="rId29" Type="http://schemas.openxmlformats.org/officeDocument/2006/relationships/hyperlink" Target="Ref26" TargetMode="External"/><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hyperlink" Target="Ref5" TargetMode="External"/><Relationship Id="rId24" Type="http://schemas.openxmlformats.org/officeDocument/2006/relationships/hyperlink" Target="Ref12" TargetMode="External"/><Relationship Id="rId32" Type="http://schemas.openxmlformats.org/officeDocument/2006/relationships/hyperlink" Target="Ref23" TargetMode="External"/><Relationship Id="rId5" Type="http://schemas.openxmlformats.org/officeDocument/2006/relationships/image" Target="../media/image24.png"/><Relationship Id="rId15" Type="http://schemas.openxmlformats.org/officeDocument/2006/relationships/hyperlink" Target="Ref7" TargetMode="External"/><Relationship Id="rId23" Type="http://schemas.openxmlformats.org/officeDocument/2006/relationships/hyperlink" Target="Ref11" TargetMode="External"/><Relationship Id="rId28" Type="http://schemas.openxmlformats.org/officeDocument/2006/relationships/hyperlink" Target="Ref24" TargetMode="External"/><Relationship Id="rId10" Type="http://schemas.openxmlformats.org/officeDocument/2006/relationships/image" Target="../media/image63.png"/><Relationship Id="rId19" Type="http://schemas.openxmlformats.org/officeDocument/2006/relationships/hyperlink" Target="Ref25" TargetMode="External"/><Relationship Id="rId31" Type="http://schemas.openxmlformats.org/officeDocument/2006/relationships/hyperlink" Target="Ref6" TargetMode="External"/><Relationship Id="rId4" Type="http://schemas.openxmlformats.org/officeDocument/2006/relationships/image" Target="../media/image20.png"/><Relationship Id="rId9" Type="http://schemas.openxmlformats.org/officeDocument/2006/relationships/image" Target="../media/image26.png"/><Relationship Id="rId14" Type="http://schemas.openxmlformats.org/officeDocument/2006/relationships/hyperlink" Target="Ref30" TargetMode="External"/><Relationship Id="rId22" Type="http://schemas.openxmlformats.org/officeDocument/2006/relationships/hyperlink" Target="Ref2" TargetMode="External"/><Relationship Id="rId27" Type="http://schemas.openxmlformats.org/officeDocument/2006/relationships/hyperlink" Target="Ref13" TargetMode="External"/><Relationship Id="rId30" Type="http://schemas.openxmlformats.org/officeDocument/2006/relationships/hyperlink" Target="Ref3" TargetMode="External"/><Relationship Id="rId35" Type="http://schemas.openxmlformats.org/officeDocument/2006/relationships/hyperlink" Target="Ref29" TargetMode="External"/><Relationship Id="rId8"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67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71C9CD-CAE8-4AC8-936D-333769D479E5}"/>
              </a:ext>
            </a:extLst>
          </p:cNvPr>
          <p:cNvSpPr>
            <a:spLocks noGrp="1"/>
          </p:cNvSpPr>
          <p:nvPr>
            <p:ph type="title"/>
          </p:nvPr>
        </p:nvSpPr>
        <p:spPr>
          <a:xfrm>
            <a:off x="458168" y="639648"/>
            <a:ext cx="5915025" cy="2550147"/>
          </a:xfrm>
        </p:spPr>
        <p:txBody>
          <a:bodyPr anchor="b">
            <a:noAutofit/>
          </a:bodyPr>
          <a:lstStyle/>
          <a:p>
            <a:r>
              <a:rPr lang="en-US" sz="4400"/>
              <a:t>PHASE 1 FINAL</a:t>
            </a:r>
            <a:br>
              <a:rPr lang="en-US" sz="4400"/>
            </a:br>
            <a:r>
              <a:rPr lang="en-US" sz="4400"/>
              <a:t>DESIGN REVIEW PRESENTATION</a:t>
            </a:r>
          </a:p>
        </p:txBody>
      </p:sp>
      <p:sp>
        <p:nvSpPr>
          <p:cNvPr id="4" name="Subtitle 3">
            <a:extLst>
              <a:ext uri="{FF2B5EF4-FFF2-40B4-BE49-F238E27FC236}">
                <a16:creationId xmlns:a16="http://schemas.microsoft.com/office/drawing/2014/main" id="{C6D24F99-E026-485A-96CD-AEC98137262A}"/>
              </a:ext>
            </a:extLst>
          </p:cNvPr>
          <p:cNvSpPr>
            <a:spLocks noGrp="1"/>
          </p:cNvSpPr>
          <p:nvPr>
            <p:ph sz="half" idx="1"/>
          </p:nvPr>
        </p:nvSpPr>
        <p:spPr>
          <a:xfrm>
            <a:off x="458168" y="3139262"/>
            <a:ext cx="2926800" cy="3081922"/>
          </a:xfrm>
        </p:spPr>
        <p:txBody>
          <a:bodyPr vert="horz" lIns="91440" tIns="45720" rIns="91440" bIns="45720" rtlCol="0" anchor="t">
            <a:normAutofit/>
          </a:bodyPr>
          <a:lstStyle/>
          <a:p>
            <a:pPr marL="0" indent="0">
              <a:buNone/>
            </a:pPr>
            <a:endParaRPr lang="en-US" sz="2400" b="1">
              <a:highlight>
                <a:srgbClr val="FFFF00"/>
              </a:highlight>
            </a:endParaRPr>
          </a:p>
          <a:p>
            <a:pPr marL="0" indent="0">
              <a:buNone/>
            </a:pPr>
            <a:r>
              <a:rPr lang="en-US" sz="2400"/>
              <a:t>Team 520 PC</a:t>
            </a:r>
          </a:p>
          <a:p>
            <a:pPr marL="0" indent="0">
              <a:buNone/>
            </a:pPr>
            <a:endParaRPr lang="en-US" sz="2400" b="1"/>
          </a:p>
          <a:p>
            <a:pPr marL="0" indent="0">
              <a:buNone/>
            </a:pPr>
            <a:endParaRPr lang="en-US" sz="2400" b="1"/>
          </a:p>
          <a:p>
            <a:pPr marL="0" indent="0">
              <a:buNone/>
            </a:pPr>
            <a:endParaRPr lang="en-US" sz="2400" b="1"/>
          </a:p>
          <a:p>
            <a:pPr marL="0" indent="0">
              <a:buNone/>
            </a:pPr>
            <a:r>
              <a:rPr lang="en-US" sz="1600" b="1"/>
              <a:t>Prepared for: </a:t>
            </a:r>
          </a:p>
          <a:p>
            <a:pPr marL="0" indent="0">
              <a:buNone/>
            </a:pPr>
            <a:r>
              <a:rPr lang="en-US" sz="1600" b="1"/>
              <a:t>EML 4551 Senior Design I</a:t>
            </a:r>
          </a:p>
        </p:txBody>
      </p:sp>
      <p:pic>
        <p:nvPicPr>
          <p:cNvPr id="1030" name="Picture 6">
            <a:extLst>
              <a:ext uri="{FF2B5EF4-FFF2-40B4-BE49-F238E27FC236}">
                <a16:creationId xmlns:a16="http://schemas.microsoft.com/office/drawing/2014/main" id="{C9DB2DB9-3307-8949-8313-87A7F37B55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43" r="8662" b="-1"/>
          <a:stretch/>
        </p:blipFill>
        <p:spPr bwMode="auto">
          <a:xfrm>
            <a:off x="5309427" y="305101"/>
            <a:ext cx="6152687" cy="5241548"/>
          </a:xfrm>
          <a:custGeom>
            <a:avLst/>
            <a:gdLst>
              <a:gd name="connsiteX0" fmla="*/ 4914900 w 7283585"/>
              <a:gd name="connsiteY0" fmla="*/ 4064000 h 6204974"/>
              <a:gd name="connsiteX1" fmla="*/ 7283585 w 7283585"/>
              <a:gd name="connsiteY1" fmla="*/ 4064000 h 6204974"/>
              <a:gd name="connsiteX2" fmla="*/ 7283585 w 7283585"/>
              <a:gd name="connsiteY2" fmla="*/ 6204974 h 6204974"/>
              <a:gd name="connsiteX3" fmla="*/ 4914900 w 7283585"/>
              <a:gd name="connsiteY3" fmla="*/ 6204974 h 6204974"/>
              <a:gd name="connsiteX4" fmla="*/ 4914900 w 7283585"/>
              <a:gd name="connsiteY4" fmla="*/ 2032000 h 6204974"/>
              <a:gd name="connsiteX5" fmla="*/ 7283585 w 7283585"/>
              <a:gd name="connsiteY5" fmla="*/ 2032000 h 6204974"/>
              <a:gd name="connsiteX6" fmla="*/ 7283585 w 7283585"/>
              <a:gd name="connsiteY6" fmla="*/ 3946525 h 6204974"/>
              <a:gd name="connsiteX7" fmla="*/ 4914900 w 7283585"/>
              <a:gd name="connsiteY7" fmla="*/ 3946525 h 6204974"/>
              <a:gd name="connsiteX8" fmla="*/ 2457450 w 7283585"/>
              <a:gd name="connsiteY8" fmla="*/ 2032000 h 6204974"/>
              <a:gd name="connsiteX9" fmla="*/ 4826135 w 7283585"/>
              <a:gd name="connsiteY9" fmla="*/ 2032000 h 6204974"/>
              <a:gd name="connsiteX10" fmla="*/ 4826135 w 7283585"/>
              <a:gd name="connsiteY10" fmla="*/ 3946525 h 6204974"/>
              <a:gd name="connsiteX11" fmla="*/ 2457450 w 7283585"/>
              <a:gd name="connsiteY11" fmla="*/ 3946525 h 6204974"/>
              <a:gd name="connsiteX12" fmla="*/ 0 w 7283585"/>
              <a:gd name="connsiteY12" fmla="*/ 8552 h 6204974"/>
              <a:gd name="connsiteX13" fmla="*/ 2368685 w 7283585"/>
              <a:gd name="connsiteY13" fmla="*/ 8552 h 6204974"/>
              <a:gd name="connsiteX14" fmla="*/ 2368685 w 7283585"/>
              <a:gd name="connsiteY14" fmla="*/ 1923077 h 6204974"/>
              <a:gd name="connsiteX15" fmla="*/ 0 w 7283585"/>
              <a:gd name="connsiteY15" fmla="*/ 1923077 h 6204974"/>
              <a:gd name="connsiteX16" fmla="*/ 2457450 w 7283585"/>
              <a:gd name="connsiteY16" fmla="*/ 4276 h 6204974"/>
              <a:gd name="connsiteX17" fmla="*/ 4826135 w 7283585"/>
              <a:gd name="connsiteY17" fmla="*/ 4276 h 6204974"/>
              <a:gd name="connsiteX18" fmla="*/ 4826135 w 7283585"/>
              <a:gd name="connsiteY18" fmla="*/ 1918801 h 6204974"/>
              <a:gd name="connsiteX19" fmla="*/ 2457450 w 7283585"/>
              <a:gd name="connsiteY19" fmla="*/ 1918801 h 6204974"/>
              <a:gd name="connsiteX20" fmla="*/ 4914900 w 7283585"/>
              <a:gd name="connsiteY20" fmla="*/ 0 h 6204974"/>
              <a:gd name="connsiteX21" fmla="*/ 7283585 w 7283585"/>
              <a:gd name="connsiteY21" fmla="*/ 0 h 6204974"/>
              <a:gd name="connsiteX22" fmla="*/ 7283585 w 7283585"/>
              <a:gd name="connsiteY22" fmla="*/ 1914525 h 6204974"/>
              <a:gd name="connsiteX23" fmla="*/ 4914900 w 7283585"/>
              <a:gd name="connsiteY23" fmla="*/ 1914525 h 620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83585" h="6204974">
                <a:moveTo>
                  <a:pt x="4914900" y="4064000"/>
                </a:moveTo>
                <a:lnTo>
                  <a:pt x="7283585" y="4064000"/>
                </a:lnTo>
                <a:lnTo>
                  <a:pt x="7283585" y="6204974"/>
                </a:lnTo>
                <a:lnTo>
                  <a:pt x="4914900" y="6204974"/>
                </a:lnTo>
                <a:close/>
                <a:moveTo>
                  <a:pt x="4914900" y="2032000"/>
                </a:moveTo>
                <a:lnTo>
                  <a:pt x="7283585" y="2032000"/>
                </a:lnTo>
                <a:lnTo>
                  <a:pt x="7283585" y="3946525"/>
                </a:lnTo>
                <a:lnTo>
                  <a:pt x="4914900" y="3946525"/>
                </a:lnTo>
                <a:close/>
                <a:moveTo>
                  <a:pt x="2457450" y="2032000"/>
                </a:moveTo>
                <a:lnTo>
                  <a:pt x="4826135" y="2032000"/>
                </a:lnTo>
                <a:lnTo>
                  <a:pt x="4826135" y="3946525"/>
                </a:lnTo>
                <a:lnTo>
                  <a:pt x="2457450" y="3946525"/>
                </a:lnTo>
                <a:close/>
                <a:moveTo>
                  <a:pt x="0" y="8552"/>
                </a:moveTo>
                <a:lnTo>
                  <a:pt x="2368685" y="8552"/>
                </a:lnTo>
                <a:lnTo>
                  <a:pt x="2368685" y="1923077"/>
                </a:lnTo>
                <a:lnTo>
                  <a:pt x="0" y="1923077"/>
                </a:lnTo>
                <a:close/>
                <a:moveTo>
                  <a:pt x="2457450" y="4276"/>
                </a:moveTo>
                <a:lnTo>
                  <a:pt x="4826135" y="4276"/>
                </a:lnTo>
                <a:lnTo>
                  <a:pt x="4826135" y="1918801"/>
                </a:lnTo>
                <a:lnTo>
                  <a:pt x="2457450" y="1918801"/>
                </a:lnTo>
                <a:close/>
                <a:moveTo>
                  <a:pt x="4914900" y="0"/>
                </a:moveTo>
                <a:lnTo>
                  <a:pt x="7283585" y="0"/>
                </a:lnTo>
                <a:lnTo>
                  <a:pt x="7283585" y="1914525"/>
                </a:lnTo>
                <a:lnTo>
                  <a:pt x="4914900" y="1914525"/>
                </a:lnTo>
                <a:close/>
              </a:path>
            </a:pathLst>
          </a:custGeom>
          <a:solidFill>
            <a:srgbClr val="FFFFFF"/>
          </a:solidFill>
        </p:spPr>
      </p:pic>
      <p:pic>
        <p:nvPicPr>
          <p:cNvPr id="11" name="Graphic 10" descr="House with solid fill">
            <a:extLst>
              <a:ext uri="{FF2B5EF4-FFF2-40B4-BE49-F238E27FC236}">
                <a16:creationId xmlns:a16="http://schemas.microsoft.com/office/drawing/2014/main" id="{61A23639-2FA7-D84E-8B10-90D758816C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01605" y="4164709"/>
            <a:ext cx="2236089" cy="2236089"/>
          </a:xfrm>
          <a:prstGeom prst="rect">
            <a:avLst/>
          </a:prstGeom>
        </p:spPr>
      </p:pic>
      <p:sp>
        <p:nvSpPr>
          <p:cNvPr id="7" name="Rectangle 6">
            <a:extLst>
              <a:ext uri="{FF2B5EF4-FFF2-40B4-BE49-F238E27FC236}">
                <a16:creationId xmlns:a16="http://schemas.microsoft.com/office/drawing/2014/main" id="{F2D2CFC3-6D4C-B74F-B8CA-17CF97E03DC6}"/>
              </a:ext>
            </a:extLst>
          </p:cNvPr>
          <p:cNvSpPr/>
          <p:nvPr/>
        </p:nvSpPr>
        <p:spPr>
          <a:xfrm>
            <a:off x="7159472" y="3042676"/>
            <a:ext cx="231928" cy="11499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9CC03AA-50F1-7A4F-819C-3E76889701D7}"/>
              </a:ext>
            </a:extLst>
          </p:cNvPr>
          <p:cNvSpPr/>
          <p:nvPr/>
        </p:nvSpPr>
        <p:spPr>
          <a:xfrm>
            <a:off x="7191417" y="3635376"/>
            <a:ext cx="1353631" cy="5572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Students | Florida State University">
            <a:extLst>
              <a:ext uri="{FF2B5EF4-FFF2-40B4-BE49-F238E27FC236}">
                <a16:creationId xmlns:a16="http://schemas.microsoft.com/office/drawing/2014/main" id="{8B7F1D90-C655-CE4B-A15A-DBAD8DF095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93624" y="454464"/>
            <a:ext cx="2398338" cy="37036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C9437E0A-1EE0-B04C-870A-A1584A7B90EB}"/>
              </a:ext>
            </a:extLst>
          </p:cNvPr>
          <p:cNvSpPr/>
          <p:nvPr/>
        </p:nvSpPr>
        <p:spPr>
          <a:xfrm>
            <a:off x="6208295" y="2026653"/>
            <a:ext cx="1090863" cy="9304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8909F64-6AFE-8645-BA30-2B8BDA08FB97}"/>
              </a:ext>
            </a:extLst>
          </p:cNvPr>
          <p:cNvSpPr/>
          <p:nvPr/>
        </p:nvSpPr>
        <p:spPr>
          <a:xfrm>
            <a:off x="8653346" y="4052458"/>
            <a:ext cx="804803" cy="93044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3">
            <a:extLst>
              <a:ext uri="{FF2B5EF4-FFF2-40B4-BE49-F238E27FC236}">
                <a16:creationId xmlns:a16="http://schemas.microsoft.com/office/drawing/2014/main" id="{FA97BAB7-CB5D-574E-8F86-FBD2EF2C3F00}"/>
              </a:ext>
            </a:extLst>
          </p:cNvPr>
          <p:cNvSpPr>
            <a:spLocks noGrp="1"/>
          </p:cNvSpPr>
          <p:nvPr>
            <p:ph type="sldNum" sz="quarter" idx="12"/>
          </p:nvPr>
        </p:nvSpPr>
        <p:spPr>
          <a:xfrm>
            <a:off x="11139854" y="6597649"/>
            <a:ext cx="963123" cy="194357"/>
          </a:xfrm>
        </p:spPr>
        <p:txBody>
          <a:bodyPr/>
          <a:lstStyle/>
          <a:p>
            <a:r>
              <a:rPr lang="en-US"/>
              <a:t>  </a:t>
            </a:r>
            <a:fld id="{03DC2DEF-D2FE-4B45-ABA4-9F153FD1C98A}" type="slidenum">
              <a:rPr lang="en-US" sz="2400" smtClean="0"/>
              <a:t>1</a:t>
            </a:fld>
            <a:endParaRPr lang="en-US" sz="2400"/>
          </a:p>
        </p:txBody>
      </p:sp>
      <p:sp>
        <p:nvSpPr>
          <p:cNvPr id="2" name="TextBox 1">
            <a:extLst>
              <a:ext uri="{FF2B5EF4-FFF2-40B4-BE49-F238E27FC236}">
                <a16:creationId xmlns:a16="http://schemas.microsoft.com/office/drawing/2014/main" id="{F2B6C1E0-9FD1-4A4B-91E5-B28277F04FA5}"/>
              </a:ext>
            </a:extLst>
          </p:cNvPr>
          <p:cNvSpPr txBox="1"/>
          <p:nvPr/>
        </p:nvSpPr>
        <p:spPr>
          <a:xfrm>
            <a:off x="5766054" y="5443803"/>
            <a:ext cx="6125908" cy="769441"/>
          </a:xfrm>
          <a:prstGeom prst="rect">
            <a:avLst/>
          </a:prstGeom>
          <a:noFill/>
        </p:spPr>
        <p:txBody>
          <a:bodyPr wrap="none" rtlCol="0">
            <a:spAutoFit/>
          </a:bodyPr>
          <a:lstStyle/>
          <a:p>
            <a:r>
              <a:rPr lang="en-US" sz="4400" b="1">
                <a:solidFill>
                  <a:srgbClr val="782F40"/>
                </a:solidFill>
                <a:latin typeface="+mj-lt"/>
              </a:rPr>
              <a:t>AUTOMATIC DOG DOOR</a:t>
            </a:r>
          </a:p>
        </p:txBody>
      </p:sp>
    </p:spTree>
    <p:extLst>
      <p:ext uri="{BB962C8B-B14F-4D97-AF65-F5344CB8AC3E}">
        <p14:creationId xmlns:p14="http://schemas.microsoft.com/office/powerpoint/2010/main" val="1495496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FC7E4-C301-4844-86F2-A1CC6D5BEA80}"/>
              </a:ext>
            </a:extLst>
          </p:cNvPr>
          <p:cNvSpPr>
            <a:spLocks noGrp="1"/>
          </p:cNvSpPr>
          <p:nvPr>
            <p:ph type="title"/>
          </p:nvPr>
        </p:nvSpPr>
        <p:spPr/>
        <p:txBody>
          <a:bodyPr/>
          <a:lstStyle/>
          <a:p>
            <a:r>
              <a:rPr lang="en-US"/>
              <a:t>CONCEPT GENERATION</a:t>
            </a:r>
          </a:p>
        </p:txBody>
      </p:sp>
      <p:sp>
        <p:nvSpPr>
          <p:cNvPr id="4" name="Slide Number Placeholder 3">
            <a:extLst>
              <a:ext uri="{FF2B5EF4-FFF2-40B4-BE49-F238E27FC236}">
                <a16:creationId xmlns:a16="http://schemas.microsoft.com/office/drawing/2014/main" id="{15DBEA60-CA6B-2240-9CDB-BD20343148D5}"/>
              </a:ext>
            </a:extLst>
          </p:cNvPr>
          <p:cNvSpPr>
            <a:spLocks noGrp="1"/>
          </p:cNvSpPr>
          <p:nvPr>
            <p:ph type="sldNum" sz="quarter" idx="12"/>
          </p:nvPr>
        </p:nvSpPr>
        <p:spPr>
          <a:xfrm>
            <a:off x="9095140" y="6597649"/>
            <a:ext cx="3007838" cy="194357"/>
          </a:xfrm>
        </p:spPr>
        <p:txBody>
          <a:bodyPr/>
          <a:lstStyle/>
          <a:p>
            <a:r>
              <a:rPr lang="en-US"/>
              <a:t>  Burghardt </a:t>
            </a:r>
            <a:fld id="{03DC2DEF-D2FE-4B45-ABA4-9F153FD1C98A}" type="slidenum">
              <a:rPr lang="en-US" smtClean="0"/>
              <a:t>10</a:t>
            </a:fld>
            <a:endParaRPr lang="en-US"/>
          </a:p>
        </p:txBody>
      </p:sp>
      <p:pic>
        <p:nvPicPr>
          <p:cNvPr id="5" name="Picture 4" descr="Logo&#10;&#10;Description automatically generated">
            <a:extLst>
              <a:ext uri="{FF2B5EF4-FFF2-40B4-BE49-F238E27FC236}">
                <a16:creationId xmlns:a16="http://schemas.microsoft.com/office/drawing/2014/main" id="{BC725E89-6E1C-A14C-ACCE-C5F3DDB0A2B4}"/>
              </a:ext>
            </a:extLst>
          </p:cNvPr>
          <p:cNvPicPr>
            <a:picLocks noChangeAspect="1"/>
          </p:cNvPicPr>
          <p:nvPr/>
        </p:nvPicPr>
        <p:blipFill>
          <a:blip r:embed="rId3"/>
          <a:stretch>
            <a:fillRect/>
          </a:stretch>
        </p:blipFill>
        <p:spPr>
          <a:xfrm>
            <a:off x="10926762" y="268288"/>
            <a:ext cx="965200" cy="965200"/>
          </a:xfrm>
          <a:prstGeom prst="rect">
            <a:avLst/>
          </a:prstGeom>
        </p:spPr>
      </p:pic>
      <p:pic>
        <p:nvPicPr>
          <p:cNvPr id="17410" name="Picture 2">
            <a:extLst>
              <a:ext uri="{FF2B5EF4-FFF2-40B4-BE49-F238E27FC236}">
                <a16:creationId xmlns:a16="http://schemas.microsoft.com/office/drawing/2014/main" id="{DB02C2EB-B02D-7142-BB69-08A82B6A73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285" y="1857444"/>
            <a:ext cx="2763774" cy="3685032"/>
          </a:xfrm>
          <a:prstGeom prst="rect">
            <a:avLst/>
          </a:prstGeom>
          <a:ln w="57150" cap="sq">
            <a:solidFill>
              <a:schemeClr val="accent4"/>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7412" name="Picture 4">
            <a:extLst>
              <a:ext uri="{FF2B5EF4-FFF2-40B4-BE49-F238E27FC236}">
                <a16:creationId xmlns:a16="http://schemas.microsoft.com/office/drawing/2014/main" id="{C0004672-7B9E-5C4C-8790-49C2723C35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92000" y="1857444"/>
            <a:ext cx="2765714" cy="3687619"/>
          </a:xfrm>
          <a:prstGeom prst="rect">
            <a:avLst/>
          </a:prstGeom>
          <a:ln w="57150" cap="sq">
            <a:solidFill>
              <a:schemeClr val="accent4"/>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7414" name="Picture 6">
            <a:extLst>
              <a:ext uri="{FF2B5EF4-FFF2-40B4-BE49-F238E27FC236}">
                <a16:creationId xmlns:a16="http://schemas.microsoft.com/office/drawing/2014/main" id="{2F47F3F7-E163-464A-9563-B3DC41468C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1120" y="1390220"/>
            <a:ext cx="3469759" cy="4622066"/>
          </a:xfrm>
          <a:prstGeom prst="rect">
            <a:avLst/>
          </a:prstGeom>
          <a:ln w="127000" cap="sq">
            <a:solidFill>
              <a:schemeClr val="accent1"/>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65536D3-3C3B-BC48-80DD-CA0D5793548A}"/>
              </a:ext>
            </a:extLst>
          </p:cNvPr>
          <p:cNvSpPr txBox="1"/>
          <p:nvPr/>
        </p:nvSpPr>
        <p:spPr>
          <a:xfrm>
            <a:off x="534285" y="5725702"/>
            <a:ext cx="2765714" cy="646331"/>
          </a:xfrm>
          <a:prstGeom prst="rect">
            <a:avLst/>
          </a:prstGeom>
          <a:noFill/>
        </p:spPr>
        <p:txBody>
          <a:bodyPr wrap="square" rtlCol="0">
            <a:spAutoFit/>
          </a:bodyPr>
          <a:lstStyle/>
          <a:p>
            <a:pPr algn="ctr"/>
            <a:r>
              <a:rPr lang="en-US"/>
              <a:t>Concept 2</a:t>
            </a:r>
          </a:p>
          <a:p>
            <a:pPr algn="ctr"/>
            <a:r>
              <a:rPr lang="en-US"/>
              <a:t>Horizontal Sliding Door</a:t>
            </a:r>
          </a:p>
        </p:txBody>
      </p:sp>
      <p:sp>
        <p:nvSpPr>
          <p:cNvPr id="16" name="TextBox 15">
            <a:extLst>
              <a:ext uri="{FF2B5EF4-FFF2-40B4-BE49-F238E27FC236}">
                <a16:creationId xmlns:a16="http://schemas.microsoft.com/office/drawing/2014/main" id="{28A04C93-F749-634E-AD5B-53AEB1CE6499}"/>
              </a:ext>
            </a:extLst>
          </p:cNvPr>
          <p:cNvSpPr txBox="1"/>
          <p:nvPr/>
        </p:nvSpPr>
        <p:spPr>
          <a:xfrm>
            <a:off x="4361120" y="6198665"/>
            <a:ext cx="3469759" cy="646331"/>
          </a:xfrm>
          <a:prstGeom prst="rect">
            <a:avLst/>
          </a:prstGeom>
          <a:noFill/>
        </p:spPr>
        <p:txBody>
          <a:bodyPr wrap="square" rtlCol="0">
            <a:spAutoFit/>
          </a:bodyPr>
          <a:lstStyle/>
          <a:p>
            <a:pPr algn="ctr"/>
            <a:r>
              <a:rPr lang="en-US"/>
              <a:t>Concept 1</a:t>
            </a:r>
          </a:p>
          <a:p>
            <a:pPr algn="ctr"/>
            <a:r>
              <a:rPr lang="en-US"/>
              <a:t>Vertical Sliding Door</a:t>
            </a:r>
          </a:p>
        </p:txBody>
      </p:sp>
      <p:sp>
        <p:nvSpPr>
          <p:cNvPr id="17" name="TextBox 16">
            <a:extLst>
              <a:ext uri="{FF2B5EF4-FFF2-40B4-BE49-F238E27FC236}">
                <a16:creationId xmlns:a16="http://schemas.microsoft.com/office/drawing/2014/main" id="{6C6A8758-08F7-BF48-8571-E76256352753}"/>
              </a:ext>
            </a:extLst>
          </p:cNvPr>
          <p:cNvSpPr txBox="1"/>
          <p:nvPr/>
        </p:nvSpPr>
        <p:spPr>
          <a:xfrm>
            <a:off x="8892000" y="5725702"/>
            <a:ext cx="2765714" cy="646331"/>
          </a:xfrm>
          <a:prstGeom prst="rect">
            <a:avLst/>
          </a:prstGeom>
          <a:noFill/>
        </p:spPr>
        <p:txBody>
          <a:bodyPr wrap="square" rtlCol="0">
            <a:spAutoFit/>
          </a:bodyPr>
          <a:lstStyle/>
          <a:p>
            <a:pPr algn="ctr"/>
            <a:r>
              <a:rPr lang="en-US"/>
              <a:t>Concept 3</a:t>
            </a:r>
          </a:p>
          <a:p>
            <a:pPr algn="ctr"/>
            <a:r>
              <a:rPr lang="en-US"/>
              <a:t>Accordion Folding Door</a:t>
            </a:r>
          </a:p>
        </p:txBody>
      </p:sp>
    </p:spTree>
    <p:extLst>
      <p:ext uri="{BB962C8B-B14F-4D97-AF65-F5344CB8AC3E}">
        <p14:creationId xmlns:p14="http://schemas.microsoft.com/office/powerpoint/2010/main" val="22521098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fade">
                                      <p:cBhvr>
                                        <p:cTn id="7" dur="1000"/>
                                        <p:tgtEl>
                                          <p:spTgt spid="17410"/>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17414"/>
                                        </p:tgtEl>
                                        <p:attrNameLst>
                                          <p:attrName>style.visibility</p:attrName>
                                        </p:attrNameLst>
                                      </p:cBhvr>
                                      <p:to>
                                        <p:strVal val="visible"/>
                                      </p:to>
                                    </p:set>
                                    <p:animEffect transition="in" filter="fade">
                                      <p:cBhvr>
                                        <p:cTn id="14" dur="1000"/>
                                        <p:tgtEl>
                                          <p:spTgt spid="1741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17412"/>
                                        </p:tgtEl>
                                        <p:attrNameLst>
                                          <p:attrName>style.visibility</p:attrName>
                                        </p:attrNameLst>
                                      </p:cBhvr>
                                      <p:to>
                                        <p:strVal val="visible"/>
                                      </p:to>
                                    </p:set>
                                    <p:animEffect transition="in" filter="fade">
                                      <p:cBhvr>
                                        <p:cTn id="21" dur="1000"/>
                                        <p:tgtEl>
                                          <p:spTgt spid="174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FC7E4-C301-4844-86F2-A1CC6D5BEA80}"/>
              </a:ext>
            </a:extLst>
          </p:cNvPr>
          <p:cNvSpPr>
            <a:spLocks noGrp="1"/>
          </p:cNvSpPr>
          <p:nvPr>
            <p:ph type="title"/>
          </p:nvPr>
        </p:nvSpPr>
        <p:spPr/>
        <p:txBody>
          <a:bodyPr/>
          <a:lstStyle/>
          <a:p>
            <a:r>
              <a:rPr lang="en-US"/>
              <a:t>DECISION MATRIX</a:t>
            </a:r>
          </a:p>
        </p:txBody>
      </p:sp>
      <p:sp>
        <p:nvSpPr>
          <p:cNvPr id="4" name="Slide Number Placeholder 3">
            <a:extLst>
              <a:ext uri="{FF2B5EF4-FFF2-40B4-BE49-F238E27FC236}">
                <a16:creationId xmlns:a16="http://schemas.microsoft.com/office/drawing/2014/main" id="{15DBEA60-CA6B-2240-9CDB-BD20343148D5}"/>
              </a:ext>
            </a:extLst>
          </p:cNvPr>
          <p:cNvSpPr>
            <a:spLocks noGrp="1"/>
          </p:cNvSpPr>
          <p:nvPr>
            <p:ph type="sldNum" sz="quarter" idx="12"/>
          </p:nvPr>
        </p:nvSpPr>
        <p:spPr>
          <a:xfrm>
            <a:off x="8529278" y="6597649"/>
            <a:ext cx="3573700" cy="194357"/>
          </a:xfrm>
        </p:spPr>
        <p:txBody>
          <a:bodyPr/>
          <a:lstStyle/>
          <a:p>
            <a:r>
              <a:rPr lang="en-US"/>
              <a:t>Burghardt</a:t>
            </a:r>
            <a:fld id="{03DC2DEF-D2FE-4B45-ABA4-9F153FD1C98A}" type="slidenum">
              <a:rPr lang="en-US" smtClean="0"/>
              <a:t>11</a:t>
            </a:fld>
            <a:endParaRPr lang="en-US"/>
          </a:p>
        </p:txBody>
      </p:sp>
      <p:pic>
        <p:nvPicPr>
          <p:cNvPr id="6" name="Picture 5" descr="Logo&#10;&#10;Description automatically generated">
            <a:extLst>
              <a:ext uri="{FF2B5EF4-FFF2-40B4-BE49-F238E27FC236}">
                <a16:creationId xmlns:a16="http://schemas.microsoft.com/office/drawing/2014/main" id="{527FF2F0-4202-C147-9FCC-E4BB36868394}"/>
              </a:ext>
            </a:extLst>
          </p:cNvPr>
          <p:cNvPicPr>
            <a:picLocks noChangeAspect="1"/>
          </p:cNvPicPr>
          <p:nvPr/>
        </p:nvPicPr>
        <p:blipFill>
          <a:blip r:embed="rId3"/>
          <a:stretch>
            <a:fillRect/>
          </a:stretch>
        </p:blipFill>
        <p:spPr>
          <a:xfrm>
            <a:off x="10926762" y="268288"/>
            <a:ext cx="965200" cy="965200"/>
          </a:xfrm>
          <a:prstGeom prst="rect">
            <a:avLst/>
          </a:prstGeom>
        </p:spPr>
      </p:pic>
      <p:pic>
        <p:nvPicPr>
          <p:cNvPr id="5" name="Picture 4" descr="Table&#10;&#10;Description automatically generated">
            <a:extLst>
              <a:ext uri="{FF2B5EF4-FFF2-40B4-BE49-F238E27FC236}">
                <a16:creationId xmlns:a16="http://schemas.microsoft.com/office/drawing/2014/main" id="{863772E1-0013-9644-9755-6D2EE6EE335D}"/>
              </a:ext>
            </a:extLst>
          </p:cNvPr>
          <p:cNvPicPr>
            <a:picLocks noChangeAspect="1"/>
          </p:cNvPicPr>
          <p:nvPr/>
        </p:nvPicPr>
        <p:blipFill>
          <a:blip r:embed="rId4"/>
          <a:stretch>
            <a:fillRect/>
          </a:stretch>
        </p:blipFill>
        <p:spPr>
          <a:xfrm>
            <a:off x="225028" y="1331439"/>
            <a:ext cx="11741943" cy="2609320"/>
          </a:xfrm>
          <a:prstGeom prst="rect">
            <a:avLst/>
          </a:prstGeom>
          <a:ln w="57150" cap="sq">
            <a:solidFill>
              <a:schemeClr val="accent4"/>
            </a:solidFill>
            <a:miter lim="800000"/>
          </a:ln>
          <a:effectLst>
            <a:outerShdw blurRad="57150" dist="50800" dir="2700000" algn="tl" rotWithShape="0">
              <a:srgbClr val="000000">
                <a:alpha val="40000"/>
              </a:srgbClr>
            </a:outerShdw>
          </a:effectLst>
        </p:spPr>
      </p:pic>
      <p:pic>
        <p:nvPicPr>
          <p:cNvPr id="12" name="Content Placeholder 6" descr="Table&#10;&#10;Description automatically generated">
            <a:extLst>
              <a:ext uri="{FF2B5EF4-FFF2-40B4-BE49-F238E27FC236}">
                <a16:creationId xmlns:a16="http://schemas.microsoft.com/office/drawing/2014/main" id="{29ABBED5-25F9-314C-BC76-65FD1E2D120F}"/>
              </a:ext>
            </a:extLst>
          </p:cNvPr>
          <p:cNvPicPr>
            <a:picLocks noGrp="1" noChangeAspect="1"/>
          </p:cNvPicPr>
          <p:nvPr>
            <p:ph sz="half" idx="1"/>
          </p:nvPr>
        </p:nvPicPr>
        <p:blipFill>
          <a:blip r:embed="rId5"/>
          <a:stretch>
            <a:fillRect/>
          </a:stretch>
        </p:blipFill>
        <p:spPr>
          <a:xfrm>
            <a:off x="1836156" y="4300156"/>
            <a:ext cx="4018949" cy="2344625"/>
          </a:xfrm>
          <a:prstGeom prst="rect">
            <a:avLst/>
          </a:prstGeom>
          <a:ln w="38100" cap="sq">
            <a:solidFill>
              <a:schemeClr val="accent4"/>
            </a:solidFill>
            <a:miter lim="800000"/>
          </a:ln>
          <a:effectLst>
            <a:outerShdw blurRad="57150" dist="50800" dir="2700000" algn="tl" rotWithShape="0">
              <a:srgbClr val="000000">
                <a:alpha val="40000"/>
              </a:srgbClr>
            </a:outerShdw>
          </a:effectLst>
        </p:spPr>
      </p:pic>
      <p:pic>
        <p:nvPicPr>
          <p:cNvPr id="13" name="Content Placeholder 8" descr="Table&#10;&#10;Description automatically generated">
            <a:extLst>
              <a:ext uri="{FF2B5EF4-FFF2-40B4-BE49-F238E27FC236}">
                <a16:creationId xmlns:a16="http://schemas.microsoft.com/office/drawing/2014/main" id="{B834837C-5420-9E41-BA0F-2F74B4705C6A}"/>
              </a:ext>
            </a:extLst>
          </p:cNvPr>
          <p:cNvPicPr>
            <a:picLocks noChangeAspect="1"/>
          </p:cNvPicPr>
          <p:nvPr/>
        </p:nvPicPr>
        <p:blipFill>
          <a:blip r:embed="rId6"/>
          <a:stretch>
            <a:fillRect/>
          </a:stretch>
        </p:blipFill>
        <p:spPr>
          <a:xfrm>
            <a:off x="6336894" y="4323724"/>
            <a:ext cx="3289213" cy="2297491"/>
          </a:xfrm>
          <a:prstGeom prst="rect">
            <a:avLst/>
          </a:prstGeom>
          <a:ln w="38100" cap="sq">
            <a:solidFill>
              <a:schemeClr val="accent4"/>
            </a:solidFill>
            <a:miter lim="800000"/>
          </a:ln>
          <a:effectLst>
            <a:outerShdw blurRad="57150" dist="50800" dir="2700000" algn="tl" rotWithShape="0">
              <a:srgbClr val="000000">
                <a:alpha val="40000"/>
              </a:srgbClr>
            </a:outerShdw>
          </a:effectLst>
        </p:spPr>
      </p:pic>
      <p:sp>
        <p:nvSpPr>
          <p:cNvPr id="14" name="Rectangle 13">
            <a:extLst>
              <a:ext uri="{FF2B5EF4-FFF2-40B4-BE49-F238E27FC236}">
                <a16:creationId xmlns:a16="http://schemas.microsoft.com/office/drawing/2014/main" id="{69AE485C-12B8-8243-8F86-97A60B559E0B}"/>
              </a:ext>
            </a:extLst>
          </p:cNvPr>
          <p:cNvSpPr/>
          <p:nvPr/>
        </p:nvSpPr>
        <p:spPr>
          <a:xfrm>
            <a:off x="3718560" y="1499616"/>
            <a:ext cx="2755392" cy="2606185"/>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EBC87984-4535-2949-8A85-E2F2599302F7}"/>
              </a:ext>
            </a:extLst>
          </p:cNvPr>
          <p:cNvCxnSpPr>
            <a:cxnSpLocks/>
          </p:cNvCxnSpPr>
          <p:nvPr/>
        </p:nvCxnSpPr>
        <p:spPr>
          <a:xfrm>
            <a:off x="6095999" y="4363104"/>
            <a:ext cx="0" cy="2331723"/>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AFB9006-E1F8-DE43-8F37-758D116B0888}"/>
              </a:ext>
            </a:extLst>
          </p:cNvPr>
          <p:cNvSpPr txBox="1"/>
          <p:nvPr/>
        </p:nvSpPr>
        <p:spPr>
          <a:xfrm>
            <a:off x="559491" y="4206634"/>
            <a:ext cx="6102096" cy="923330"/>
          </a:xfrm>
          <a:prstGeom prst="rect">
            <a:avLst/>
          </a:prstGeom>
          <a:noFill/>
        </p:spPr>
        <p:txBody>
          <a:bodyPr wrap="square">
            <a:spAutoFit/>
          </a:bodyPr>
          <a:lstStyle/>
          <a:p>
            <a:r>
              <a:rPr lang="en-US" b="1"/>
              <a:t>Selected</a:t>
            </a:r>
          </a:p>
          <a:p>
            <a:r>
              <a:rPr lang="en-US" b="1"/>
              <a:t>Design</a:t>
            </a:r>
          </a:p>
          <a:p>
            <a:r>
              <a:rPr lang="en-US" b="1"/>
              <a:t>Criteria</a:t>
            </a:r>
            <a:endParaRPr lang="en-US"/>
          </a:p>
        </p:txBody>
      </p:sp>
      <p:sp>
        <p:nvSpPr>
          <p:cNvPr id="21" name="TextBox 20">
            <a:extLst>
              <a:ext uri="{FF2B5EF4-FFF2-40B4-BE49-F238E27FC236}">
                <a16:creationId xmlns:a16="http://schemas.microsoft.com/office/drawing/2014/main" id="{78C093E0-F86D-F246-8299-9A331B1A03D8}"/>
              </a:ext>
            </a:extLst>
          </p:cNvPr>
          <p:cNvSpPr txBox="1"/>
          <p:nvPr/>
        </p:nvSpPr>
        <p:spPr>
          <a:xfrm>
            <a:off x="9799162" y="4261595"/>
            <a:ext cx="2032568" cy="646331"/>
          </a:xfrm>
          <a:prstGeom prst="rect">
            <a:avLst/>
          </a:prstGeom>
          <a:noFill/>
        </p:spPr>
        <p:txBody>
          <a:bodyPr wrap="square" rtlCol="0">
            <a:spAutoFit/>
          </a:bodyPr>
          <a:lstStyle/>
          <a:p>
            <a:r>
              <a:rPr lang="en-US" b="1"/>
              <a:t>Design Criteria</a:t>
            </a:r>
          </a:p>
          <a:p>
            <a:r>
              <a:rPr lang="en-US" b="1"/>
              <a:t>Scoring Key</a:t>
            </a:r>
            <a:r>
              <a:rPr lang="en-US" b="1" baseline="30000"/>
              <a:t>[1]</a:t>
            </a:r>
            <a:endParaRPr lang="en-US" b="1"/>
          </a:p>
        </p:txBody>
      </p:sp>
    </p:spTree>
    <p:extLst>
      <p:ext uri="{BB962C8B-B14F-4D97-AF65-F5344CB8AC3E}">
        <p14:creationId xmlns:p14="http://schemas.microsoft.com/office/powerpoint/2010/main" val="6194832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FC7E4-C301-4844-86F2-A1CC6D5BEA80}"/>
              </a:ext>
            </a:extLst>
          </p:cNvPr>
          <p:cNvSpPr>
            <a:spLocks noGrp="1"/>
          </p:cNvSpPr>
          <p:nvPr>
            <p:ph type="title"/>
          </p:nvPr>
        </p:nvSpPr>
        <p:spPr>
          <a:xfrm>
            <a:off x="371475" y="393961"/>
            <a:ext cx="3997324" cy="2501899"/>
          </a:xfrm>
        </p:spPr>
        <p:txBody>
          <a:bodyPr anchor="b">
            <a:normAutofit/>
          </a:bodyPr>
          <a:lstStyle/>
          <a:p>
            <a:r>
              <a:rPr lang="en-US"/>
              <a:t>SELECTED CONCEPT</a:t>
            </a:r>
          </a:p>
        </p:txBody>
      </p:sp>
      <p:sp>
        <p:nvSpPr>
          <p:cNvPr id="3" name="Content Placeholder 2">
            <a:extLst>
              <a:ext uri="{FF2B5EF4-FFF2-40B4-BE49-F238E27FC236}">
                <a16:creationId xmlns:a16="http://schemas.microsoft.com/office/drawing/2014/main" id="{01D80403-1D37-964F-9566-67F623109224}"/>
              </a:ext>
            </a:extLst>
          </p:cNvPr>
          <p:cNvSpPr>
            <a:spLocks noGrp="1"/>
          </p:cNvSpPr>
          <p:nvPr>
            <p:ph idx="1"/>
          </p:nvPr>
        </p:nvSpPr>
        <p:spPr>
          <a:xfrm>
            <a:off x="300038" y="3236779"/>
            <a:ext cx="5210439" cy="3458048"/>
          </a:xfrm>
        </p:spPr>
        <p:txBody>
          <a:bodyPr vert="horz" lIns="91440" tIns="45720" rIns="91440" bIns="45720" rtlCol="0">
            <a:normAutofit/>
          </a:bodyPr>
          <a:lstStyle/>
          <a:p>
            <a:r>
              <a:rPr lang="en-US" sz="2400"/>
              <a:t>Vertical sliding door concept</a:t>
            </a:r>
          </a:p>
          <a:p>
            <a:pPr lvl="1"/>
            <a:r>
              <a:rPr lang="en-US" sz="2000"/>
              <a:t>Initially preferred concept</a:t>
            </a:r>
          </a:p>
          <a:p>
            <a:pPr lvl="1"/>
            <a:r>
              <a:rPr lang="en-US" sz="2000"/>
              <a:t>Highest ranking in weighted decision matrix</a:t>
            </a:r>
          </a:p>
          <a:p>
            <a:r>
              <a:rPr lang="en-US" sz="2400"/>
              <a:t>Best factors of design:</a:t>
            </a:r>
          </a:p>
          <a:p>
            <a:pPr lvl="1"/>
            <a:r>
              <a:rPr lang="en-US" sz="2000"/>
              <a:t>Low complexity</a:t>
            </a:r>
          </a:p>
          <a:p>
            <a:pPr lvl="1"/>
            <a:r>
              <a:rPr lang="en-US" sz="2000"/>
              <a:t>Ample security/reliability</a:t>
            </a:r>
          </a:p>
          <a:p>
            <a:pPr marL="0" indent="0">
              <a:buNone/>
            </a:pPr>
            <a:endParaRPr lang="en-US"/>
          </a:p>
        </p:txBody>
      </p:sp>
      <p:pic>
        <p:nvPicPr>
          <p:cNvPr id="1026" name="Picture 2">
            <a:extLst>
              <a:ext uri="{FF2B5EF4-FFF2-40B4-BE49-F238E27FC236}">
                <a16:creationId xmlns:a16="http://schemas.microsoft.com/office/drawing/2014/main" id="{72617EC6-F4DB-5645-9CB5-1FBDA50A26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4" t="2" r="-179" b="-3"/>
          <a:stretch/>
        </p:blipFill>
        <p:spPr bwMode="auto">
          <a:xfrm>
            <a:off x="5476231" y="877640"/>
            <a:ext cx="2346972" cy="3112426"/>
          </a:xfrm>
          <a:prstGeom prst="rect">
            <a:avLst/>
          </a:prstGeom>
          <a:ln w="127000" cap="sq">
            <a:solidFill>
              <a:schemeClr val="accent2"/>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6E6FB8E4-5B1B-C544-9030-DF6E4A397A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91731" y="1736856"/>
            <a:ext cx="2717631" cy="3765287"/>
          </a:xfrm>
          <a:prstGeom prst="rect">
            <a:avLst/>
          </a:prstGeom>
          <a:ln w="127000" cap="sq">
            <a:solidFill>
              <a:schemeClr val="accent1"/>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8" name="Picture 7" descr="Logo&#10;&#10;Description automatically generated">
            <a:extLst>
              <a:ext uri="{FF2B5EF4-FFF2-40B4-BE49-F238E27FC236}">
                <a16:creationId xmlns:a16="http://schemas.microsoft.com/office/drawing/2014/main" id="{BAD4436A-6C73-D842-9E5E-CE0A0555801A}"/>
              </a:ext>
            </a:extLst>
          </p:cNvPr>
          <p:cNvPicPr>
            <a:picLocks noChangeAspect="1"/>
          </p:cNvPicPr>
          <p:nvPr/>
        </p:nvPicPr>
        <p:blipFill>
          <a:blip r:embed="rId5"/>
          <a:stretch>
            <a:fillRect/>
          </a:stretch>
        </p:blipFill>
        <p:spPr>
          <a:xfrm>
            <a:off x="10926762" y="268288"/>
            <a:ext cx="965200" cy="965200"/>
          </a:xfrm>
          <a:prstGeom prst="rect">
            <a:avLst/>
          </a:prstGeom>
        </p:spPr>
      </p:pic>
      <p:sp>
        <p:nvSpPr>
          <p:cNvPr id="5" name="TextBox 4">
            <a:extLst>
              <a:ext uri="{FF2B5EF4-FFF2-40B4-BE49-F238E27FC236}">
                <a16:creationId xmlns:a16="http://schemas.microsoft.com/office/drawing/2014/main" id="{115EE3F9-02F0-D148-9643-D2979ED522FD}"/>
              </a:ext>
            </a:extLst>
          </p:cNvPr>
          <p:cNvSpPr txBox="1"/>
          <p:nvPr/>
        </p:nvSpPr>
        <p:spPr>
          <a:xfrm>
            <a:off x="4845262" y="209295"/>
            <a:ext cx="3460655" cy="369332"/>
          </a:xfrm>
          <a:prstGeom prst="rect">
            <a:avLst/>
          </a:prstGeom>
          <a:noFill/>
        </p:spPr>
        <p:txBody>
          <a:bodyPr wrap="square" rtlCol="0">
            <a:spAutoFit/>
          </a:bodyPr>
          <a:lstStyle/>
          <a:p>
            <a:pPr algn="ctr"/>
            <a:r>
              <a:rPr lang="en-US" b="1"/>
              <a:t>Preliminary concept sketch</a:t>
            </a:r>
          </a:p>
        </p:txBody>
      </p:sp>
      <p:sp>
        <p:nvSpPr>
          <p:cNvPr id="12" name="TextBox 11">
            <a:extLst>
              <a:ext uri="{FF2B5EF4-FFF2-40B4-BE49-F238E27FC236}">
                <a16:creationId xmlns:a16="http://schemas.microsoft.com/office/drawing/2014/main" id="{EAC527C5-BCE7-7D4C-96C7-3E6F493093AD}"/>
              </a:ext>
            </a:extLst>
          </p:cNvPr>
          <p:cNvSpPr txBox="1"/>
          <p:nvPr/>
        </p:nvSpPr>
        <p:spPr>
          <a:xfrm>
            <a:off x="8431306" y="5820845"/>
            <a:ext cx="3460656" cy="369332"/>
          </a:xfrm>
          <a:prstGeom prst="rect">
            <a:avLst/>
          </a:prstGeom>
          <a:noFill/>
        </p:spPr>
        <p:txBody>
          <a:bodyPr wrap="square" rtlCol="0">
            <a:spAutoFit/>
          </a:bodyPr>
          <a:lstStyle/>
          <a:p>
            <a:pPr algn="ctr"/>
            <a:r>
              <a:rPr lang="en-US" b="1"/>
              <a:t>Initial 3D model</a:t>
            </a:r>
          </a:p>
        </p:txBody>
      </p:sp>
      <p:sp>
        <p:nvSpPr>
          <p:cNvPr id="10" name="Slide Number Placeholder 3">
            <a:extLst>
              <a:ext uri="{FF2B5EF4-FFF2-40B4-BE49-F238E27FC236}">
                <a16:creationId xmlns:a16="http://schemas.microsoft.com/office/drawing/2014/main" id="{CDE750AF-85B6-3D47-B06F-09A2A7A8242C}"/>
              </a:ext>
            </a:extLst>
          </p:cNvPr>
          <p:cNvSpPr>
            <a:spLocks noGrp="1"/>
          </p:cNvSpPr>
          <p:nvPr>
            <p:ph type="sldNum" sz="quarter" idx="12"/>
          </p:nvPr>
        </p:nvSpPr>
        <p:spPr>
          <a:xfrm>
            <a:off x="8686800" y="6597649"/>
            <a:ext cx="3416177" cy="194357"/>
          </a:xfrm>
        </p:spPr>
        <p:txBody>
          <a:bodyPr/>
          <a:lstStyle/>
          <a:p>
            <a:r>
              <a:rPr lang="en-US"/>
              <a:t> Burghardt </a:t>
            </a:r>
            <a:fld id="{03DC2DEF-D2FE-4B45-ABA4-9F153FD1C98A}" type="slidenum">
              <a:rPr lang="en-US" smtClean="0"/>
              <a:t>12</a:t>
            </a:fld>
            <a:endParaRPr lang="en-US"/>
          </a:p>
        </p:txBody>
      </p:sp>
    </p:spTree>
    <p:extLst>
      <p:ext uri="{BB962C8B-B14F-4D97-AF65-F5344CB8AC3E}">
        <p14:creationId xmlns:p14="http://schemas.microsoft.com/office/powerpoint/2010/main" val="42384195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ppt_y"/>
                                          </p:val>
                                        </p:tav>
                                        <p:tav tm="100000">
                                          <p:val>
                                            <p:strVal val="#ppt_y"/>
                                          </p:val>
                                        </p:tav>
                                      </p:tavLst>
                                    </p:anim>
                                  </p:childTnLst>
                                </p:cTn>
                              </p:par>
                              <p:par>
                                <p:cTn id="33" presetID="10"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par>
                                <p:cTn id="36" presetID="10" presetClass="entr" presetSubtype="0" fill="hold" nodeType="withEffect">
                                  <p:stCondLst>
                                    <p:cond delay="0"/>
                                  </p:stCondLst>
                                  <p:childTnLst>
                                    <p:set>
                                      <p:cBhvr>
                                        <p:cTn id="37" dur="1" fill="hold">
                                          <p:stCondLst>
                                            <p:cond delay="0"/>
                                          </p:stCondLst>
                                        </p:cTn>
                                        <p:tgtEl>
                                          <p:spTgt spid="1026"/>
                                        </p:tgtEl>
                                        <p:attrNameLst>
                                          <p:attrName>style.visibility</p:attrName>
                                        </p:attrNameLst>
                                      </p:cBhvr>
                                      <p:to>
                                        <p:strVal val="visible"/>
                                      </p:to>
                                    </p:set>
                                    <p:animEffect transition="in" filter="fade">
                                      <p:cBhvr>
                                        <p:cTn id="38" dur="500"/>
                                        <p:tgtEl>
                                          <p:spTgt spid="1026"/>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1030"/>
                                        </p:tgtEl>
                                        <p:attrNameLst>
                                          <p:attrName>style.visibility</p:attrName>
                                        </p:attrNameLst>
                                      </p:cBhvr>
                                      <p:to>
                                        <p:strVal val="visible"/>
                                      </p:to>
                                    </p:set>
                                    <p:animEffect transition="in" filter="fade">
                                      <p:cBhvr>
                                        <p:cTn id="42" dur="500"/>
                                        <p:tgtEl>
                                          <p:spTgt spid="103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Flowchart: Connector 131">
            <a:extLst>
              <a:ext uri="{FF2B5EF4-FFF2-40B4-BE49-F238E27FC236}">
                <a16:creationId xmlns:a16="http://schemas.microsoft.com/office/drawing/2014/main" id="{25AC565F-7EF5-A1C5-1A79-35F8D40D701C}"/>
              </a:ext>
            </a:extLst>
          </p:cNvPr>
          <p:cNvSpPr/>
          <p:nvPr/>
        </p:nvSpPr>
        <p:spPr>
          <a:xfrm>
            <a:off x="5462019" y="1136990"/>
            <a:ext cx="440035" cy="447769"/>
          </a:xfrm>
          <a:prstGeom prst="flowChartConnector">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3"/>
                </a:solidFill>
              </a:ln>
              <a:solidFill>
                <a:schemeClr val="accent3"/>
              </a:solidFill>
            </a:endParaRPr>
          </a:p>
        </p:txBody>
      </p:sp>
      <p:sp>
        <p:nvSpPr>
          <p:cNvPr id="2" name="Title 1">
            <a:extLst>
              <a:ext uri="{FF2B5EF4-FFF2-40B4-BE49-F238E27FC236}">
                <a16:creationId xmlns:a16="http://schemas.microsoft.com/office/drawing/2014/main" id="{ED6429F6-FA91-EB43-8457-30B6C6C2AA74}"/>
              </a:ext>
            </a:extLst>
          </p:cNvPr>
          <p:cNvSpPr>
            <a:spLocks noGrp="1"/>
          </p:cNvSpPr>
          <p:nvPr>
            <p:ph type="title"/>
          </p:nvPr>
        </p:nvSpPr>
        <p:spPr/>
        <p:txBody>
          <a:bodyPr/>
          <a:lstStyle/>
          <a:p>
            <a:r>
              <a:rPr lang="en-US"/>
              <a:t>STATE DIAGRAM OF SYSTEM</a:t>
            </a:r>
          </a:p>
        </p:txBody>
      </p:sp>
      <p:sp>
        <p:nvSpPr>
          <p:cNvPr id="5" name="Oval 4">
            <a:extLst>
              <a:ext uri="{FF2B5EF4-FFF2-40B4-BE49-F238E27FC236}">
                <a16:creationId xmlns:a16="http://schemas.microsoft.com/office/drawing/2014/main" id="{D841632E-A73F-344F-B375-6C646E4C8959}"/>
              </a:ext>
            </a:extLst>
          </p:cNvPr>
          <p:cNvSpPr/>
          <p:nvPr/>
        </p:nvSpPr>
        <p:spPr>
          <a:xfrm>
            <a:off x="147190" y="3116711"/>
            <a:ext cx="438638" cy="43961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a:extLst>
              <a:ext uri="{FF2B5EF4-FFF2-40B4-BE49-F238E27FC236}">
                <a16:creationId xmlns:a16="http://schemas.microsoft.com/office/drawing/2014/main" id="{84FB8251-4085-DB4E-8344-EA4B3D15651C}"/>
              </a:ext>
            </a:extLst>
          </p:cNvPr>
          <p:cNvSpPr/>
          <p:nvPr/>
        </p:nvSpPr>
        <p:spPr>
          <a:xfrm rot="2698371">
            <a:off x="8673996" y="5093116"/>
            <a:ext cx="1023537" cy="1015255"/>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a:extLst>
              <a:ext uri="{FF2B5EF4-FFF2-40B4-BE49-F238E27FC236}">
                <a16:creationId xmlns:a16="http://schemas.microsoft.com/office/drawing/2014/main" id="{647F04D5-D102-354C-8908-C493EDB50DA2}"/>
              </a:ext>
            </a:extLst>
          </p:cNvPr>
          <p:cNvSpPr/>
          <p:nvPr/>
        </p:nvSpPr>
        <p:spPr>
          <a:xfrm>
            <a:off x="3026760" y="1037013"/>
            <a:ext cx="1472742" cy="652278"/>
          </a:xfrm>
          <a:prstGeom prst="roundRect">
            <a:avLst/>
          </a:prstGeom>
          <a:solidFill>
            <a:srgbClr val="FB400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accent3"/>
                </a:solidFill>
              </a:rPr>
              <a:t>PERMANENTLY LOCKED</a:t>
            </a:r>
          </a:p>
        </p:txBody>
      </p:sp>
      <p:sp>
        <p:nvSpPr>
          <p:cNvPr id="39" name="Rounded Rectangle 38">
            <a:extLst>
              <a:ext uri="{FF2B5EF4-FFF2-40B4-BE49-F238E27FC236}">
                <a16:creationId xmlns:a16="http://schemas.microsoft.com/office/drawing/2014/main" id="{56FEE6B4-A1D4-E540-AB54-91252823A806}"/>
              </a:ext>
            </a:extLst>
          </p:cNvPr>
          <p:cNvSpPr/>
          <p:nvPr/>
        </p:nvSpPr>
        <p:spPr>
          <a:xfrm>
            <a:off x="1036018" y="3006086"/>
            <a:ext cx="1472742" cy="652278"/>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accent3"/>
                </a:solidFill>
              </a:rPr>
              <a:t>USER-DEFINED LOCK STATE</a:t>
            </a:r>
          </a:p>
        </p:txBody>
      </p:sp>
      <p:sp>
        <p:nvSpPr>
          <p:cNvPr id="40" name="Rounded Rectangle 39">
            <a:extLst>
              <a:ext uri="{FF2B5EF4-FFF2-40B4-BE49-F238E27FC236}">
                <a16:creationId xmlns:a16="http://schemas.microsoft.com/office/drawing/2014/main" id="{A29947CD-ABC3-DF44-B460-9EFB57B1837B}"/>
              </a:ext>
            </a:extLst>
          </p:cNvPr>
          <p:cNvSpPr/>
          <p:nvPr/>
        </p:nvSpPr>
        <p:spPr>
          <a:xfrm>
            <a:off x="3026761" y="3007389"/>
            <a:ext cx="1472742" cy="652278"/>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accent3"/>
                </a:solidFill>
              </a:rPr>
              <a:t>INCLEMENT WEATHER (LOCKED)</a:t>
            </a:r>
          </a:p>
        </p:txBody>
      </p:sp>
      <p:sp>
        <p:nvSpPr>
          <p:cNvPr id="41" name="Rounded Rectangle 40">
            <a:extLst>
              <a:ext uri="{FF2B5EF4-FFF2-40B4-BE49-F238E27FC236}">
                <a16:creationId xmlns:a16="http://schemas.microsoft.com/office/drawing/2014/main" id="{E522A4F2-AA29-F44F-8021-470F52880715}"/>
              </a:ext>
            </a:extLst>
          </p:cNvPr>
          <p:cNvSpPr/>
          <p:nvPr/>
        </p:nvSpPr>
        <p:spPr>
          <a:xfrm>
            <a:off x="3026760" y="5252623"/>
            <a:ext cx="1472742" cy="652278"/>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accent3"/>
                </a:solidFill>
              </a:rPr>
              <a:t>ACCESS WITH RFID TAG (UNLOCKED)</a:t>
            </a:r>
          </a:p>
        </p:txBody>
      </p:sp>
      <p:sp>
        <p:nvSpPr>
          <p:cNvPr id="42" name="Rounded Rectangle 41">
            <a:extLst>
              <a:ext uri="{FF2B5EF4-FFF2-40B4-BE49-F238E27FC236}">
                <a16:creationId xmlns:a16="http://schemas.microsoft.com/office/drawing/2014/main" id="{B0162D44-44FE-1B4E-92EB-D6A4F00FDF0D}"/>
              </a:ext>
            </a:extLst>
          </p:cNvPr>
          <p:cNvSpPr/>
          <p:nvPr/>
        </p:nvSpPr>
        <p:spPr>
          <a:xfrm>
            <a:off x="8409981" y="2312270"/>
            <a:ext cx="1472742" cy="652278"/>
          </a:xfrm>
          <a:prstGeom prst="roundRect">
            <a:avLst/>
          </a:prstGeom>
          <a:solidFill>
            <a:srgbClr val="FB400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accent3"/>
                </a:solidFill>
              </a:rPr>
              <a:t>INCLEMENT WEATHER DETECTED</a:t>
            </a:r>
          </a:p>
        </p:txBody>
      </p:sp>
      <p:sp>
        <p:nvSpPr>
          <p:cNvPr id="43" name="Rounded Rectangle 42">
            <a:extLst>
              <a:ext uri="{FF2B5EF4-FFF2-40B4-BE49-F238E27FC236}">
                <a16:creationId xmlns:a16="http://schemas.microsoft.com/office/drawing/2014/main" id="{3F774B88-5484-6847-8A0D-D551F30AEA6D}"/>
              </a:ext>
            </a:extLst>
          </p:cNvPr>
          <p:cNvSpPr/>
          <p:nvPr/>
        </p:nvSpPr>
        <p:spPr>
          <a:xfrm>
            <a:off x="5523921" y="3010381"/>
            <a:ext cx="1472742" cy="652278"/>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accent3"/>
                </a:solidFill>
              </a:rPr>
              <a:t>CHECK WEATHER</a:t>
            </a:r>
          </a:p>
        </p:txBody>
      </p:sp>
      <p:sp>
        <p:nvSpPr>
          <p:cNvPr id="44" name="Rounded Rectangle 43">
            <a:extLst>
              <a:ext uri="{FF2B5EF4-FFF2-40B4-BE49-F238E27FC236}">
                <a16:creationId xmlns:a16="http://schemas.microsoft.com/office/drawing/2014/main" id="{603E9DC6-CF7F-524B-8648-08002912FDDB}"/>
              </a:ext>
            </a:extLst>
          </p:cNvPr>
          <p:cNvSpPr/>
          <p:nvPr/>
        </p:nvSpPr>
        <p:spPr>
          <a:xfrm>
            <a:off x="8409981" y="3737334"/>
            <a:ext cx="1472742" cy="65227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accent3"/>
                </a:solidFill>
              </a:rPr>
              <a:t>FAIR WEATHER DETECTED</a:t>
            </a:r>
          </a:p>
        </p:txBody>
      </p:sp>
      <p:sp>
        <p:nvSpPr>
          <p:cNvPr id="45" name="Rounded Rectangle 44">
            <a:extLst>
              <a:ext uri="{FF2B5EF4-FFF2-40B4-BE49-F238E27FC236}">
                <a16:creationId xmlns:a16="http://schemas.microsoft.com/office/drawing/2014/main" id="{6988F5F6-F62E-1344-8C9D-53AF966655F9}"/>
              </a:ext>
            </a:extLst>
          </p:cNvPr>
          <p:cNvSpPr/>
          <p:nvPr/>
        </p:nvSpPr>
        <p:spPr>
          <a:xfrm>
            <a:off x="5518971" y="5252623"/>
            <a:ext cx="1472742" cy="65227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accent3"/>
                </a:solidFill>
              </a:rPr>
              <a:t>OPEN DOOR</a:t>
            </a:r>
          </a:p>
        </p:txBody>
      </p:sp>
      <p:sp>
        <p:nvSpPr>
          <p:cNvPr id="46" name="Rounded Rectangle 45">
            <a:extLst>
              <a:ext uri="{FF2B5EF4-FFF2-40B4-BE49-F238E27FC236}">
                <a16:creationId xmlns:a16="http://schemas.microsoft.com/office/drawing/2014/main" id="{AC97FAD9-0D72-D942-B644-3A39AAADEEB1}"/>
              </a:ext>
            </a:extLst>
          </p:cNvPr>
          <p:cNvSpPr/>
          <p:nvPr/>
        </p:nvSpPr>
        <p:spPr>
          <a:xfrm>
            <a:off x="10489088" y="5261969"/>
            <a:ext cx="1472742" cy="652278"/>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accent3"/>
                </a:solidFill>
              </a:rPr>
              <a:t>CLOSE DOOR</a:t>
            </a:r>
          </a:p>
        </p:txBody>
      </p:sp>
      <p:sp>
        <p:nvSpPr>
          <p:cNvPr id="49" name="TextBox 48">
            <a:extLst>
              <a:ext uri="{FF2B5EF4-FFF2-40B4-BE49-F238E27FC236}">
                <a16:creationId xmlns:a16="http://schemas.microsoft.com/office/drawing/2014/main" id="{2E9459C0-E1C9-6E47-933C-37EE1CAD3BA9}"/>
              </a:ext>
            </a:extLst>
          </p:cNvPr>
          <p:cNvSpPr txBox="1"/>
          <p:nvPr/>
        </p:nvSpPr>
        <p:spPr>
          <a:xfrm>
            <a:off x="8475948" y="5352579"/>
            <a:ext cx="1430640" cy="476125"/>
          </a:xfrm>
          <a:prstGeom prst="rect">
            <a:avLst/>
          </a:prstGeom>
          <a:noFill/>
        </p:spPr>
        <p:txBody>
          <a:bodyPr wrap="square" rtlCol="0">
            <a:spAutoFit/>
          </a:bodyPr>
          <a:lstStyle/>
          <a:p>
            <a:pPr algn="ctr"/>
            <a:r>
              <a:rPr lang="en-US" sz="1200" b="1">
                <a:solidFill>
                  <a:schemeClr val="accent3"/>
                </a:solidFill>
              </a:rPr>
              <a:t>CHECK</a:t>
            </a:r>
          </a:p>
          <a:p>
            <a:pPr algn="ctr"/>
            <a:r>
              <a:rPr lang="en-US" sz="1200" b="1">
                <a:solidFill>
                  <a:schemeClr val="accent3"/>
                </a:solidFill>
              </a:rPr>
              <a:t>OBSTRUCTION</a:t>
            </a:r>
          </a:p>
        </p:txBody>
      </p:sp>
      <p:cxnSp>
        <p:nvCxnSpPr>
          <p:cNvPr id="8" name="Connector: Elbow 7">
            <a:extLst>
              <a:ext uri="{FF2B5EF4-FFF2-40B4-BE49-F238E27FC236}">
                <a16:creationId xmlns:a16="http://schemas.microsoft.com/office/drawing/2014/main" id="{FF874037-63AE-A910-DE08-CC724FB00D05}"/>
              </a:ext>
            </a:extLst>
          </p:cNvPr>
          <p:cNvCxnSpPr>
            <a:cxnSpLocks/>
            <a:stCxn id="42" idx="0"/>
            <a:endCxn id="40" idx="0"/>
          </p:cNvCxnSpPr>
          <p:nvPr/>
        </p:nvCxnSpPr>
        <p:spPr>
          <a:xfrm rot="16200000" flipH="1" flipV="1">
            <a:off x="6107182" y="-31781"/>
            <a:ext cx="695119" cy="5383220"/>
          </a:xfrm>
          <a:prstGeom prst="bentConnector3">
            <a:avLst>
              <a:gd name="adj1" fmla="val -32886"/>
            </a:avLst>
          </a:prstGeom>
          <a:ln w="57150">
            <a:solidFill>
              <a:srgbClr val="CEB888"/>
            </a:solidFill>
            <a:tailEnd type="triangle"/>
          </a:ln>
          <a:scene3d>
            <a:camera prst="orthographicFront"/>
            <a:lightRig rig="threePt" dir="t"/>
          </a:scene3d>
          <a:sp3d contourW="12700">
            <a:contourClr>
              <a:srgbClr val="56202C"/>
            </a:contourClr>
          </a:sp3d>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20160CD-8F88-C47B-935A-22023A70FABD}"/>
              </a:ext>
            </a:extLst>
          </p:cNvPr>
          <p:cNvCxnSpPr>
            <a:cxnSpLocks/>
            <a:stCxn id="39" idx="3"/>
            <a:endCxn id="40" idx="1"/>
          </p:cNvCxnSpPr>
          <p:nvPr/>
        </p:nvCxnSpPr>
        <p:spPr>
          <a:xfrm>
            <a:off x="2508760" y="3332225"/>
            <a:ext cx="518001" cy="1303"/>
          </a:xfrm>
          <a:prstGeom prst="straightConnector1">
            <a:avLst/>
          </a:prstGeom>
          <a:ln w="57150">
            <a:solidFill>
              <a:srgbClr val="CEB888"/>
            </a:solidFill>
            <a:tailEnd type="triangle"/>
          </a:ln>
          <a:scene3d>
            <a:camera prst="orthographicFront"/>
            <a:lightRig rig="threePt" dir="t"/>
          </a:scene3d>
          <a:sp3d contourW="12700">
            <a:contourClr>
              <a:srgbClr val="56202C"/>
            </a:contourClr>
          </a:sp3d>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A752372-3602-11EF-34D2-48A547DF0902}"/>
              </a:ext>
            </a:extLst>
          </p:cNvPr>
          <p:cNvCxnSpPr>
            <a:cxnSpLocks/>
            <a:stCxn id="40" idx="3"/>
            <a:endCxn id="43" idx="1"/>
          </p:cNvCxnSpPr>
          <p:nvPr/>
        </p:nvCxnSpPr>
        <p:spPr>
          <a:xfrm>
            <a:off x="4499503" y="3333528"/>
            <a:ext cx="1024418" cy="2992"/>
          </a:xfrm>
          <a:prstGeom prst="straightConnector1">
            <a:avLst/>
          </a:prstGeom>
          <a:ln w="57150">
            <a:solidFill>
              <a:srgbClr val="CEB888"/>
            </a:solidFill>
            <a:tailEnd type="triangle"/>
          </a:ln>
          <a:scene3d>
            <a:camera prst="orthographicFront"/>
            <a:lightRig rig="threePt" dir="t"/>
          </a:scene3d>
          <a:sp3d contourW="12700">
            <a:contourClr>
              <a:srgbClr val="56202C"/>
            </a:contourClr>
          </a:sp3d>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70DCE651-8EE4-AF37-BB0F-6F953E3CA81F}"/>
              </a:ext>
            </a:extLst>
          </p:cNvPr>
          <p:cNvCxnSpPr>
            <a:stCxn id="43" idx="3"/>
            <a:endCxn id="42" idx="1"/>
          </p:cNvCxnSpPr>
          <p:nvPr/>
        </p:nvCxnSpPr>
        <p:spPr>
          <a:xfrm flipV="1">
            <a:off x="6996663" y="2638409"/>
            <a:ext cx="1413318" cy="698111"/>
          </a:xfrm>
          <a:prstGeom prst="bentConnector3">
            <a:avLst>
              <a:gd name="adj1" fmla="val 50000"/>
            </a:avLst>
          </a:prstGeom>
          <a:ln w="57150">
            <a:solidFill>
              <a:srgbClr val="CEB888"/>
            </a:solidFill>
            <a:tailEnd type="triangle"/>
          </a:ln>
          <a:scene3d>
            <a:camera prst="orthographicFront"/>
            <a:lightRig rig="threePt" dir="t"/>
          </a:scene3d>
          <a:sp3d contourW="12700">
            <a:contourClr>
              <a:srgbClr val="56202C"/>
            </a:contourClr>
          </a:sp3d>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C0881D4C-F44D-E45F-4676-D741A7139F71}"/>
              </a:ext>
            </a:extLst>
          </p:cNvPr>
          <p:cNvCxnSpPr>
            <a:stCxn id="43" idx="3"/>
            <a:endCxn id="44" idx="1"/>
          </p:cNvCxnSpPr>
          <p:nvPr/>
        </p:nvCxnSpPr>
        <p:spPr>
          <a:xfrm>
            <a:off x="6996663" y="3336520"/>
            <a:ext cx="1413318" cy="726953"/>
          </a:xfrm>
          <a:prstGeom prst="bentConnector3">
            <a:avLst>
              <a:gd name="adj1" fmla="val 50000"/>
            </a:avLst>
          </a:prstGeom>
          <a:ln w="57150">
            <a:solidFill>
              <a:srgbClr val="CEB888"/>
            </a:solidFill>
            <a:tailEnd type="triangle"/>
          </a:ln>
          <a:scene3d>
            <a:camera prst="orthographicFront"/>
            <a:lightRig rig="threePt" dir="t"/>
          </a:scene3d>
          <a:sp3d contourW="12700">
            <a:contourClr>
              <a:srgbClr val="56202C"/>
            </a:contourClr>
          </a:sp3d>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2F234619-92B6-13A1-5790-40C8C8422099}"/>
              </a:ext>
            </a:extLst>
          </p:cNvPr>
          <p:cNvCxnSpPr>
            <a:stCxn id="41" idx="3"/>
            <a:endCxn id="45" idx="1"/>
          </p:cNvCxnSpPr>
          <p:nvPr/>
        </p:nvCxnSpPr>
        <p:spPr>
          <a:xfrm>
            <a:off x="4499502" y="5578762"/>
            <a:ext cx="1019469" cy="0"/>
          </a:xfrm>
          <a:prstGeom prst="straightConnector1">
            <a:avLst/>
          </a:prstGeom>
          <a:ln w="57150">
            <a:solidFill>
              <a:srgbClr val="CEB888"/>
            </a:solidFill>
            <a:tailEnd type="triangle"/>
          </a:ln>
          <a:scene3d>
            <a:camera prst="orthographicFront"/>
            <a:lightRig rig="threePt" dir="t"/>
          </a:scene3d>
          <a:sp3d contourW="12700">
            <a:contourClr>
              <a:srgbClr val="56202C"/>
            </a:contourClr>
          </a:sp3d>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8FE87C71-FB2F-F39A-CC7A-DA29EF7B1427}"/>
              </a:ext>
            </a:extLst>
          </p:cNvPr>
          <p:cNvCxnSpPr>
            <a:cxnSpLocks/>
            <a:endCxn id="49" idx="1"/>
          </p:cNvCxnSpPr>
          <p:nvPr/>
        </p:nvCxnSpPr>
        <p:spPr>
          <a:xfrm flipV="1">
            <a:off x="7029729" y="5590642"/>
            <a:ext cx="1446219" cy="10101"/>
          </a:xfrm>
          <a:prstGeom prst="straightConnector1">
            <a:avLst/>
          </a:prstGeom>
          <a:ln w="57150">
            <a:solidFill>
              <a:srgbClr val="CEB888"/>
            </a:solidFill>
            <a:tailEnd type="triangle"/>
          </a:ln>
          <a:scene3d>
            <a:camera prst="orthographicFront"/>
            <a:lightRig rig="threePt" dir="t"/>
          </a:scene3d>
          <a:sp3d contourW="12700">
            <a:contourClr>
              <a:srgbClr val="56202C"/>
            </a:contourClr>
          </a:sp3d>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15DA6F20-F2BE-74C9-AAB2-EB5B7DFD0186}"/>
              </a:ext>
            </a:extLst>
          </p:cNvPr>
          <p:cNvCxnSpPr>
            <a:cxnSpLocks/>
            <a:stCxn id="49" idx="3"/>
            <a:endCxn id="46" idx="1"/>
          </p:cNvCxnSpPr>
          <p:nvPr/>
        </p:nvCxnSpPr>
        <p:spPr>
          <a:xfrm flipV="1">
            <a:off x="9906588" y="5588108"/>
            <a:ext cx="582500" cy="2534"/>
          </a:xfrm>
          <a:prstGeom prst="straightConnector1">
            <a:avLst/>
          </a:prstGeom>
          <a:ln w="57150">
            <a:solidFill>
              <a:srgbClr val="CEB888"/>
            </a:solidFill>
            <a:tailEnd type="triangle"/>
          </a:ln>
          <a:scene3d>
            <a:camera prst="orthographicFront"/>
            <a:lightRig rig="threePt" dir="t"/>
          </a:scene3d>
          <a:sp3d contourW="12700">
            <a:contourClr>
              <a:srgbClr val="56202C"/>
            </a:contourClr>
          </a:sp3d>
        </p:spPr>
        <p:style>
          <a:lnRef idx="1">
            <a:schemeClr val="accent1"/>
          </a:lnRef>
          <a:fillRef idx="0">
            <a:schemeClr val="accent1"/>
          </a:fillRef>
          <a:effectRef idx="0">
            <a:schemeClr val="accent1"/>
          </a:effectRef>
          <a:fontRef idx="minor">
            <a:schemeClr val="tx1"/>
          </a:fontRef>
        </p:style>
      </p:cxnSp>
      <p:cxnSp>
        <p:nvCxnSpPr>
          <p:cNvPr id="73" name="Connector: Elbow 72">
            <a:extLst>
              <a:ext uri="{FF2B5EF4-FFF2-40B4-BE49-F238E27FC236}">
                <a16:creationId xmlns:a16="http://schemas.microsoft.com/office/drawing/2014/main" id="{26B44364-A44A-2CEF-D8C6-6DA6764464E1}"/>
              </a:ext>
            </a:extLst>
          </p:cNvPr>
          <p:cNvCxnSpPr>
            <a:cxnSpLocks/>
            <a:stCxn id="46" idx="0"/>
            <a:endCxn id="30" idx="0"/>
          </p:cNvCxnSpPr>
          <p:nvPr/>
        </p:nvCxnSpPr>
        <p:spPr>
          <a:xfrm rot="16200000" flipV="1">
            <a:off x="10374830" y="4411339"/>
            <a:ext cx="20342" cy="1680917"/>
          </a:xfrm>
          <a:prstGeom prst="bentConnector3">
            <a:avLst>
              <a:gd name="adj1" fmla="val 1953854"/>
            </a:avLst>
          </a:prstGeom>
          <a:ln w="57150">
            <a:solidFill>
              <a:srgbClr val="CEB888"/>
            </a:solidFill>
            <a:tailEnd type="triangle"/>
          </a:ln>
          <a:scene3d>
            <a:camera prst="orthographicFront"/>
            <a:lightRig rig="threePt" dir="t"/>
          </a:scene3d>
          <a:sp3d contourW="12700">
            <a:contourClr>
              <a:srgbClr val="56202C"/>
            </a:contourClr>
          </a:sp3d>
        </p:spPr>
        <p:style>
          <a:lnRef idx="1">
            <a:schemeClr val="accent1"/>
          </a:lnRef>
          <a:fillRef idx="0">
            <a:schemeClr val="accent1"/>
          </a:fillRef>
          <a:effectRef idx="0">
            <a:schemeClr val="accent1"/>
          </a:effectRef>
          <a:fontRef idx="minor">
            <a:schemeClr val="tx1"/>
          </a:fontRef>
        </p:style>
      </p:cxnSp>
      <p:cxnSp>
        <p:nvCxnSpPr>
          <p:cNvPr id="90" name="Connector: Elbow 89">
            <a:extLst>
              <a:ext uri="{FF2B5EF4-FFF2-40B4-BE49-F238E27FC236}">
                <a16:creationId xmlns:a16="http://schemas.microsoft.com/office/drawing/2014/main" id="{0E30AD44-4603-B5EE-000A-B70C1F54110C}"/>
              </a:ext>
            </a:extLst>
          </p:cNvPr>
          <p:cNvCxnSpPr>
            <a:stCxn id="39" idx="3"/>
            <a:endCxn id="33" idx="1"/>
          </p:cNvCxnSpPr>
          <p:nvPr/>
        </p:nvCxnSpPr>
        <p:spPr>
          <a:xfrm flipV="1">
            <a:off x="2508760" y="1363152"/>
            <a:ext cx="518000" cy="1969073"/>
          </a:xfrm>
          <a:prstGeom prst="bentConnector3">
            <a:avLst>
              <a:gd name="adj1" fmla="val 24257"/>
            </a:avLst>
          </a:prstGeom>
          <a:ln w="57150">
            <a:solidFill>
              <a:srgbClr val="CEB888"/>
            </a:solidFill>
            <a:tailEnd type="triangle"/>
          </a:ln>
          <a:scene3d>
            <a:camera prst="orthographicFront"/>
            <a:lightRig rig="threePt" dir="t"/>
          </a:scene3d>
          <a:sp3d contourW="12700">
            <a:contourClr>
              <a:srgbClr val="56202C"/>
            </a:contourClr>
          </a:sp3d>
        </p:spPr>
        <p:style>
          <a:lnRef idx="1">
            <a:schemeClr val="accent1"/>
          </a:lnRef>
          <a:fillRef idx="0">
            <a:schemeClr val="accent1"/>
          </a:fillRef>
          <a:effectRef idx="0">
            <a:schemeClr val="accent1"/>
          </a:effectRef>
          <a:fontRef idx="minor">
            <a:schemeClr val="tx1"/>
          </a:fontRef>
        </p:style>
      </p:cxnSp>
      <p:cxnSp>
        <p:nvCxnSpPr>
          <p:cNvPr id="92" name="Connector: Elbow 91">
            <a:extLst>
              <a:ext uri="{FF2B5EF4-FFF2-40B4-BE49-F238E27FC236}">
                <a16:creationId xmlns:a16="http://schemas.microsoft.com/office/drawing/2014/main" id="{AC42EF08-05FB-7862-CDB3-0515DBD5A302}"/>
              </a:ext>
            </a:extLst>
          </p:cNvPr>
          <p:cNvCxnSpPr>
            <a:stCxn id="39" idx="3"/>
            <a:endCxn id="41" idx="1"/>
          </p:cNvCxnSpPr>
          <p:nvPr/>
        </p:nvCxnSpPr>
        <p:spPr>
          <a:xfrm>
            <a:off x="2508760" y="3332225"/>
            <a:ext cx="518000" cy="2246537"/>
          </a:xfrm>
          <a:prstGeom prst="bentConnector3">
            <a:avLst>
              <a:gd name="adj1" fmla="val 23031"/>
            </a:avLst>
          </a:prstGeom>
          <a:ln w="57150">
            <a:solidFill>
              <a:srgbClr val="CEB888"/>
            </a:solidFill>
            <a:tailEnd type="triangle"/>
          </a:ln>
          <a:scene3d>
            <a:camera prst="orthographicFront"/>
            <a:lightRig rig="threePt" dir="t"/>
          </a:scene3d>
          <a:sp3d contourW="12700">
            <a:contourClr>
              <a:srgbClr val="56202C"/>
            </a:contourClr>
          </a:sp3d>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9994AA7D-36D2-90A3-C9E4-334B16AB9C0F}"/>
              </a:ext>
            </a:extLst>
          </p:cNvPr>
          <p:cNvSpPr txBox="1"/>
          <p:nvPr/>
        </p:nvSpPr>
        <p:spPr>
          <a:xfrm>
            <a:off x="4406854" y="2934261"/>
            <a:ext cx="1032706" cy="400110"/>
          </a:xfrm>
          <a:prstGeom prst="rect">
            <a:avLst/>
          </a:prstGeom>
          <a:noFill/>
        </p:spPr>
        <p:txBody>
          <a:bodyPr wrap="square" rtlCol="0">
            <a:spAutoFit/>
          </a:bodyPr>
          <a:lstStyle/>
          <a:p>
            <a:pPr algn="ctr"/>
            <a:r>
              <a:rPr lang="en-US" sz="1000" b="1">
                <a:solidFill>
                  <a:schemeClr val="accent3"/>
                </a:solidFill>
              </a:rPr>
              <a:t>TAG DETECTED</a:t>
            </a:r>
          </a:p>
        </p:txBody>
      </p:sp>
      <p:cxnSp>
        <p:nvCxnSpPr>
          <p:cNvPr id="96" name="Connector: Elbow 95">
            <a:extLst>
              <a:ext uri="{FF2B5EF4-FFF2-40B4-BE49-F238E27FC236}">
                <a16:creationId xmlns:a16="http://schemas.microsoft.com/office/drawing/2014/main" id="{7BA1C9A9-900F-BAE8-715B-F24BE26D55C5}"/>
              </a:ext>
            </a:extLst>
          </p:cNvPr>
          <p:cNvCxnSpPr>
            <a:stCxn id="44" idx="2"/>
            <a:endCxn id="45" idx="0"/>
          </p:cNvCxnSpPr>
          <p:nvPr/>
        </p:nvCxnSpPr>
        <p:spPr>
          <a:xfrm rot="5400000">
            <a:off x="7269342" y="3375612"/>
            <a:ext cx="863011" cy="2891010"/>
          </a:xfrm>
          <a:prstGeom prst="bentConnector3">
            <a:avLst>
              <a:gd name="adj1" fmla="val 34548"/>
            </a:avLst>
          </a:prstGeom>
          <a:ln w="57150">
            <a:solidFill>
              <a:srgbClr val="CEB888"/>
            </a:solidFill>
            <a:tailEnd type="triangle"/>
          </a:ln>
          <a:scene3d>
            <a:camera prst="orthographicFront"/>
            <a:lightRig rig="threePt" dir="t"/>
          </a:scene3d>
          <a:sp3d contourW="12700">
            <a:contourClr>
              <a:srgbClr val="56202C"/>
            </a:contourClr>
          </a:sp3d>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87A751F1-F1BD-81C2-EEDF-D29E83A6A5CE}"/>
              </a:ext>
            </a:extLst>
          </p:cNvPr>
          <p:cNvSpPr txBox="1"/>
          <p:nvPr/>
        </p:nvSpPr>
        <p:spPr>
          <a:xfrm>
            <a:off x="9303429" y="6170649"/>
            <a:ext cx="1734678" cy="246221"/>
          </a:xfrm>
          <a:prstGeom prst="rect">
            <a:avLst/>
          </a:prstGeom>
          <a:noFill/>
        </p:spPr>
        <p:txBody>
          <a:bodyPr wrap="square" rtlCol="0">
            <a:spAutoFit/>
          </a:bodyPr>
          <a:lstStyle/>
          <a:p>
            <a:pPr algn="ctr"/>
            <a:r>
              <a:rPr lang="en-US" sz="1000" b="1">
                <a:solidFill>
                  <a:schemeClr val="accent3"/>
                </a:solidFill>
              </a:rPr>
              <a:t>BOTTOM SENSOR HIT</a:t>
            </a:r>
          </a:p>
        </p:txBody>
      </p:sp>
      <p:sp>
        <p:nvSpPr>
          <p:cNvPr id="120" name="TextBox 119">
            <a:extLst>
              <a:ext uri="{FF2B5EF4-FFF2-40B4-BE49-F238E27FC236}">
                <a16:creationId xmlns:a16="http://schemas.microsoft.com/office/drawing/2014/main" id="{5A162722-D93B-BDDC-A28B-D10EE1CBBA9A}"/>
              </a:ext>
            </a:extLst>
          </p:cNvPr>
          <p:cNvSpPr txBox="1"/>
          <p:nvPr/>
        </p:nvSpPr>
        <p:spPr>
          <a:xfrm>
            <a:off x="7003227" y="5180948"/>
            <a:ext cx="1433563" cy="400110"/>
          </a:xfrm>
          <a:prstGeom prst="rect">
            <a:avLst/>
          </a:prstGeom>
          <a:noFill/>
        </p:spPr>
        <p:txBody>
          <a:bodyPr wrap="square" rtlCol="0">
            <a:spAutoFit/>
          </a:bodyPr>
          <a:lstStyle/>
          <a:p>
            <a:pPr algn="ctr"/>
            <a:r>
              <a:rPr lang="en-US" sz="1000" b="1">
                <a:solidFill>
                  <a:schemeClr val="accent3"/>
                </a:solidFill>
              </a:rPr>
              <a:t>TOP SENSOR HIT / </a:t>
            </a:r>
          </a:p>
          <a:p>
            <a:pPr algn="ctr"/>
            <a:r>
              <a:rPr lang="en-US" sz="1000" b="1">
                <a:solidFill>
                  <a:schemeClr val="accent3"/>
                </a:solidFill>
              </a:rPr>
              <a:t>5 SECOND DELAY</a:t>
            </a:r>
          </a:p>
        </p:txBody>
      </p:sp>
      <p:cxnSp>
        <p:nvCxnSpPr>
          <p:cNvPr id="126" name="Connector: Elbow 125">
            <a:extLst>
              <a:ext uri="{FF2B5EF4-FFF2-40B4-BE49-F238E27FC236}">
                <a16:creationId xmlns:a16="http://schemas.microsoft.com/office/drawing/2014/main" id="{DC1AC837-E3C1-9860-A409-15381ADA11FC}"/>
              </a:ext>
            </a:extLst>
          </p:cNvPr>
          <p:cNvCxnSpPr>
            <a:stCxn id="30" idx="2"/>
            <a:endCxn id="45" idx="2"/>
          </p:cNvCxnSpPr>
          <p:nvPr/>
        </p:nvCxnSpPr>
        <p:spPr>
          <a:xfrm rot="5400000" flipH="1">
            <a:off x="7513685" y="4646558"/>
            <a:ext cx="54960" cy="2571646"/>
          </a:xfrm>
          <a:prstGeom prst="bentConnector3">
            <a:avLst>
              <a:gd name="adj1" fmla="val -478184"/>
            </a:avLst>
          </a:prstGeom>
          <a:ln w="57150">
            <a:solidFill>
              <a:srgbClr val="CEB888"/>
            </a:solidFill>
            <a:tailEnd type="triangle"/>
          </a:ln>
          <a:scene3d>
            <a:camera prst="orthographicFront"/>
            <a:lightRig rig="threePt" dir="t"/>
          </a:scene3d>
          <a:sp3d contourW="12700">
            <a:contourClr>
              <a:srgbClr val="56202C"/>
            </a:contourClr>
          </a:sp3d>
        </p:spPr>
        <p:style>
          <a:lnRef idx="1">
            <a:schemeClr val="accent1"/>
          </a:lnRef>
          <a:fillRef idx="0">
            <a:schemeClr val="accent1"/>
          </a:fillRef>
          <a:effectRef idx="0">
            <a:schemeClr val="accent1"/>
          </a:effectRef>
          <a:fontRef idx="minor">
            <a:schemeClr val="tx1"/>
          </a:fontRef>
        </p:style>
      </p:cxnSp>
      <p:sp>
        <p:nvSpPr>
          <p:cNvPr id="128" name="TextBox 127">
            <a:extLst>
              <a:ext uri="{FF2B5EF4-FFF2-40B4-BE49-F238E27FC236}">
                <a16:creationId xmlns:a16="http://schemas.microsoft.com/office/drawing/2014/main" id="{0D6FB9B9-E71A-19F8-CDA8-97E3FC72D7B9}"/>
              </a:ext>
            </a:extLst>
          </p:cNvPr>
          <p:cNvSpPr txBox="1"/>
          <p:nvPr/>
        </p:nvSpPr>
        <p:spPr>
          <a:xfrm>
            <a:off x="6633520" y="5984539"/>
            <a:ext cx="2172976" cy="246221"/>
          </a:xfrm>
          <a:prstGeom prst="rect">
            <a:avLst/>
          </a:prstGeom>
          <a:noFill/>
        </p:spPr>
        <p:txBody>
          <a:bodyPr wrap="square" rtlCol="0">
            <a:spAutoFit/>
          </a:bodyPr>
          <a:lstStyle/>
          <a:p>
            <a:pPr algn="ctr"/>
            <a:r>
              <a:rPr lang="en-US" sz="1000" b="1">
                <a:solidFill>
                  <a:schemeClr val="accent3"/>
                </a:solidFill>
              </a:rPr>
              <a:t>OBSTRUCTION DETECTED</a:t>
            </a:r>
          </a:p>
        </p:txBody>
      </p:sp>
      <p:sp>
        <p:nvSpPr>
          <p:cNvPr id="129" name="TextBox 128">
            <a:extLst>
              <a:ext uri="{FF2B5EF4-FFF2-40B4-BE49-F238E27FC236}">
                <a16:creationId xmlns:a16="http://schemas.microsoft.com/office/drawing/2014/main" id="{063F4D04-3726-0924-C430-2EAF16F57AB4}"/>
              </a:ext>
            </a:extLst>
          </p:cNvPr>
          <p:cNvSpPr txBox="1"/>
          <p:nvPr/>
        </p:nvSpPr>
        <p:spPr>
          <a:xfrm>
            <a:off x="4418051" y="5186917"/>
            <a:ext cx="998350" cy="400110"/>
          </a:xfrm>
          <a:prstGeom prst="rect">
            <a:avLst/>
          </a:prstGeom>
          <a:noFill/>
        </p:spPr>
        <p:txBody>
          <a:bodyPr wrap="square" rtlCol="0">
            <a:spAutoFit/>
          </a:bodyPr>
          <a:lstStyle/>
          <a:p>
            <a:pPr algn="ctr"/>
            <a:r>
              <a:rPr lang="en-US" sz="1000" b="1">
                <a:solidFill>
                  <a:schemeClr val="accent3"/>
                </a:solidFill>
              </a:rPr>
              <a:t>TAG DETECTED</a:t>
            </a:r>
          </a:p>
        </p:txBody>
      </p:sp>
      <p:sp>
        <p:nvSpPr>
          <p:cNvPr id="131" name="Oval 130">
            <a:extLst>
              <a:ext uri="{FF2B5EF4-FFF2-40B4-BE49-F238E27FC236}">
                <a16:creationId xmlns:a16="http://schemas.microsoft.com/office/drawing/2014/main" id="{54383805-64C8-D2C7-1801-43346640DD80}"/>
              </a:ext>
            </a:extLst>
          </p:cNvPr>
          <p:cNvSpPr/>
          <p:nvPr/>
        </p:nvSpPr>
        <p:spPr>
          <a:xfrm>
            <a:off x="5532208" y="1219723"/>
            <a:ext cx="299658" cy="282519"/>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4" name="Straight Arrow Connector 133">
            <a:extLst>
              <a:ext uri="{FF2B5EF4-FFF2-40B4-BE49-F238E27FC236}">
                <a16:creationId xmlns:a16="http://schemas.microsoft.com/office/drawing/2014/main" id="{B30BCB51-548C-C2CA-8AFB-83D3D44B53B8}"/>
              </a:ext>
            </a:extLst>
          </p:cNvPr>
          <p:cNvCxnSpPr>
            <a:cxnSpLocks/>
            <a:stCxn id="33" idx="3"/>
          </p:cNvCxnSpPr>
          <p:nvPr/>
        </p:nvCxnSpPr>
        <p:spPr>
          <a:xfrm>
            <a:off x="4499502" y="1363152"/>
            <a:ext cx="916899" cy="13384"/>
          </a:xfrm>
          <a:prstGeom prst="straightConnector1">
            <a:avLst/>
          </a:prstGeom>
          <a:ln w="57150">
            <a:solidFill>
              <a:srgbClr val="CEB888"/>
            </a:solidFill>
            <a:tailEnd type="triangle"/>
          </a:ln>
          <a:scene3d>
            <a:camera prst="orthographicFront"/>
            <a:lightRig rig="threePt" dir="t"/>
          </a:scene3d>
          <a:sp3d contourW="12700">
            <a:contourClr>
              <a:srgbClr val="56202C"/>
            </a:contourClr>
          </a:sp3d>
        </p:spPr>
        <p:style>
          <a:lnRef idx="1">
            <a:schemeClr val="accent1"/>
          </a:lnRef>
          <a:fillRef idx="0">
            <a:schemeClr val="accent1"/>
          </a:fillRef>
          <a:effectRef idx="0">
            <a:schemeClr val="accent1"/>
          </a:effectRef>
          <a:fontRef idx="minor">
            <a:schemeClr val="tx1"/>
          </a:fontRef>
        </p:style>
      </p:cxnSp>
      <p:sp>
        <p:nvSpPr>
          <p:cNvPr id="135" name="TextBox 134">
            <a:extLst>
              <a:ext uri="{FF2B5EF4-FFF2-40B4-BE49-F238E27FC236}">
                <a16:creationId xmlns:a16="http://schemas.microsoft.com/office/drawing/2014/main" id="{977C3A48-8C5A-6BE5-5BCB-50681888B7DF}"/>
              </a:ext>
            </a:extLst>
          </p:cNvPr>
          <p:cNvSpPr txBox="1"/>
          <p:nvPr/>
        </p:nvSpPr>
        <p:spPr>
          <a:xfrm>
            <a:off x="4444097" y="976426"/>
            <a:ext cx="889507" cy="400110"/>
          </a:xfrm>
          <a:prstGeom prst="rect">
            <a:avLst/>
          </a:prstGeom>
          <a:noFill/>
          <a:ln w="57150">
            <a:noFill/>
          </a:ln>
        </p:spPr>
        <p:txBody>
          <a:bodyPr wrap="square" rtlCol="0">
            <a:spAutoFit/>
          </a:bodyPr>
          <a:lstStyle/>
          <a:p>
            <a:pPr algn="ctr"/>
            <a:r>
              <a:rPr lang="en-US" sz="1000" b="1">
                <a:solidFill>
                  <a:schemeClr val="accent3"/>
                </a:solidFill>
              </a:rPr>
              <a:t>NO ACTION</a:t>
            </a:r>
          </a:p>
        </p:txBody>
      </p:sp>
      <p:cxnSp>
        <p:nvCxnSpPr>
          <p:cNvPr id="136" name="Straight Arrow Connector 135">
            <a:extLst>
              <a:ext uri="{FF2B5EF4-FFF2-40B4-BE49-F238E27FC236}">
                <a16:creationId xmlns:a16="http://schemas.microsoft.com/office/drawing/2014/main" id="{DF94225C-6852-FE6F-E5B4-0DF7D81FCE5C}"/>
              </a:ext>
            </a:extLst>
          </p:cNvPr>
          <p:cNvCxnSpPr>
            <a:cxnSpLocks/>
          </p:cNvCxnSpPr>
          <p:nvPr/>
        </p:nvCxnSpPr>
        <p:spPr>
          <a:xfrm flipV="1">
            <a:off x="585828" y="3332224"/>
            <a:ext cx="450190" cy="4294"/>
          </a:xfrm>
          <a:prstGeom prst="straightConnector1">
            <a:avLst/>
          </a:prstGeom>
          <a:ln w="57150">
            <a:solidFill>
              <a:srgbClr val="CEB888"/>
            </a:solidFill>
            <a:tailEnd type="triangle"/>
          </a:ln>
          <a:scene3d>
            <a:camera prst="orthographicFront"/>
            <a:lightRig rig="threePt" dir="t"/>
          </a:scene3d>
          <a:sp3d contourW="12700">
            <a:contourClr>
              <a:srgbClr val="56202C"/>
            </a:contourClr>
          </a:sp3d>
        </p:spPr>
        <p:style>
          <a:lnRef idx="1">
            <a:schemeClr val="accent1"/>
          </a:lnRef>
          <a:fillRef idx="0">
            <a:schemeClr val="accent1"/>
          </a:fillRef>
          <a:effectRef idx="0">
            <a:schemeClr val="accent1"/>
          </a:effectRef>
          <a:fontRef idx="minor">
            <a:schemeClr val="tx1"/>
          </a:fontRef>
        </p:style>
      </p:cxnSp>
      <p:cxnSp>
        <p:nvCxnSpPr>
          <p:cNvPr id="137" name="Connector: Elbow 136">
            <a:extLst>
              <a:ext uri="{FF2B5EF4-FFF2-40B4-BE49-F238E27FC236}">
                <a16:creationId xmlns:a16="http://schemas.microsoft.com/office/drawing/2014/main" id="{53C5D2D9-68B5-EE1F-3ADA-B2B05CD24C37}"/>
              </a:ext>
            </a:extLst>
          </p:cNvPr>
          <p:cNvCxnSpPr>
            <a:cxnSpLocks/>
            <a:stCxn id="46" idx="2"/>
          </p:cNvCxnSpPr>
          <p:nvPr/>
        </p:nvCxnSpPr>
        <p:spPr>
          <a:xfrm rot="5400000" flipH="1">
            <a:off x="5402733" y="91522"/>
            <a:ext cx="2255881" cy="9389571"/>
          </a:xfrm>
          <a:prstGeom prst="bentConnector4">
            <a:avLst>
              <a:gd name="adj1" fmla="val -23082"/>
              <a:gd name="adj2" fmla="val 100044"/>
            </a:avLst>
          </a:prstGeom>
          <a:ln w="57150">
            <a:solidFill>
              <a:srgbClr val="CEB888"/>
            </a:solidFill>
            <a:tailEnd type="triangle"/>
          </a:ln>
          <a:scene3d>
            <a:camera prst="orthographicFront"/>
            <a:lightRig rig="threePt" dir="t"/>
          </a:scene3d>
          <a:sp3d contourW="12700">
            <a:contourClr>
              <a:srgbClr val="56202C"/>
            </a:contourClr>
          </a:sp3d>
        </p:spPr>
        <p:style>
          <a:lnRef idx="1">
            <a:schemeClr val="accent1"/>
          </a:lnRef>
          <a:fillRef idx="0">
            <a:schemeClr val="accent1"/>
          </a:fillRef>
          <a:effectRef idx="0">
            <a:schemeClr val="accent1"/>
          </a:effectRef>
          <a:fontRef idx="minor">
            <a:schemeClr val="tx1"/>
          </a:fontRef>
        </p:style>
      </p:cxnSp>
      <p:sp>
        <p:nvSpPr>
          <p:cNvPr id="7" name="Slide Number Placeholder 3">
            <a:extLst>
              <a:ext uri="{FF2B5EF4-FFF2-40B4-BE49-F238E27FC236}">
                <a16:creationId xmlns:a16="http://schemas.microsoft.com/office/drawing/2014/main" id="{8A6B62F6-FCAD-E952-4A35-7FA850270584}"/>
              </a:ext>
            </a:extLst>
          </p:cNvPr>
          <p:cNvSpPr>
            <a:spLocks noGrp="1"/>
          </p:cNvSpPr>
          <p:nvPr>
            <p:ph type="sldNum" sz="quarter" idx="12"/>
          </p:nvPr>
        </p:nvSpPr>
        <p:spPr>
          <a:xfrm>
            <a:off x="8529278" y="6597649"/>
            <a:ext cx="3573700" cy="194357"/>
          </a:xfrm>
        </p:spPr>
        <p:txBody>
          <a:bodyPr/>
          <a:lstStyle/>
          <a:p>
            <a:r>
              <a:rPr lang="en-US"/>
              <a:t> Thompson </a:t>
            </a:r>
            <a:fld id="{03DC2DEF-D2FE-4B45-ABA4-9F153FD1C98A}" type="slidenum">
              <a:rPr lang="en-US" smtClean="0"/>
              <a:t>13</a:t>
            </a:fld>
            <a:endParaRPr lang="en-US"/>
          </a:p>
        </p:txBody>
      </p:sp>
      <p:sp>
        <p:nvSpPr>
          <p:cNvPr id="13" name="TextBox 12">
            <a:extLst>
              <a:ext uri="{FF2B5EF4-FFF2-40B4-BE49-F238E27FC236}">
                <a16:creationId xmlns:a16="http://schemas.microsoft.com/office/drawing/2014/main" id="{AC1973B4-4107-0734-CD5D-723AB3E3F5C2}"/>
              </a:ext>
            </a:extLst>
          </p:cNvPr>
          <p:cNvSpPr txBox="1"/>
          <p:nvPr/>
        </p:nvSpPr>
        <p:spPr>
          <a:xfrm>
            <a:off x="9908170" y="5339744"/>
            <a:ext cx="441146" cy="246221"/>
          </a:xfrm>
          <a:prstGeom prst="rect">
            <a:avLst/>
          </a:prstGeom>
          <a:noFill/>
        </p:spPr>
        <p:txBody>
          <a:bodyPr wrap="none" rtlCol="0">
            <a:spAutoFit/>
          </a:bodyPr>
          <a:lstStyle/>
          <a:p>
            <a:r>
              <a:rPr lang="en-US" sz="1000" b="1">
                <a:solidFill>
                  <a:schemeClr val="accent3"/>
                </a:solidFill>
              </a:rPr>
              <a:t>N/A</a:t>
            </a:r>
          </a:p>
        </p:txBody>
      </p:sp>
    </p:spTree>
    <p:extLst>
      <p:ext uri="{BB962C8B-B14F-4D97-AF65-F5344CB8AC3E}">
        <p14:creationId xmlns:p14="http://schemas.microsoft.com/office/powerpoint/2010/main" val="1624102325"/>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FC7E4-C301-4844-86F2-A1CC6D5BEA80}"/>
              </a:ext>
            </a:extLst>
          </p:cNvPr>
          <p:cNvSpPr>
            <a:spLocks noGrp="1"/>
          </p:cNvSpPr>
          <p:nvPr>
            <p:ph type="title"/>
          </p:nvPr>
        </p:nvSpPr>
        <p:spPr/>
        <p:txBody>
          <a:bodyPr/>
          <a:lstStyle/>
          <a:p>
            <a:r>
              <a:rPr lang="en-US"/>
              <a:t>ELECTRONIC HARDWARE COMPONENTS</a:t>
            </a:r>
          </a:p>
        </p:txBody>
      </p:sp>
      <p:sp>
        <p:nvSpPr>
          <p:cNvPr id="3" name="Content Placeholder 2">
            <a:extLst>
              <a:ext uri="{FF2B5EF4-FFF2-40B4-BE49-F238E27FC236}">
                <a16:creationId xmlns:a16="http://schemas.microsoft.com/office/drawing/2014/main" id="{01D80403-1D37-964F-9566-67F623109224}"/>
              </a:ext>
            </a:extLst>
          </p:cNvPr>
          <p:cNvSpPr>
            <a:spLocks noGrp="1"/>
          </p:cNvSpPr>
          <p:nvPr>
            <p:ph idx="1"/>
          </p:nvPr>
        </p:nvSpPr>
        <p:spPr>
          <a:xfrm>
            <a:off x="371474" y="1233488"/>
            <a:ext cx="8167219" cy="5558518"/>
          </a:xfrm>
        </p:spPr>
        <p:txBody>
          <a:bodyPr vert="horz" lIns="91440" tIns="45720" rIns="91440" bIns="45720" rtlCol="0" anchor="t">
            <a:normAutofit/>
          </a:bodyPr>
          <a:lstStyle/>
          <a:p>
            <a:pPr>
              <a:lnSpc>
                <a:spcPct val="100000"/>
              </a:lnSpc>
            </a:pPr>
            <a:r>
              <a:rPr lang="en-US"/>
              <a:t>Microcontroller</a:t>
            </a:r>
          </a:p>
          <a:p>
            <a:pPr lvl="1">
              <a:lnSpc>
                <a:spcPct val="100000"/>
              </a:lnSpc>
            </a:pPr>
            <a:r>
              <a:rPr lang="en-US"/>
              <a:t>Arduino Uno </a:t>
            </a:r>
            <a:r>
              <a:rPr lang="en-US" err="1"/>
              <a:t>WiFi</a:t>
            </a:r>
            <a:r>
              <a:rPr lang="en-US"/>
              <a:t> Rev2</a:t>
            </a:r>
          </a:p>
          <a:p>
            <a:pPr lvl="1">
              <a:lnSpc>
                <a:spcPct val="100000"/>
              </a:lnSpc>
            </a:pPr>
            <a:r>
              <a:rPr lang="en-US"/>
              <a:t>Software will monitor and control all electrical components</a:t>
            </a:r>
          </a:p>
          <a:p>
            <a:pPr>
              <a:lnSpc>
                <a:spcPct val="100000"/>
              </a:lnSpc>
            </a:pPr>
            <a:r>
              <a:rPr lang="en-US"/>
              <a:t>Power</a:t>
            </a:r>
          </a:p>
          <a:p>
            <a:pPr lvl="1">
              <a:lnSpc>
                <a:spcPct val="100000"/>
              </a:lnSpc>
            </a:pPr>
            <a:r>
              <a:rPr lang="en-US"/>
              <a:t>AC plug for Arduino, RFID reader, and motor</a:t>
            </a:r>
          </a:p>
          <a:p>
            <a:pPr>
              <a:lnSpc>
                <a:spcPct val="100000"/>
              </a:lnSpc>
            </a:pPr>
            <a:r>
              <a:rPr lang="en-US"/>
              <a:t>Sensors </a:t>
            </a:r>
          </a:p>
          <a:p>
            <a:pPr lvl="1">
              <a:lnSpc>
                <a:spcPct val="100000"/>
              </a:lnSpc>
            </a:pPr>
            <a:r>
              <a:rPr lang="en-US"/>
              <a:t>Microswitch: detect door position</a:t>
            </a:r>
          </a:p>
          <a:p>
            <a:pPr lvl="1">
              <a:lnSpc>
                <a:spcPct val="100000"/>
              </a:lnSpc>
            </a:pPr>
            <a:r>
              <a:rPr lang="en-US"/>
              <a:t>Laser / Photo Resistor Sensor: detect door obstruction</a:t>
            </a:r>
          </a:p>
          <a:p>
            <a:pPr>
              <a:lnSpc>
                <a:spcPct val="100000"/>
              </a:lnSpc>
            </a:pPr>
            <a:endParaRPr lang="en-US"/>
          </a:p>
        </p:txBody>
      </p:sp>
      <p:sp>
        <p:nvSpPr>
          <p:cNvPr id="4" name="Slide Number Placeholder 3">
            <a:extLst>
              <a:ext uri="{FF2B5EF4-FFF2-40B4-BE49-F238E27FC236}">
                <a16:creationId xmlns:a16="http://schemas.microsoft.com/office/drawing/2014/main" id="{15DBEA60-CA6B-2240-9CDB-BD20343148D5}"/>
              </a:ext>
            </a:extLst>
          </p:cNvPr>
          <p:cNvSpPr>
            <a:spLocks noGrp="1"/>
          </p:cNvSpPr>
          <p:nvPr>
            <p:ph type="sldNum" sz="quarter" idx="12"/>
          </p:nvPr>
        </p:nvSpPr>
        <p:spPr>
          <a:xfrm>
            <a:off x="9413632" y="6597649"/>
            <a:ext cx="2689346" cy="194357"/>
          </a:xfrm>
        </p:spPr>
        <p:txBody>
          <a:bodyPr/>
          <a:lstStyle/>
          <a:p>
            <a:r>
              <a:rPr lang="en-US"/>
              <a:t>   Thompson </a:t>
            </a:r>
            <a:fld id="{03DC2DEF-D2FE-4B45-ABA4-9F153FD1C98A}" type="slidenum">
              <a:rPr lang="en-US" smtClean="0"/>
              <a:t>14</a:t>
            </a:fld>
            <a:endParaRPr lang="en-US"/>
          </a:p>
        </p:txBody>
      </p:sp>
      <p:pic>
        <p:nvPicPr>
          <p:cNvPr id="5" name="Picture 4" descr="Logo&#10;&#10;Description automatically generated">
            <a:extLst>
              <a:ext uri="{FF2B5EF4-FFF2-40B4-BE49-F238E27FC236}">
                <a16:creationId xmlns:a16="http://schemas.microsoft.com/office/drawing/2014/main" id="{8663EF56-84E2-8242-9605-AAD62AFB07EF}"/>
              </a:ext>
            </a:extLst>
          </p:cNvPr>
          <p:cNvPicPr>
            <a:picLocks noChangeAspect="1"/>
          </p:cNvPicPr>
          <p:nvPr/>
        </p:nvPicPr>
        <p:blipFill>
          <a:blip r:embed="rId3"/>
          <a:stretch>
            <a:fillRect/>
          </a:stretch>
        </p:blipFill>
        <p:spPr>
          <a:xfrm>
            <a:off x="10926762" y="268288"/>
            <a:ext cx="965200" cy="965200"/>
          </a:xfrm>
          <a:prstGeom prst="rect">
            <a:avLst/>
          </a:prstGeom>
        </p:spPr>
      </p:pic>
      <p:pic>
        <p:nvPicPr>
          <p:cNvPr id="7" name="Content Placeholder 4">
            <a:extLst>
              <a:ext uri="{FF2B5EF4-FFF2-40B4-BE49-F238E27FC236}">
                <a16:creationId xmlns:a16="http://schemas.microsoft.com/office/drawing/2014/main" id="{2D12BF5F-A1A8-078B-6DC5-789408269F34}"/>
              </a:ext>
            </a:extLst>
          </p:cNvPr>
          <p:cNvPicPr>
            <a:picLocks noChangeAspect="1"/>
          </p:cNvPicPr>
          <p:nvPr/>
        </p:nvPicPr>
        <p:blipFill rotWithShape="1">
          <a:blip r:embed="rId4"/>
          <a:srcRect l="14608" t="22031" r="2921" b="22478"/>
          <a:stretch/>
        </p:blipFill>
        <p:spPr>
          <a:xfrm>
            <a:off x="7962758" y="1063876"/>
            <a:ext cx="1437826" cy="1024579"/>
          </a:xfrm>
          <a:prstGeom prst="rect">
            <a:avLst/>
          </a:prstGeom>
          <a:ln w="38100">
            <a:solidFill>
              <a:schemeClr val="accent1"/>
            </a:solidFill>
          </a:ln>
        </p:spPr>
      </p:pic>
      <p:pic>
        <p:nvPicPr>
          <p:cNvPr id="8" name="Picture 7">
            <a:extLst>
              <a:ext uri="{FF2B5EF4-FFF2-40B4-BE49-F238E27FC236}">
                <a16:creationId xmlns:a16="http://schemas.microsoft.com/office/drawing/2014/main" id="{9F7D93DD-EEDF-9C82-5B56-C5EDA5126630}"/>
              </a:ext>
            </a:extLst>
          </p:cNvPr>
          <p:cNvPicPr>
            <a:picLocks noChangeAspect="1"/>
          </p:cNvPicPr>
          <p:nvPr/>
        </p:nvPicPr>
        <p:blipFill>
          <a:blip r:embed="rId5"/>
          <a:stretch>
            <a:fillRect/>
          </a:stretch>
        </p:blipFill>
        <p:spPr>
          <a:xfrm>
            <a:off x="9839775" y="2457102"/>
            <a:ext cx="1319585" cy="1157829"/>
          </a:xfrm>
          <a:prstGeom prst="rect">
            <a:avLst/>
          </a:prstGeom>
          <a:ln w="38100">
            <a:solidFill>
              <a:schemeClr val="accent1"/>
            </a:solidFill>
          </a:ln>
        </p:spPr>
      </p:pic>
      <p:pic>
        <p:nvPicPr>
          <p:cNvPr id="9" name="Content Placeholder 5">
            <a:extLst>
              <a:ext uri="{FF2B5EF4-FFF2-40B4-BE49-F238E27FC236}">
                <a16:creationId xmlns:a16="http://schemas.microsoft.com/office/drawing/2014/main" id="{F82FC3EC-4C6C-5F7F-E630-C22FCE17A123}"/>
              </a:ext>
            </a:extLst>
          </p:cNvPr>
          <p:cNvPicPr>
            <a:picLocks noChangeAspect="1"/>
          </p:cNvPicPr>
          <p:nvPr/>
        </p:nvPicPr>
        <p:blipFill rotWithShape="1">
          <a:blip r:embed="rId6"/>
          <a:srcRect l="5803" t="6930" r="68431" b="36105"/>
          <a:stretch/>
        </p:blipFill>
        <p:spPr>
          <a:xfrm>
            <a:off x="8085060" y="3863243"/>
            <a:ext cx="1328572" cy="1340900"/>
          </a:xfrm>
          <a:prstGeom prst="rect">
            <a:avLst/>
          </a:prstGeom>
          <a:ln w="38100">
            <a:solidFill>
              <a:schemeClr val="accent1"/>
            </a:solidFill>
          </a:ln>
        </p:spPr>
      </p:pic>
      <p:pic>
        <p:nvPicPr>
          <p:cNvPr id="10" name="Picture 9">
            <a:extLst>
              <a:ext uri="{FF2B5EF4-FFF2-40B4-BE49-F238E27FC236}">
                <a16:creationId xmlns:a16="http://schemas.microsoft.com/office/drawing/2014/main" id="{D35D803F-B2A2-52A2-CA73-02DA5FE3B0A9}"/>
              </a:ext>
            </a:extLst>
          </p:cNvPr>
          <p:cNvPicPr>
            <a:picLocks noChangeAspect="1"/>
          </p:cNvPicPr>
          <p:nvPr/>
        </p:nvPicPr>
        <p:blipFill rotWithShape="1">
          <a:blip r:embed="rId7"/>
          <a:srcRect l="7494" t="-166" r="392" b="26102"/>
          <a:stretch/>
        </p:blipFill>
        <p:spPr>
          <a:xfrm>
            <a:off x="10130190" y="4725292"/>
            <a:ext cx="1256230" cy="1125897"/>
          </a:xfrm>
          <a:prstGeom prst="rect">
            <a:avLst/>
          </a:prstGeom>
          <a:ln w="38100">
            <a:solidFill>
              <a:schemeClr val="accent1"/>
            </a:solidFill>
          </a:ln>
        </p:spPr>
      </p:pic>
      <p:sp>
        <p:nvSpPr>
          <p:cNvPr id="6" name="TextBox 5">
            <a:extLst>
              <a:ext uri="{FF2B5EF4-FFF2-40B4-BE49-F238E27FC236}">
                <a16:creationId xmlns:a16="http://schemas.microsoft.com/office/drawing/2014/main" id="{3E6E3295-EC3D-EE34-2979-11BAE4C14EEE}"/>
              </a:ext>
            </a:extLst>
          </p:cNvPr>
          <p:cNvSpPr txBox="1"/>
          <p:nvPr/>
        </p:nvSpPr>
        <p:spPr>
          <a:xfrm>
            <a:off x="7006312" y="2100405"/>
            <a:ext cx="3350717" cy="369332"/>
          </a:xfrm>
          <a:prstGeom prst="rect">
            <a:avLst/>
          </a:prstGeom>
          <a:noFill/>
        </p:spPr>
        <p:txBody>
          <a:bodyPr wrap="square" rtlCol="0">
            <a:spAutoFit/>
          </a:bodyPr>
          <a:lstStyle/>
          <a:p>
            <a:pPr algn="ctr"/>
            <a:r>
              <a:rPr lang="en-US"/>
              <a:t>Microcontroller</a:t>
            </a:r>
            <a:endParaRPr lang="en-US" b="1"/>
          </a:p>
        </p:txBody>
      </p:sp>
      <p:sp>
        <p:nvSpPr>
          <p:cNvPr id="11" name="TextBox 10">
            <a:extLst>
              <a:ext uri="{FF2B5EF4-FFF2-40B4-BE49-F238E27FC236}">
                <a16:creationId xmlns:a16="http://schemas.microsoft.com/office/drawing/2014/main" id="{FB7624D9-920D-0F1F-91DA-1B1CB1ED6F15}"/>
              </a:ext>
            </a:extLst>
          </p:cNvPr>
          <p:cNvSpPr txBox="1"/>
          <p:nvPr/>
        </p:nvSpPr>
        <p:spPr>
          <a:xfrm>
            <a:off x="8841283" y="3629589"/>
            <a:ext cx="3350717" cy="369332"/>
          </a:xfrm>
          <a:prstGeom prst="rect">
            <a:avLst/>
          </a:prstGeom>
          <a:noFill/>
        </p:spPr>
        <p:txBody>
          <a:bodyPr wrap="square" rtlCol="0">
            <a:spAutoFit/>
          </a:bodyPr>
          <a:lstStyle/>
          <a:p>
            <a:pPr algn="ctr"/>
            <a:r>
              <a:rPr lang="en-US"/>
              <a:t>AC plug</a:t>
            </a:r>
            <a:endParaRPr lang="en-US" b="1"/>
          </a:p>
        </p:txBody>
      </p:sp>
      <p:sp>
        <p:nvSpPr>
          <p:cNvPr id="12" name="TextBox 11">
            <a:extLst>
              <a:ext uri="{FF2B5EF4-FFF2-40B4-BE49-F238E27FC236}">
                <a16:creationId xmlns:a16="http://schemas.microsoft.com/office/drawing/2014/main" id="{1E64D7E6-EE55-F07D-7A89-8F45E47C37F3}"/>
              </a:ext>
            </a:extLst>
          </p:cNvPr>
          <p:cNvSpPr txBox="1"/>
          <p:nvPr/>
        </p:nvSpPr>
        <p:spPr>
          <a:xfrm>
            <a:off x="7073987" y="5196317"/>
            <a:ext cx="3350717" cy="369332"/>
          </a:xfrm>
          <a:prstGeom prst="rect">
            <a:avLst/>
          </a:prstGeom>
          <a:noFill/>
        </p:spPr>
        <p:txBody>
          <a:bodyPr wrap="square" rtlCol="0">
            <a:spAutoFit/>
          </a:bodyPr>
          <a:lstStyle/>
          <a:p>
            <a:pPr algn="ctr"/>
            <a:r>
              <a:rPr lang="en-US"/>
              <a:t>Microswitch</a:t>
            </a:r>
            <a:endParaRPr lang="en-US" b="1"/>
          </a:p>
        </p:txBody>
      </p:sp>
      <p:sp>
        <p:nvSpPr>
          <p:cNvPr id="13" name="TextBox 12">
            <a:extLst>
              <a:ext uri="{FF2B5EF4-FFF2-40B4-BE49-F238E27FC236}">
                <a16:creationId xmlns:a16="http://schemas.microsoft.com/office/drawing/2014/main" id="{D9A4784B-63DB-720E-1CE0-868456240A9A}"/>
              </a:ext>
            </a:extLst>
          </p:cNvPr>
          <p:cNvSpPr txBox="1"/>
          <p:nvPr/>
        </p:nvSpPr>
        <p:spPr>
          <a:xfrm>
            <a:off x="9082946" y="5856013"/>
            <a:ext cx="3350717" cy="369332"/>
          </a:xfrm>
          <a:prstGeom prst="rect">
            <a:avLst/>
          </a:prstGeom>
          <a:noFill/>
        </p:spPr>
        <p:txBody>
          <a:bodyPr wrap="square" rtlCol="0">
            <a:spAutoFit/>
          </a:bodyPr>
          <a:lstStyle/>
          <a:p>
            <a:pPr algn="ctr"/>
            <a:r>
              <a:rPr lang="en-US"/>
              <a:t>Photoresistor</a:t>
            </a:r>
            <a:endParaRPr lang="en-US" b="1"/>
          </a:p>
        </p:txBody>
      </p:sp>
    </p:spTree>
    <p:extLst>
      <p:ext uri="{BB962C8B-B14F-4D97-AF65-F5344CB8AC3E}">
        <p14:creationId xmlns:p14="http://schemas.microsoft.com/office/powerpoint/2010/main" val="13925960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FC7E4-C301-4844-86F2-A1CC6D5BEA80}"/>
              </a:ext>
            </a:extLst>
          </p:cNvPr>
          <p:cNvSpPr>
            <a:spLocks noGrp="1"/>
          </p:cNvSpPr>
          <p:nvPr>
            <p:ph type="title"/>
          </p:nvPr>
        </p:nvSpPr>
        <p:spPr/>
        <p:txBody>
          <a:bodyPr/>
          <a:lstStyle/>
          <a:p>
            <a:r>
              <a:rPr lang="en-US"/>
              <a:t>ELECTRONIC HARDWARE COMPONENTS CONT.</a:t>
            </a:r>
          </a:p>
        </p:txBody>
      </p:sp>
      <p:sp>
        <p:nvSpPr>
          <p:cNvPr id="3" name="Content Placeholder 2">
            <a:extLst>
              <a:ext uri="{FF2B5EF4-FFF2-40B4-BE49-F238E27FC236}">
                <a16:creationId xmlns:a16="http://schemas.microsoft.com/office/drawing/2014/main" id="{01D80403-1D37-964F-9566-67F623109224}"/>
              </a:ext>
            </a:extLst>
          </p:cNvPr>
          <p:cNvSpPr>
            <a:spLocks noGrp="1"/>
          </p:cNvSpPr>
          <p:nvPr>
            <p:ph idx="1"/>
          </p:nvPr>
        </p:nvSpPr>
        <p:spPr>
          <a:xfrm>
            <a:off x="371474" y="1233488"/>
            <a:ext cx="7272038" cy="5558518"/>
          </a:xfrm>
        </p:spPr>
        <p:txBody>
          <a:bodyPr vert="horz" lIns="91440" tIns="45720" rIns="91440" bIns="45720" rtlCol="0" anchor="t">
            <a:normAutofit/>
          </a:bodyPr>
          <a:lstStyle/>
          <a:p>
            <a:pPr>
              <a:lnSpc>
                <a:spcPct val="100000"/>
              </a:lnSpc>
            </a:pPr>
            <a:r>
              <a:rPr lang="en-US"/>
              <a:t>UHF RFID </a:t>
            </a:r>
            <a:r>
              <a:rPr lang="en-US" sz="1600"/>
              <a:t>(ultra-high frequency radio frequency identification) </a:t>
            </a:r>
          </a:p>
          <a:p>
            <a:pPr>
              <a:lnSpc>
                <a:spcPct val="100000"/>
              </a:lnSpc>
            </a:pPr>
            <a:r>
              <a:rPr lang="en-US"/>
              <a:t>Reader: </a:t>
            </a:r>
            <a:r>
              <a:rPr lang="en-US" err="1"/>
              <a:t>SparkFun</a:t>
            </a:r>
            <a:r>
              <a:rPr lang="en-US"/>
              <a:t> - M6E Nano</a:t>
            </a:r>
          </a:p>
          <a:p>
            <a:pPr lvl="1">
              <a:lnSpc>
                <a:spcPct val="100000"/>
              </a:lnSpc>
            </a:pPr>
            <a:r>
              <a:rPr lang="en-US"/>
              <a:t>Compatible with Arduino</a:t>
            </a:r>
          </a:p>
          <a:p>
            <a:pPr>
              <a:lnSpc>
                <a:spcPct val="100000"/>
              </a:lnSpc>
            </a:pPr>
            <a:r>
              <a:rPr lang="en-US"/>
              <a:t>Antenna – UHF RFID</a:t>
            </a:r>
          </a:p>
          <a:p>
            <a:pPr lvl="1">
              <a:lnSpc>
                <a:spcPct val="100000"/>
              </a:lnSpc>
            </a:pPr>
            <a:r>
              <a:rPr lang="en-US"/>
              <a:t>Up to 16’ detection range</a:t>
            </a:r>
          </a:p>
          <a:p>
            <a:pPr>
              <a:lnSpc>
                <a:spcPct val="100000"/>
              </a:lnSpc>
            </a:pPr>
            <a:r>
              <a:rPr lang="en-US"/>
              <a:t>UHF RFID compatible tag</a:t>
            </a:r>
          </a:p>
          <a:p>
            <a:pPr lvl="1">
              <a:lnSpc>
                <a:spcPct val="100000"/>
              </a:lnSpc>
            </a:pPr>
            <a:r>
              <a:rPr lang="en-US"/>
              <a:t>No internal battery required</a:t>
            </a:r>
          </a:p>
          <a:p>
            <a:pPr>
              <a:lnSpc>
                <a:spcPct val="100000"/>
              </a:lnSpc>
            </a:pPr>
            <a:r>
              <a:rPr lang="en-US"/>
              <a:t>Motor</a:t>
            </a:r>
          </a:p>
          <a:p>
            <a:pPr lvl="1">
              <a:lnSpc>
                <a:spcPct val="100000"/>
              </a:lnSpc>
            </a:pPr>
            <a:r>
              <a:rPr lang="en-US"/>
              <a:t>Stepper motor, lifts/closes door</a:t>
            </a:r>
          </a:p>
        </p:txBody>
      </p:sp>
      <p:sp>
        <p:nvSpPr>
          <p:cNvPr id="4" name="Slide Number Placeholder 3">
            <a:extLst>
              <a:ext uri="{FF2B5EF4-FFF2-40B4-BE49-F238E27FC236}">
                <a16:creationId xmlns:a16="http://schemas.microsoft.com/office/drawing/2014/main" id="{15DBEA60-CA6B-2240-9CDB-BD20343148D5}"/>
              </a:ext>
            </a:extLst>
          </p:cNvPr>
          <p:cNvSpPr>
            <a:spLocks noGrp="1"/>
          </p:cNvSpPr>
          <p:nvPr>
            <p:ph type="sldNum" sz="quarter" idx="12"/>
          </p:nvPr>
        </p:nvSpPr>
        <p:spPr>
          <a:xfrm>
            <a:off x="9413632" y="6597649"/>
            <a:ext cx="2689346" cy="194357"/>
          </a:xfrm>
        </p:spPr>
        <p:txBody>
          <a:bodyPr/>
          <a:lstStyle/>
          <a:p>
            <a:r>
              <a:rPr lang="en-US"/>
              <a:t>   Thompson </a:t>
            </a:r>
            <a:fld id="{03DC2DEF-D2FE-4B45-ABA4-9F153FD1C98A}" type="slidenum">
              <a:rPr lang="en-US" smtClean="0"/>
              <a:t>15</a:t>
            </a:fld>
            <a:endParaRPr lang="en-US"/>
          </a:p>
        </p:txBody>
      </p:sp>
      <p:pic>
        <p:nvPicPr>
          <p:cNvPr id="5" name="Picture 4" descr="Logo&#10;&#10;Description automatically generated">
            <a:extLst>
              <a:ext uri="{FF2B5EF4-FFF2-40B4-BE49-F238E27FC236}">
                <a16:creationId xmlns:a16="http://schemas.microsoft.com/office/drawing/2014/main" id="{8663EF56-84E2-8242-9605-AAD62AFB07EF}"/>
              </a:ext>
            </a:extLst>
          </p:cNvPr>
          <p:cNvPicPr>
            <a:picLocks noChangeAspect="1"/>
          </p:cNvPicPr>
          <p:nvPr/>
        </p:nvPicPr>
        <p:blipFill>
          <a:blip r:embed="rId3"/>
          <a:stretch>
            <a:fillRect/>
          </a:stretch>
        </p:blipFill>
        <p:spPr>
          <a:xfrm>
            <a:off x="10926762" y="268288"/>
            <a:ext cx="965200" cy="965200"/>
          </a:xfrm>
          <a:prstGeom prst="rect">
            <a:avLst/>
          </a:prstGeom>
        </p:spPr>
      </p:pic>
      <p:sp>
        <p:nvSpPr>
          <p:cNvPr id="13" name="Rectangle 12">
            <a:extLst>
              <a:ext uri="{FF2B5EF4-FFF2-40B4-BE49-F238E27FC236}">
                <a16:creationId xmlns:a16="http://schemas.microsoft.com/office/drawing/2014/main" id="{EE81A3BA-276A-9D37-CC89-1349E10D5FEF}"/>
              </a:ext>
            </a:extLst>
          </p:cNvPr>
          <p:cNvSpPr/>
          <p:nvPr/>
        </p:nvSpPr>
        <p:spPr>
          <a:xfrm>
            <a:off x="10952162" y="4016548"/>
            <a:ext cx="9144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pic>
        <p:nvPicPr>
          <p:cNvPr id="6" name="Picture 5">
            <a:extLst>
              <a:ext uri="{FF2B5EF4-FFF2-40B4-BE49-F238E27FC236}">
                <a16:creationId xmlns:a16="http://schemas.microsoft.com/office/drawing/2014/main" id="{B22D9691-2F93-FED7-034E-B724A971FDB8}"/>
              </a:ext>
            </a:extLst>
          </p:cNvPr>
          <p:cNvPicPr>
            <a:picLocks noChangeAspect="1"/>
          </p:cNvPicPr>
          <p:nvPr/>
        </p:nvPicPr>
        <p:blipFill rotWithShape="1">
          <a:blip r:embed="rId4"/>
          <a:srcRect l="7816" t="19725" r="6670" b="19919"/>
          <a:stretch/>
        </p:blipFill>
        <p:spPr>
          <a:xfrm>
            <a:off x="7689856" y="1325700"/>
            <a:ext cx="1587383" cy="1023776"/>
          </a:xfrm>
          <a:prstGeom prst="rect">
            <a:avLst/>
          </a:prstGeom>
          <a:ln w="38100">
            <a:solidFill>
              <a:schemeClr val="accent1"/>
            </a:solidFill>
          </a:ln>
        </p:spPr>
      </p:pic>
      <p:pic>
        <p:nvPicPr>
          <p:cNvPr id="11" name="Picture 10">
            <a:extLst>
              <a:ext uri="{FF2B5EF4-FFF2-40B4-BE49-F238E27FC236}">
                <a16:creationId xmlns:a16="http://schemas.microsoft.com/office/drawing/2014/main" id="{E7F85104-F26F-935C-971F-3AF5C8DE2385}"/>
              </a:ext>
            </a:extLst>
          </p:cNvPr>
          <p:cNvPicPr>
            <a:picLocks noChangeAspect="1"/>
          </p:cNvPicPr>
          <p:nvPr/>
        </p:nvPicPr>
        <p:blipFill rotWithShape="1">
          <a:blip r:embed="rId5"/>
          <a:srcRect l="11138" t="9248" r="14905" b="20198"/>
          <a:stretch/>
        </p:blipFill>
        <p:spPr>
          <a:xfrm>
            <a:off x="10006093" y="2161321"/>
            <a:ext cx="1420238" cy="1376480"/>
          </a:xfrm>
          <a:prstGeom prst="rect">
            <a:avLst/>
          </a:prstGeom>
          <a:ln w="38100">
            <a:solidFill>
              <a:schemeClr val="accent1"/>
            </a:solidFill>
          </a:ln>
        </p:spPr>
      </p:pic>
      <p:pic>
        <p:nvPicPr>
          <p:cNvPr id="9" name="Picture 8">
            <a:extLst>
              <a:ext uri="{FF2B5EF4-FFF2-40B4-BE49-F238E27FC236}">
                <a16:creationId xmlns:a16="http://schemas.microsoft.com/office/drawing/2014/main" id="{B6DD8D07-89CC-CD40-0437-BFE404346EBE}"/>
              </a:ext>
            </a:extLst>
          </p:cNvPr>
          <p:cNvPicPr>
            <a:picLocks noChangeAspect="1"/>
          </p:cNvPicPr>
          <p:nvPr/>
        </p:nvPicPr>
        <p:blipFill rotWithShape="1">
          <a:blip r:embed="rId6"/>
          <a:srcRect r="43549" b="37257"/>
          <a:stretch/>
        </p:blipFill>
        <p:spPr>
          <a:xfrm>
            <a:off x="7567452" y="3622401"/>
            <a:ext cx="1454625" cy="1278193"/>
          </a:xfrm>
          <a:prstGeom prst="rect">
            <a:avLst/>
          </a:prstGeom>
          <a:ln w="38100">
            <a:solidFill>
              <a:schemeClr val="accent1"/>
            </a:solidFill>
          </a:ln>
        </p:spPr>
      </p:pic>
      <p:pic>
        <p:nvPicPr>
          <p:cNvPr id="12" name="Picture 11">
            <a:extLst>
              <a:ext uri="{FF2B5EF4-FFF2-40B4-BE49-F238E27FC236}">
                <a16:creationId xmlns:a16="http://schemas.microsoft.com/office/drawing/2014/main" id="{5F9EFBB6-140B-EE4C-CBEC-A2D829D6246D}"/>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974" t="39129" r="68338" b="22496"/>
          <a:stretch/>
        </p:blipFill>
        <p:spPr bwMode="auto">
          <a:xfrm>
            <a:off x="9793277" y="4561567"/>
            <a:ext cx="1454625" cy="1388635"/>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EF8B29F-576F-BBF8-8CDA-7548A106AD0E}"/>
              </a:ext>
            </a:extLst>
          </p:cNvPr>
          <p:cNvSpPr txBox="1"/>
          <p:nvPr/>
        </p:nvSpPr>
        <p:spPr>
          <a:xfrm>
            <a:off x="7444824" y="2419162"/>
            <a:ext cx="2348453" cy="369332"/>
          </a:xfrm>
          <a:prstGeom prst="rect">
            <a:avLst/>
          </a:prstGeom>
          <a:noFill/>
        </p:spPr>
        <p:txBody>
          <a:bodyPr wrap="square">
            <a:spAutoFit/>
          </a:bodyPr>
          <a:lstStyle/>
          <a:p>
            <a:pPr algn="ctr"/>
            <a:r>
              <a:rPr lang="en-US"/>
              <a:t>RFID Reader</a:t>
            </a:r>
          </a:p>
        </p:txBody>
      </p:sp>
      <p:sp>
        <p:nvSpPr>
          <p:cNvPr id="19" name="TextBox 18">
            <a:extLst>
              <a:ext uri="{FF2B5EF4-FFF2-40B4-BE49-F238E27FC236}">
                <a16:creationId xmlns:a16="http://schemas.microsoft.com/office/drawing/2014/main" id="{22C652D5-1951-D659-0F31-0368F5054D39}"/>
              </a:ext>
            </a:extLst>
          </p:cNvPr>
          <p:cNvSpPr txBox="1"/>
          <p:nvPr/>
        </p:nvSpPr>
        <p:spPr>
          <a:xfrm>
            <a:off x="7336185" y="4938966"/>
            <a:ext cx="2019300" cy="369332"/>
          </a:xfrm>
          <a:prstGeom prst="rect">
            <a:avLst/>
          </a:prstGeom>
          <a:noFill/>
        </p:spPr>
        <p:txBody>
          <a:bodyPr wrap="square">
            <a:spAutoFit/>
          </a:bodyPr>
          <a:lstStyle/>
          <a:p>
            <a:pPr algn="ctr"/>
            <a:r>
              <a:rPr lang="en-US"/>
              <a:t>RFID Antenna</a:t>
            </a:r>
          </a:p>
        </p:txBody>
      </p:sp>
      <p:sp>
        <p:nvSpPr>
          <p:cNvPr id="21" name="TextBox 20">
            <a:extLst>
              <a:ext uri="{FF2B5EF4-FFF2-40B4-BE49-F238E27FC236}">
                <a16:creationId xmlns:a16="http://schemas.microsoft.com/office/drawing/2014/main" id="{2490BB11-BD88-DB53-A72B-7C809848C8FE}"/>
              </a:ext>
            </a:extLst>
          </p:cNvPr>
          <p:cNvSpPr txBox="1"/>
          <p:nvPr/>
        </p:nvSpPr>
        <p:spPr>
          <a:xfrm>
            <a:off x="9686621" y="3580945"/>
            <a:ext cx="2205807" cy="369332"/>
          </a:xfrm>
          <a:prstGeom prst="rect">
            <a:avLst/>
          </a:prstGeom>
          <a:noFill/>
        </p:spPr>
        <p:txBody>
          <a:bodyPr wrap="square">
            <a:spAutoFit/>
          </a:bodyPr>
          <a:lstStyle/>
          <a:p>
            <a:pPr algn="ctr"/>
            <a:r>
              <a:rPr lang="en-US"/>
              <a:t>RFID Tags</a:t>
            </a:r>
          </a:p>
        </p:txBody>
      </p:sp>
      <p:sp>
        <p:nvSpPr>
          <p:cNvPr id="23" name="TextBox 22">
            <a:extLst>
              <a:ext uri="{FF2B5EF4-FFF2-40B4-BE49-F238E27FC236}">
                <a16:creationId xmlns:a16="http://schemas.microsoft.com/office/drawing/2014/main" id="{6BB26734-C814-DE79-B2B3-402E9FE1D48C}"/>
              </a:ext>
            </a:extLst>
          </p:cNvPr>
          <p:cNvSpPr txBox="1"/>
          <p:nvPr/>
        </p:nvSpPr>
        <p:spPr>
          <a:xfrm>
            <a:off x="9793277" y="6014004"/>
            <a:ext cx="1651001" cy="369332"/>
          </a:xfrm>
          <a:prstGeom prst="rect">
            <a:avLst/>
          </a:prstGeom>
          <a:noFill/>
        </p:spPr>
        <p:txBody>
          <a:bodyPr wrap="square">
            <a:spAutoFit/>
          </a:bodyPr>
          <a:lstStyle/>
          <a:p>
            <a:pPr algn="ctr"/>
            <a:r>
              <a:rPr lang="en-US"/>
              <a:t>Motor</a:t>
            </a:r>
          </a:p>
        </p:txBody>
      </p:sp>
    </p:spTree>
    <p:extLst>
      <p:ext uri="{BB962C8B-B14F-4D97-AF65-F5344CB8AC3E}">
        <p14:creationId xmlns:p14="http://schemas.microsoft.com/office/powerpoint/2010/main" val="239329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FC7E4-C301-4844-86F2-A1CC6D5BEA80}"/>
              </a:ext>
            </a:extLst>
          </p:cNvPr>
          <p:cNvSpPr>
            <a:spLocks noGrp="1"/>
          </p:cNvSpPr>
          <p:nvPr>
            <p:ph type="title"/>
          </p:nvPr>
        </p:nvSpPr>
        <p:spPr/>
        <p:txBody>
          <a:bodyPr/>
          <a:lstStyle/>
          <a:p>
            <a:r>
              <a:rPr lang="en-US"/>
              <a:t>MATERIAL SELECTION AND JUSTIFICATION </a:t>
            </a:r>
          </a:p>
        </p:txBody>
      </p:sp>
      <p:sp>
        <p:nvSpPr>
          <p:cNvPr id="3" name="Content Placeholder 2">
            <a:extLst>
              <a:ext uri="{FF2B5EF4-FFF2-40B4-BE49-F238E27FC236}">
                <a16:creationId xmlns:a16="http://schemas.microsoft.com/office/drawing/2014/main" id="{01D80403-1D37-964F-9566-67F623109224}"/>
              </a:ext>
            </a:extLst>
          </p:cNvPr>
          <p:cNvSpPr>
            <a:spLocks noGrp="1"/>
          </p:cNvSpPr>
          <p:nvPr>
            <p:ph idx="1"/>
          </p:nvPr>
        </p:nvSpPr>
        <p:spPr>
          <a:xfrm>
            <a:off x="371475" y="1233488"/>
            <a:ext cx="8126350" cy="5558518"/>
          </a:xfrm>
        </p:spPr>
        <p:txBody>
          <a:bodyPr vert="horz" lIns="91440" tIns="45720" rIns="91440" bIns="45720" rtlCol="0" anchor="t">
            <a:normAutofit/>
          </a:bodyPr>
          <a:lstStyle/>
          <a:p>
            <a:pPr>
              <a:lnSpc>
                <a:spcPct val="100000"/>
              </a:lnSpc>
            </a:pPr>
            <a:r>
              <a:rPr lang="en-US"/>
              <a:t>FOR DOG DOOR FRAME:</a:t>
            </a:r>
          </a:p>
          <a:p>
            <a:pPr>
              <a:lnSpc>
                <a:spcPct val="100000"/>
              </a:lnSpc>
            </a:pPr>
            <a:r>
              <a:rPr lang="en-US"/>
              <a:t>Acrylonitrile Butadiene Styrene (ABS) plastic</a:t>
            </a:r>
            <a:endParaRPr lang="en-US" b="1"/>
          </a:p>
          <a:p>
            <a:pPr lvl="1">
              <a:lnSpc>
                <a:spcPct val="100000"/>
              </a:lnSpc>
            </a:pPr>
            <a:r>
              <a:rPr lang="en-US"/>
              <a:t>Tough thermoplastic material </a:t>
            </a:r>
          </a:p>
          <a:p>
            <a:pPr lvl="1">
              <a:lnSpc>
                <a:spcPct val="100000"/>
              </a:lnSpc>
            </a:pPr>
            <a:r>
              <a:rPr lang="en-US"/>
              <a:t>High impact strength</a:t>
            </a:r>
          </a:p>
          <a:p>
            <a:pPr lvl="1">
              <a:lnSpc>
                <a:spcPct val="100000"/>
              </a:lnSpc>
            </a:pPr>
            <a:r>
              <a:rPr lang="en-US"/>
              <a:t>Lightweight</a:t>
            </a:r>
          </a:p>
          <a:p>
            <a:pPr lvl="1">
              <a:lnSpc>
                <a:spcPct val="100000"/>
              </a:lnSpc>
            </a:pPr>
            <a:r>
              <a:rPr lang="en-US"/>
              <a:t>Suitable for exterior conditions</a:t>
            </a:r>
          </a:p>
          <a:p>
            <a:pPr lvl="1">
              <a:lnSpc>
                <a:spcPct val="100000"/>
              </a:lnSpc>
            </a:pPr>
            <a:r>
              <a:rPr lang="en-US"/>
              <a:t>Cost effective</a:t>
            </a:r>
          </a:p>
          <a:p>
            <a:pPr lvl="1">
              <a:lnSpc>
                <a:spcPct val="100000"/>
              </a:lnSpc>
            </a:pPr>
            <a:r>
              <a:rPr lang="en-US"/>
              <a:t>Utilized by competitor models</a:t>
            </a:r>
          </a:p>
          <a:p>
            <a:pPr lvl="2">
              <a:lnSpc>
                <a:spcPct val="100000"/>
              </a:lnSpc>
            </a:pPr>
            <a:r>
              <a:rPr lang="en-US"/>
              <a:t>Safe to use</a:t>
            </a:r>
          </a:p>
          <a:p>
            <a:pPr lvl="2">
              <a:lnSpc>
                <a:spcPct val="100000"/>
              </a:lnSpc>
            </a:pPr>
            <a:endParaRPr lang="en-US"/>
          </a:p>
        </p:txBody>
      </p:sp>
      <p:sp>
        <p:nvSpPr>
          <p:cNvPr id="4" name="Slide Number Placeholder 3">
            <a:extLst>
              <a:ext uri="{FF2B5EF4-FFF2-40B4-BE49-F238E27FC236}">
                <a16:creationId xmlns:a16="http://schemas.microsoft.com/office/drawing/2014/main" id="{15DBEA60-CA6B-2240-9CDB-BD20343148D5}"/>
              </a:ext>
            </a:extLst>
          </p:cNvPr>
          <p:cNvSpPr>
            <a:spLocks noGrp="1"/>
          </p:cNvSpPr>
          <p:nvPr>
            <p:ph type="sldNum" sz="quarter" idx="12"/>
          </p:nvPr>
        </p:nvSpPr>
        <p:spPr>
          <a:xfrm>
            <a:off x="9095140" y="6597649"/>
            <a:ext cx="3007838" cy="194357"/>
          </a:xfrm>
        </p:spPr>
        <p:txBody>
          <a:bodyPr/>
          <a:lstStyle/>
          <a:p>
            <a:r>
              <a:rPr lang="en-US"/>
              <a:t>   Smith 16</a:t>
            </a:r>
          </a:p>
        </p:txBody>
      </p:sp>
      <p:pic>
        <p:nvPicPr>
          <p:cNvPr id="5" name="Picture 4" descr="Logo&#10;&#10;Description automatically generated">
            <a:extLst>
              <a:ext uri="{FF2B5EF4-FFF2-40B4-BE49-F238E27FC236}">
                <a16:creationId xmlns:a16="http://schemas.microsoft.com/office/drawing/2014/main" id="{BC725E89-6E1C-A14C-ACCE-C5F3DDB0A2B4}"/>
              </a:ext>
            </a:extLst>
          </p:cNvPr>
          <p:cNvPicPr>
            <a:picLocks noChangeAspect="1"/>
          </p:cNvPicPr>
          <p:nvPr/>
        </p:nvPicPr>
        <p:blipFill>
          <a:blip r:embed="rId3"/>
          <a:stretch>
            <a:fillRect/>
          </a:stretch>
        </p:blipFill>
        <p:spPr>
          <a:xfrm>
            <a:off x="10926762" y="268288"/>
            <a:ext cx="965200" cy="965200"/>
          </a:xfrm>
          <a:prstGeom prst="rect">
            <a:avLst/>
          </a:prstGeom>
        </p:spPr>
      </p:pic>
      <p:sp>
        <p:nvSpPr>
          <p:cNvPr id="9" name="TextBox 8">
            <a:extLst>
              <a:ext uri="{FF2B5EF4-FFF2-40B4-BE49-F238E27FC236}">
                <a16:creationId xmlns:a16="http://schemas.microsoft.com/office/drawing/2014/main" id="{E337D9FB-988F-CE46-9583-68B80C7815A1}"/>
              </a:ext>
            </a:extLst>
          </p:cNvPr>
          <p:cNvSpPr txBox="1"/>
          <p:nvPr/>
        </p:nvSpPr>
        <p:spPr>
          <a:xfrm>
            <a:off x="7990379" y="5560936"/>
            <a:ext cx="3350717" cy="369332"/>
          </a:xfrm>
          <a:prstGeom prst="rect">
            <a:avLst/>
          </a:prstGeom>
          <a:noFill/>
        </p:spPr>
        <p:txBody>
          <a:bodyPr wrap="square" rtlCol="0">
            <a:spAutoFit/>
          </a:bodyPr>
          <a:lstStyle/>
          <a:p>
            <a:pPr algn="ctr"/>
            <a:r>
              <a:rPr lang="en-US"/>
              <a:t>ABS Plastic Sheet</a:t>
            </a:r>
            <a:endParaRPr lang="en-US" b="1"/>
          </a:p>
        </p:txBody>
      </p:sp>
      <p:pic>
        <p:nvPicPr>
          <p:cNvPr id="12" name="Picture 2" descr="ABS Black Plastic Sheet 1/16&amp;#34; x 24&amp;#34; x 48” Textured 1 Side Vacuum Forming (Pack of 4)">
            <a:extLst>
              <a:ext uri="{FF2B5EF4-FFF2-40B4-BE49-F238E27FC236}">
                <a16:creationId xmlns:a16="http://schemas.microsoft.com/office/drawing/2014/main" id="{7FEBE865-1798-4A49-8F4F-D8D14DE106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9054" y="2582135"/>
            <a:ext cx="2073366" cy="2764488"/>
          </a:xfrm>
          <a:prstGeom prst="rect">
            <a:avLst/>
          </a:prstGeom>
          <a:ln w="38100" cap="sq">
            <a:solidFill>
              <a:schemeClr val="accent1"/>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9758723"/>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FC7E4-C301-4844-86F2-A1CC6D5BEA80}"/>
              </a:ext>
            </a:extLst>
          </p:cNvPr>
          <p:cNvSpPr>
            <a:spLocks noGrp="1"/>
          </p:cNvSpPr>
          <p:nvPr>
            <p:ph type="title"/>
          </p:nvPr>
        </p:nvSpPr>
        <p:spPr/>
        <p:txBody>
          <a:bodyPr/>
          <a:lstStyle/>
          <a:p>
            <a:r>
              <a:rPr lang="en-US"/>
              <a:t>MATERIAL SELECTION AND JUSTIFICATION </a:t>
            </a:r>
          </a:p>
        </p:txBody>
      </p:sp>
      <p:sp>
        <p:nvSpPr>
          <p:cNvPr id="3" name="Content Placeholder 2">
            <a:extLst>
              <a:ext uri="{FF2B5EF4-FFF2-40B4-BE49-F238E27FC236}">
                <a16:creationId xmlns:a16="http://schemas.microsoft.com/office/drawing/2014/main" id="{01D80403-1D37-964F-9566-67F623109224}"/>
              </a:ext>
            </a:extLst>
          </p:cNvPr>
          <p:cNvSpPr>
            <a:spLocks noGrp="1"/>
          </p:cNvSpPr>
          <p:nvPr>
            <p:ph idx="1"/>
          </p:nvPr>
        </p:nvSpPr>
        <p:spPr>
          <a:xfrm>
            <a:off x="371475" y="1233488"/>
            <a:ext cx="8126350" cy="5558518"/>
          </a:xfrm>
        </p:spPr>
        <p:txBody>
          <a:bodyPr vert="horz" lIns="91440" tIns="45720" rIns="91440" bIns="45720" rtlCol="0" anchor="t">
            <a:normAutofit/>
          </a:bodyPr>
          <a:lstStyle/>
          <a:p>
            <a:pPr>
              <a:lnSpc>
                <a:spcPct val="100000"/>
              </a:lnSpc>
            </a:pPr>
            <a:r>
              <a:rPr lang="en-US"/>
              <a:t>FOR SLIDING DOG DOOR:</a:t>
            </a:r>
          </a:p>
          <a:p>
            <a:pPr>
              <a:lnSpc>
                <a:spcPct val="100000"/>
              </a:lnSpc>
            </a:pPr>
            <a:r>
              <a:rPr lang="en-US" sz="2800"/>
              <a:t>LEXAN (polycarbonate resin thermoplastic)</a:t>
            </a:r>
            <a:endParaRPr lang="en-US" b="1"/>
          </a:p>
          <a:p>
            <a:pPr lvl="1">
              <a:lnSpc>
                <a:spcPct val="100000"/>
              </a:lnSpc>
            </a:pPr>
            <a:r>
              <a:rPr lang="en-US"/>
              <a:t>Tough thermoplastic material</a:t>
            </a:r>
          </a:p>
          <a:p>
            <a:pPr lvl="1">
              <a:lnSpc>
                <a:spcPct val="100000"/>
              </a:lnSpc>
            </a:pPr>
            <a:r>
              <a:rPr lang="en-US"/>
              <a:t>High impact strength</a:t>
            </a:r>
          </a:p>
          <a:p>
            <a:pPr lvl="1">
              <a:lnSpc>
                <a:spcPct val="100000"/>
              </a:lnSpc>
            </a:pPr>
            <a:r>
              <a:rPr lang="en-US"/>
              <a:t>Lightweight</a:t>
            </a:r>
          </a:p>
          <a:p>
            <a:pPr lvl="1">
              <a:lnSpc>
                <a:spcPct val="100000"/>
              </a:lnSpc>
            </a:pPr>
            <a:r>
              <a:rPr lang="en-US"/>
              <a:t>Suitable for exterior conditions</a:t>
            </a:r>
          </a:p>
          <a:p>
            <a:pPr lvl="1">
              <a:lnSpc>
                <a:spcPct val="100000"/>
              </a:lnSpc>
            </a:pPr>
            <a:r>
              <a:rPr lang="en-US"/>
              <a:t>Cost effective</a:t>
            </a:r>
            <a:endParaRPr lang="en-US" b="1"/>
          </a:p>
          <a:p>
            <a:pPr lvl="1">
              <a:lnSpc>
                <a:spcPct val="100000"/>
              </a:lnSpc>
            </a:pPr>
            <a:r>
              <a:rPr lang="en-US"/>
              <a:t>Utilized by competitor models</a:t>
            </a:r>
          </a:p>
          <a:p>
            <a:pPr lvl="2">
              <a:lnSpc>
                <a:spcPct val="100000"/>
              </a:lnSpc>
            </a:pPr>
            <a:r>
              <a:rPr lang="en-US"/>
              <a:t>Safe to use</a:t>
            </a:r>
          </a:p>
          <a:p>
            <a:pPr lvl="1">
              <a:lnSpc>
                <a:spcPct val="100000"/>
              </a:lnSpc>
            </a:pPr>
            <a:r>
              <a:rPr lang="en-US"/>
              <a:t>Meets UL 972: Burglary Resisting Glazing Material Standard</a:t>
            </a:r>
          </a:p>
          <a:p>
            <a:pPr lvl="1">
              <a:lnSpc>
                <a:spcPct val="100000"/>
              </a:lnSpc>
            </a:pPr>
            <a:r>
              <a:rPr lang="en-US"/>
              <a:t>Available in transparent and tinted finish</a:t>
            </a:r>
          </a:p>
          <a:p>
            <a:pPr lvl="1">
              <a:lnSpc>
                <a:spcPct val="100000"/>
              </a:lnSpc>
            </a:pPr>
            <a:endParaRPr lang="en-US"/>
          </a:p>
        </p:txBody>
      </p:sp>
      <p:sp>
        <p:nvSpPr>
          <p:cNvPr id="4" name="Slide Number Placeholder 3">
            <a:extLst>
              <a:ext uri="{FF2B5EF4-FFF2-40B4-BE49-F238E27FC236}">
                <a16:creationId xmlns:a16="http://schemas.microsoft.com/office/drawing/2014/main" id="{15DBEA60-CA6B-2240-9CDB-BD20343148D5}"/>
              </a:ext>
            </a:extLst>
          </p:cNvPr>
          <p:cNvSpPr>
            <a:spLocks noGrp="1"/>
          </p:cNvSpPr>
          <p:nvPr>
            <p:ph type="sldNum" sz="quarter" idx="12"/>
          </p:nvPr>
        </p:nvSpPr>
        <p:spPr>
          <a:xfrm>
            <a:off x="9095140" y="6597649"/>
            <a:ext cx="3007838" cy="194357"/>
          </a:xfrm>
        </p:spPr>
        <p:txBody>
          <a:bodyPr/>
          <a:lstStyle/>
          <a:p>
            <a:r>
              <a:rPr lang="en-US"/>
              <a:t>    Smith 17</a:t>
            </a:r>
          </a:p>
        </p:txBody>
      </p:sp>
      <p:pic>
        <p:nvPicPr>
          <p:cNvPr id="5" name="Picture 4" descr="Logo&#10;&#10;Description automatically generated">
            <a:extLst>
              <a:ext uri="{FF2B5EF4-FFF2-40B4-BE49-F238E27FC236}">
                <a16:creationId xmlns:a16="http://schemas.microsoft.com/office/drawing/2014/main" id="{BC725E89-6E1C-A14C-ACCE-C5F3DDB0A2B4}"/>
              </a:ext>
            </a:extLst>
          </p:cNvPr>
          <p:cNvPicPr>
            <a:picLocks noChangeAspect="1"/>
          </p:cNvPicPr>
          <p:nvPr/>
        </p:nvPicPr>
        <p:blipFill>
          <a:blip r:embed="rId3"/>
          <a:stretch>
            <a:fillRect/>
          </a:stretch>
        </p:blipFill>
        <p:spPr>
          <a:xfrm>
            <a:off x="10926762" y="268288"/>
            <a:ext cx="965200" cy="965200"/>
          </a:xfrm>
          <a:prstGeom prst="rect">
            <a:avLst/>
          </a:prstGeom>
        </p:spPr>
      </p:pic>
      <p:pic>
        <p:nvPicPr>
          <p:cNvPr id="1026" name="Picture 2" descr="Transparent Dark Smoked Grey Lexan Sheet 1/4&quot; Thick - VipPlastics">
            <a:extLst>
              <a:ext uri="{FF2B5EF4-FFF2-40B4-BE49-F238E27FC236}">
                <a16:creationId xmlns:a16="http://schemas.microsoft.com/office/drawing/2014/main" id="{77896389-5A2F-8840-B235-07C9E81F1A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31509" y="1500471"/>
            <a:ext cx="1556928" cy="15199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4&quot; X 48&quot; X 96&quot; Clear Polycarbonate at ePlastics">
            <a:extLst>
              <a:ext uri="{FF2B5EF4-FFF2-40B4-BE49-F238E27FC236}">
                <a16:creationId xmlns:a16="http://schemas.microsoft.com/office/drawing/2014/main" id="{AD2CEAB0-4A56-0E42-8BC2-3C66AF81CA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44013" y="4059446"/>
            <a:ext cx="1586629" cy="1586629"/>
          </a:xfrm>
          <a:prstGeom prst="rect">
            <a:avLst/>
          </a:prstGeom>
          <a:ln w="38100" cap="sq">
            <a:solidFill>
              <a:schemeClr val="accent1"/>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50F2479D-647B-2944-A0BA-DA8EBB6EFC94}"/>
              </a:ext>
            </a:extLst>
          </p:cNvPr>
          <p:cNvSpPr txBox="1"/>
          <p:nvPr/>
        </p:nvSpPr>
        <p:spPr>
          <a:xfrm>
            <a:off x="8934614" y="5760366"/>
            <a:ext cx="3350717" cy="369332"/>
          </a:xfrm>
          <a:prstGeom prst="rect">
            <a:avLst/>
          </a:prstGeom>
          <a:noFill/>
        </p:spPr>
        <p:txBody>
          <a:bodyPr wrap="square" rtlCol="0">
            <a:spAutoFit/>
          </a:bodyPr>
          <a:lstStyle/>
          <a:p>
            <a:pPr algn="ctr"/>
            <a:r>
              <a:rPr lang="en-US"/>
              <a:t>LEXAN Sheet</a:t>
            </a:r>
            <a:endParaRPr lang="en-US" b="1"/>
          </a:p>
        </p:txBody>
      </p:sp>
      <p:sp>
        <p:nvSpPr>
          <p:cNvPr id="20" name="TextBox 19">
            <a:extLst>
              <a:ext uri="{FF2B5EF4-FFF2-40B4-BE49-F238E27FC236}">
                <a16:creationId xmlns:a16="http://schemas.microsoft.com/office/drawing/2014/main" id="{F08781A1-86CF-C04B-AA7E-3E212EC2ECC2}"/>
              </a:ext>
            </a:extLst>
          </p:cNvPr>
          <p:cNvSpPr txBox="1"/>
          <p:nvPr/>
        </p:nvSpPr>
        <p:spPr>
          <a:xfrm>
            <a:off x="8934614" y="3119074"/>
            <a:ext cx="3350717" cy="369332"/>
          </a:xfrm>
          <a:prstGeom prst="rect">
            <a:avLst/>
          </a:prstGeom>
          <a:noFill/>
        </p:spPr>
        <p:txBody>
          <a:bodyPr wrap="square" rtlCol="0">
            <a:spAutoFit/>
          </a:bodyPr>
          <a:lstStyle/>
          <a:p>
            <a:pPr algn="ctr"/>
            <a:r>
              <a:rPr lang="en-US"/>
              <a:t>LEXAN Tinted Sheet</a:t>
            </a:r>
            <a:endParaRPr lang="en-US" b="1"/>
          </a:p>
        </p:txBody>
      </p:sp>
    </p:spTree>
    <p:extLst>
      <p:ext uri="{BB962C8B-B14F-4D97-AF65-F5344CB8AC3E}">
        <p14:creationId xmlns:p14="http://schemas.microsoft.com/office/powerpoint/2010/main" val="647375894"/>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FC7E4-C301-4844-86F2-A1CC6D5BEA80}"/>
              </a:ext>
            </a:extLst>
          </p:cNvPr>
          <p:cNvSpPr>
            <a:spLocks noGrp="1"/>
          </p:cNvSpPr>
          <p:nvPr>
            <p:ph type="title"/>
          </p:nvPr>
        </p:nvSpPr>
        <p:spPr/>
        <p:txBody>
          <a:bodyPr/>
          <a:lstStyle/>
          <a:p>
            <a:r>
              <a:rPr lang="en-US"/>
              <a:t>MECHANICAL HARDWARE COMPONENTS </a:t>
            </a:r>
          </a:p>
        </p:txBody>
      </p:sp>
      <p:sp>
        <p:nvSpPr>
          <p:cNvPr id="3" name="Content Placeholder 2">
            <a:extLst>
              <a:ext uri="{FF2B5EF4-FFF2-40B4-BE49-F238E27FC236}">
                <a16:creationId xmlns:a16="http://schemas.microsoft.com/office/drawing/2014/main" id="{01D80403-1D37-964F-9566-67F623109224}"/>
              </a:ext>
            </a:extLst>
          </p:cNvPr>
          <p:cNvSpPr>
            <a:spLocks noGrp="1"/>
          </p:cNvSpPr>
          <p:nvPr>
            <p:ph idx="1"/>
          </p:nvPr>
        </p:nvSpPr>
        <p:spPr>
          <a:xfrm>
            <a:off x="371474" y="1233488"/>
            <a:ext cx="11134045" cy="5558518"/>
          </a:xfrm>
        </p:spPr>
        <p:txBody>
          <a:bodyPr vert="horz" lIns="91440" tIns="45720" rIns="91440" bIns="45720" rtlCol="0" anchor="t">
            <a:normAutofit/>
          </a:bodyPr>
          <a:lstStyle/>
          <a:p>
            <a:pPr>
              <a:lnSpc>
                <a:spcPct val="100000"/>
              </a:lnSpc>
            </a:pPr>
            <a:r>
              <a:rPr lang="en-US"/>
              <a:t>Friction Wheel</a:t>
            </a:r>
          </a:p>
          <a:p>
            <a:pPr lvl="1">
              <a:lnSpc>
                <a:spcPct val="100000"/>
              </a:lnSpc>
            </a:pPr>
            <a:r>
              <a:rPr lang="en-US"/>
              <a:t>Will 3D-print to </a:t>
            </a:r>
            <a:r>
              <a:rPr lang="en-US">
                <a:ea typeface="+mn-lt"/>
                <a:cs typeface="+mn-lt"/>
              </a:rPr>
              <a:t>accommodate</a:t>
            </a:r>
            <a:r>
              <a:rPr lang="en-US"/>
              <a:t> different sizes for the wheel and other components</a:t>
            </a:r>
          </a:p>
          <a:p>
            <a:pPr lvl="1">
              <a:lnSpc>
                <a:spcPct val="100000"/>
              </a:lnSpc>
            </a:pPr>
            <a:r>
              <a:rPr lang="en-US"/>
              <a:t>Outer edge wrapped with a friction material to provide resistance between the wheel and the sliding door</a:t>
            </a:r>
          </a:p>
          <a:p>
            <a:pPr>
              <a:lnSpc>
                <a:spcPct val="100000"/>
              </a:lnSpc>
            </a:pPr>
            <a:r>
              <a:rPr lang="en-US"/>
              <a:t>Door </a:t>
            </a:r>
          </a:p>
          <a:p>
            <a:pPr lvl="1">
              <a:lnSpc>
                <a:spcPct val="100000"/>
              </a:lnSpc>
            </a:pPr>
            <a:r>
              <a:rPr lang="en-US"/>
              <a:t>LEXAN polycarbonate for easy construction and installation</a:t>
            </a:r>
          </a:p>
          <a:p>
            <a:pPr>
              <a:lnSpc>
                <a:spcPct val="100000"/>
              </a:lnSpc>
            </a:pPr>
            <a:r>
              <a:rPr lang="en-US"/>
              <a:t>Housing for electronic components</a:t>
            </a:r>
          </a:p>
          <a:p>
            <a:pPr lvl="1">
              <a:lnSpc>
                <a:spcPct val="100000"/>
              </a:lnSpc>
            </a:pPr>
            <a:r>
              <a:rPr lang="en-US"/>
              <a:t>Components will be mounted to a 3D-printed holder</a:t>
            </a:r>
          </a:p>
          <a:p>
            <a:pPr lvl="1">
              <a:lnSpc>
                <a:spcPct val="100000"/>
              </a:lnSpc>
            </a:pPr>
            <a:r>
              <a:rPr lang="en-US"/>
              <a:t>ABS plastic cover sized and built to hide electronics and components</a:t>
            </a:r>
          </a:p>
          <a:p>
            <a:pPr>
              <a:lnSpc>
                <a:spcPct val="100000"/>
              </a:lnSpc>
            </a:pPr>
            <a:r>
              <a:rPr lang="en-US"/>
              <a:t>Locking mechanism</a:t>
            </a:r>
          </a:p>
          <a:p>
            <a:pPr lvl="1">
              <a:lnSpc>
                <a:spcPct val="100000"/>
              </a:lnSpc>
            </a:pPr>
            <a:r>
              <a:rPr lang="en-US"/>
              <a:t>Servo motor</a:t>
            </a:r>
          </a:p>
          <a:p>
            <a:pPr>
              <a:lnSpc>
                <a:spcPct val="100000"/>
              </a:lnSpc>
            </a:pPr>
            <a:endParaRPr lang="en-US"/>
          </a:p>
          <a:p>
            <a:pPr>
              <a:lnSpc>
                <a:spcPct val="100000"/>
              </a:lnSpc>
            </a:pPr>
            <a:endParaRPr lang="en-US"/>
          </a:p>
        </p:txBody>
      </p:sp>
      <p:sp>
        <p:nvSpPr>
          <p:cNvPr id="4" name="Slide Number Placeholder 3">
            <a:extLst>
              <a:ext uri="{FF2B5EF4-FFF2-40B4-BE49-F238E27FC236}">
                <a16:creationId xmlns:a16="http://schemas.microsoft.com/office/drawing/2014/main" id="{15DBEA60-CA6B-2240-9CDB-BD20343148D5}"/>
              </a:ext>
            </a:extLst>
          </p:cNvPr>
          <p:cNvSpPr>
            <a:spLocks noGrp="1"/>
          </p:cNvSpPr>
          <p:nvPr>
            <p:ph type="sldNum" sz="quarter" idx="12"/>
          </p:nvPr>
        </p:nvSpPr>
        <p:spPr>
          <a:xfrm>
            <a:off x="9024182" y="6597649"/>
            <a:ext cx="3078795" cy="194357"/>
          </a:xfrm>
        </p:spPr>
        <p:txBody>
          <a:bodyPr/>
          <a:lstStyle/>
          <a:p>
            <a:r>
              <a:rPr lang="en-US"/>
              <a:t>   Smith </a:t>
            </a:r>
            <a:fld id="{03DC2DEF-D2FE-4B45-ABA4-9F153FD1C98A}" type="slidenum">
              <a:rPr lang="en-US" smtClean="0"/>
              <a:t>18</a:t>
            </a:fld>
            <a:endParaRPr lang="en-US"/>
          </a:p>
        </p:txBody>
      </p:sp>
      <p:pic>
        <p:nvPicPr>
          <p:cNvPr id="5" name="Picture 4" descr="Logo&#10;&#10;Description automatically generated">
            <a:extLst>
              <a:ext uri="{FF2B5EF4-FFF2-40B4-BE49-F238E27FC236}">
                <a16:creationId xmlns:a16="http://schemas.microsoft.com/office/drawing/2014/main" id="{450601FC-D4AB-344B-B0D8-3D19DD6911F4}"/>
              </a:ext>
            </a:extLst>
          </p:cNvPr>
          <p:cNvPicPr>
            <a:picLocks noChangeAspect="1"/>
          </p:cNvPicPr>
          <p:nvPr/>
        </p:nvPicPr>
        <p:blipFill>
          <a:blip r:embed="rId3"/>
          <a:stretch>
            <a:fillRect/>
          </a:stretch>
        </p:blipFill>
        <p:spPr>
          <a:xfrm>
            <a:off x="10926762" y="268288"/>
            <a:ext cx="965200" cy="965200"/>
          </a:xfrm>
          <a:prstGeom prst="rect">
            <a:avLst/>
          </a:prstGeom>
        </p:spPr>
      </p:pic>
    </p:spTree>
    <p:extLst>
      <p:ext uri="{BB962C8B-B14F-4D97-AF65-F5344CB8AC3E}">
        <p14:creationId xmlns:p14="http://schemas.microsoft.com/office/powerpoint/2010/main" val="2095174742"/>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FC7E4-C301-4844-86F2-A1CC6D5BEA80}"/>
              </a:ext>
            </a:extLst>
          </p:cNvPr>
          <p:cNvSpPr>
            <a:spLocks noGrp="1"/>
          </p:cNvSpPr>
          <p:nvPr>
            <p:ph type="title"/>
          </p:nvPr>
        </p:nvSpPr>
        <p:spPr/>
        <p:txBody>
          <a:bodyPr/>
          <a:lstStyle/>
          <a:p>
            <a:r>
              <a:rPr lang="en-US"/>
              <a:t>PROPOSED DESIGN</a:t>
            </a:r>
          </a:p>
        </p:txBody>
      </p:sp>
      <p:sp>
        <p:nvSpPr>
          <p:cNvPr id="4" name="Slide Number Placeholder 3">
            <a:extLst>
              <a:ext uri="{FF2B5EF4-FFF2-40B4-BE49-F238E27FC236}">
                <a16:creationId xmlns:a16="http://schemas.microsoft.com/office/drawing/2014/main" id="{15DBEA60-CA6B-2240-9CDB-BD20343148D5}"/>
              </a:ext>
            </a:extLst>
          </p:cNvPr>
          <p:cNvSpPr>
            <a:spLocks noGrp="1"/>
          </p:cNvSpPr>
          <p:nvPr>
            <p:ph type="sldNum" sz="quarter" idx="12"/>
          </p:nvPr>
        </p:nvSpPr>
        <p:spPr>
          <a:xfrm>
            <a:off x="9538010" y="6597649"/>
            <a:ext cx="2564967" cy="194357"/>
          </a:xfrm>
        </p:spPr>
        <p:txBody>
          <a:bodyPr/>
          <a:lstStyle/>
          <a:p>
            <a:r>
              <a:rPr lang="en-US"/>
              <a:t>  Smith </a:t>
            </a:r>
            <a:fld id="{03DC2DEF-D2FE-4B45-ABA4-9F153FD1C98A}" type="slidenum">
              <a:rPr lang="en-US" smtClean="0"/>
              <a:t>19</a:t>
            </a:fld>
            <a:endParaRPr lang="en-US"/>
          </a:p>
        </p:txBody>
      </p:sp>
      <p:pic>
        <p:nvPicPr>
          <p:cNvPr id="12" name="Picture 11" descr="Logo&#10;&#10;Description automatically generated">
            <a:extLst>
              <a:ext uri="{FF2B5EF4-FFF2-40B4-BE49-F238E27FC236}">
                <a16:creationId xmlns:a16="http://schemas.microsoft.com/office/drawing/2014/main" id="{4129C04C-9F3C-A448-87B3-9BC8C526291A}"/>
              </a:ext>
            </a:extLst>
          </p:cNvPr>
          <p:cNvPicPr>
            <a:picLocks noChangeAspect="1"/>
          </p:cNvPicPr>
          <p:nvPr/>
        </p:nvPicPr>
        <p:blipFill>
          <a:blip r:embed="rId3"/>
          <a:stretch>
            <a:fillRect/>
          </a:stretch>
        </p:blipFill>
        <p:spPr>
          <a:xfrm>
            <a:off x="10926762" y="268288"/>
            <a:ext cx="965200" cy="965200"/>
          </a:xfrm>
          <a:prstGeom prst="rect">
            <a:avLst/>
          </a:prstGeom>
        </p:spPr>
      </p:pic>
      <p:pic>
        <p:nvPicPr>
          <p:cNvPr id="6" name="Picture 6" descr="A picture containing wall, indoor&#10;&#10;Description automatically generated">
            <a:extLst>
              <a:ext uri="{FF2B5EF4-FFF2-40B4-BE49-F238E27FC236}">
                <a16:creationId xmlns:a16="http://schemas.microsoft.com/office/drawing/2014/main" id="{DF28BCFA-9431-4231-0EE2-EBBC242F48A6}"/>
              </a:ext>
            </a:extLst>
          </p:cNvPr>
          <p:cNvPicPr>
            <a:picLocks noChangeAspect="1"/>
          </p:cNvPicPr>
          <p:nvPr/>
        </p:nvPicPr>
        <p:blipFill>
          <a:blip r:embed="rId4"/>
          <a:stretch>
            <a:fillRect/>
          </a:stretch>
        </p:blipFill>
        <p:spPr>
          <a:xfrm>
            <a:off x="1373412" y="1197033"/>
            <a:ext cx="3519648" cy="4681253"/>
          </a:xfrm>
          <a:prstGeom prst="rect">
            <a:avLst/>
          </a:prstGeom>
          <a:ln w="57150">
            <a:solidFill>
              <a:schemeClr val="accent1"/>
            </a:solidFill>
          </a:ln>
        </p:spPr>
      </p:pic>
      <p:pic>
        <p:nvPicPr>
          <p:cNvPr id="7" name="Picture 8" descr="A picture containing text, wall, door&#10;&#10;Description automatically generated">
            <a:extLst>
              <a:ext uri="{FF2B5EF4-FFF2-40B4-BE49-F238E27FC236}">
                <a16:creationId xmlns:a16="http://schemas.microsoft.com/office/drawing/2014/main" id="{168160AC-509A-D422-5C52-0D61DB1B6A7B}"/>
              </a:ext>
            </a:extLst>
          </p:cNvPr>
          <p:cNvPicPr>
            <a:picLocks noChangeAspect="1"/>
          </p:cNvPicPr>
          <p:nvPr/>
        </p:nvPicPr>
        <p:blipFill>
          <a:blip r:embed="rId5"/>
          <a:stretch>
            <a:fillRect/>
          </a:stretch>
        </p:blipFill>
        <p:spPr>
          <a:xfrm>
            <a:off x="7142184" y="1251218"/>
            <a:ext cx="3519648" cy="4663514"/>
          </a:xfrm>
          <a:prstGeom prst="rect">
            <a:avLst/>
          </a:prstGeom>
          <a:ln w="57150">
            <a:solidFill>
              <a:srgbClr val="782F40"/>
            </a:solidFill>
          </a:ln>
        </p:spPr>
      </p:pic>
      <p:sp>
        <p:nvSpPr>
          <p:cNvPr id="9" name="TextBox 8">
            <a:extLst>
              <a:ext uri="{FF2B5EF4-FFF2-40B4-BE49-F238E27FC236}">
                <a16:creationId xmlns:a16="http://schemas.microsoft.com/office/drawing/2014/main" id="{527C6C28-99D9-8B49-BFA0-D44065D45A41}"/>
              </a:ext>
            </a:extLst>
          </p:cNvPr>
          <p:cNvSpPr txBox="1"/>
          <p:nvPr/>
        </p:nvSpPr>
        <p:spPr>
          <a:xfrm>
            <a:off x="1216653" y="6056144"/>
            <a:ext cx="3833165" cy="369332"/>
          </a:xfrm>
          <a:prstGeom prst="rect">
            <a:avLst/>
          </a:prstGeom>
          <a:noFill/>
        </p:spPr>
        <p:txBody>
          <a:bodyPr wrap="none" rtlCol="0">
            <a:spAutoFit/>
          </a:bodyPr>
          <a:lstStyle/>
          <a:p>
            <a:r>
              <a:rPr lang="en-US"/>
              <a:t>Electrical component cover shown</a:t>
            </a:r>
          </a:p>
        </p:txBody>
      </p:sp>
      <p:sp>
        <p:nvSpPr>
          <p:cNvPr id="13" name="TextBox 12">
            <a:extLst>
              <a:ext uri="{FF2B5EF4-FFF2-40B4-BE49-F238E27FC236}">
                <a16:creationId xmlns:a16="http://schemas.microsoft.com/office/drawing/2014/main" id="{2E594E53-B8B8-9247-9AD9-7C2F3DB6748C}"/>
              </a:ext>
            </a:extLst>
          </p:cNvPr>
          <p:cNvSpPr txBox="1"/>
          <p:nvPr/>
        </p:nvSpPr>
        <p:spPr>
          <a:xfrm>
            <a:off x="6985425" y="6056144"/>
            <a:ext cx="4225900" cy="369332"/>
          </a:xfrm>
          <a:prstGeom prst="rect">
            <a:avLst/>
          </a:prstGeom>
          <a:noFill/>
        </p:spPr>
        <p:txBody>
          <a:bodyPr wrap="none" rtlCol="0">
            <a:spAutoFit/>
          </a:bodyPr>
          <a:lstStyle/>
          <a:p>
            <a:r>
              <a:rPr lang="en-US"/>
              <a:t>Electrical component cover not shown</a:t>
            </a:r>
          </a:p>
        </p:txBody>
      </p:sp>
    </p:spTree>
    <p:extLst>
      <p:ext uri="{BB962C8B-B14F-4D97-AF65-F5344CB8AC3E}">
        <p14:creationId xmlns:p14="http://schemas.microsoft.com/office/powerpoint/2010/main" val="3579377688"/>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FC7E4-C301-4844-86F2-A1CC6D5BEA80}"/>
              </a:ext>
            </a:extLst>
          </p:cNvPr>
          <p:cNvSpPr>
            <a:spLocks noGrp="1"/>
          </p:cNvSpPr>
          <p:nvPr>
            <p:ph type="title"/>
          </p:nvPr>
        </p:nvSpPr>
        <p:spPr/>
        <p:txBody>
          <a:bodyPr/>
          <a:lstStyle/>
          <a:p>
            <a:r>
              <a:rPr lang="en-US"/>
              <a:t>MEET THE TEAM</a:t>
            </a:r>
          </a:p>
        </p:txBody>
      </p:sp>
      <p:sp>
        <p:nvSpPr>
          <p:cNvPr id="6" name="Slide Number Placeholder 3">
            <a:extLst>
              <a:ext uri="{FF2B5EF4-FFF2-40B4-BE49-F238E27FC236}">
                <a16:creationId xmlns:a16="http://schemas.microsoft.com/office/drawing/2014/main" id="{F6540217-F49E-E014-3D50-F98ACAFC8450}"/>
              </a:ext>
            </a:extLst>
          </p:cNvPr>
          <p:cNvSpPr>
            <a:spLocks noGrp="1"/>
          </p:cNvSpPr>
          <p:nvPr>
            <p:ph type="sldNum" sz="quarter" idx="12"/>
          </p:nvPr>
        </p:nvSpPr>
        <p:spPr>
          <a:xfrm>
            <a:off x="9083352" y="6597649"/>
            <a:ext cx="3019626" cy="194357"/>
          </a:xfrm>
        </p:spPr>
        <p:txBody>
          <a:bodyPr/>
          <a:lstStyle/>
          <a:p>
            <a:r>
              <a:rPr lang="en-US"/>
              <a:t> Burghardt </a:t>
            </a:r>
            <a:fld id="{03DC2DEF-D2FE-4B45-ABA4-9F153FD1C98A}" type="slidenum">
              <a:rPr lang="en-US" smtClean="0"/>
              <a:t>2</a:t>
            </a:fld>
            <a:endParaRPr lang="en-US"/>
          </a:p>
        </p:txBody>
      </p:sp>
      <p:pic>
        <p:nvPicPr>
          <p:cNvPr id="5" name="Picture 4" descr="Logo&#10;&#10;Description automatically generated">
            <a:extLst>
              <a:ext uri="{FF2B5EF4-FFF2-40B4-BE49-F238E27FC236}">
                <a16:creationId xmlns:a16="http://schemas.microsoft.com/office/drawing/2014/main" id="{9B7D2B54-C8C4-8048-B886-96461399655B}"/>
              </a:ext>
            </a:extLst>
          </p:cNvPr>
          <p:cNvPicPr>
            <a:picLocks noChangeAspect="1"/>
          </p:cNvPicPr>
          <p:nvPr/>
        </p:nvPicPr>
        <p:blipFill>
          <a:blip r:embed="rId3"/>
          <a:stretch>
            <a:fillRect/>
          </a:stretch>
        </p:blipFill>
        <p:spPr>
          <a:xfrm>
            <a:off x="10926762" y="268288"/>
            <a:ext cx="965200" cy="965200"/>
          </a:xfrm>
          <a:prstGeom prst="rect">
            <a:avLst/>
          </a:prstGeom>
        </p:spPr>
      </p:pic>
      <p:pic>
        <p:nvPicPr>
          <p:cNvPr id="11" name="Picture Placeholder 16" descr="A picture containing person, person, indoor, posing&#10;&#10;Description automatically generated">
            <a:extLst>
              <a:ext uri="{FF2B5EF4-FFF2-40B4-BE49-F238E27FC236}">
                <a16:creationId xmlns:a16="http://schemas.microsoft.com/office/drawing/2014/main" id="{F8B3CE75-B102-9042-947A-973BD3FB8E5B}"/>
              </a:ext>
            </a:extLst>
          </p:cNvPr>
          <p:cNvPicPr>
            <a:picLocks noChangeAspect="1"/>
          </p:cNvPicPr>
          <p:nvPr/>
        </p:nvPicPr>
        <p:blipFill rotWithShape="1">
          <a:blip r:embed="rId4"/>
          <a:srcRect t="-81" b="33216"/>
          <a:stretch/>
        </p:blipFill>
        <p:spPr>
          <a:xfrm>
            <a:off x="467420" y="1761485"/>
            <a:ext cx="2494721" cy="2226366"/>
          </a:xfrm>
          <a:prstGeom prst="rect">
            <a:avLst/>
          </a:prstGeom>
          <a:ln w="127000" cap="sq">
            <a:solidFill>
              <a:schemeClr val="accent2"/>
            </a:solidFill>
            <a:miter lim="800000"/>
          </a:ln>
          <a:effectLst>
            <a:outerShdw blurRad="57150" dist="50800" dir="2700000" algn="tl" rotWithShape="0">
              <a:srgbClr val="000000">
                <a:alpha val="40000"/>
              </a:srgbClr>
            </a:outerShdw>
          </a:effectLst>
        </p:spPr>
      </p:pic>
      <p:sp>
        <p:nvSpPr>
          <p:cNvPr id="16" name="Text Placeholder 7">
            <a:extLst>
              <a:ext uri="{FF2B5EF4-FFF2-40B4-BE49-F238E27FC236}">
                <a16:creationId xmlns:a16="http://schemas.microsoft.com/office/drawing/2014/main" id="{063A374F-8BC0-0745-9C5A-026044D48209}"/>
              </a:ext>
            </a:extLst>
          </p:cNvPr>
          <p:cNvSpPr txBox="1">
            <a:spLocks/>
          </p:cNvSpPr>
          <p:nvPr/>
        </p:nvSpPr>
        <p:spPr>
          <a:xfrm>
            <a:off x="371474" y="4302782"/>
            <a:ext cx="2686613" cy="6667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solidFill>
                  <a:schemeClr val="accent2"/>
                </a:solidFill>
                <a:latin typeface="+mj-lt"/>
              </a:rPr>
              <a:t>Aaron Burghardt</a:t>
            </a:r>
          </a:p>
        </p:txBody>
      </p:sp>
      <p:sp>
        <p:nvSpPr>
          <p:cNvPr id="18" name="Text Placeholder 8">
            <a:extLst>
              <a:ext uri="{FF2B5EF4-FFF2-40B4-BE49-F238E27FC236}">
                <a16:creationId xmlns:a16="http://schemas.microsoft.com/office/drawing/2014/main" id="{DAEC03B5-5C9A-CE4C-908D-40F66129A599}"/>
              </a:ext>
            </a:extLst>
          </p:cNvPr>
          <p:cNvSpPr txBox="1">
            <a:spLocks/>
          </p:cNvSpPr>
          <p:nvPr/>
        </p:nvSpPr>
        <p:spPr>
          <a:xfrm>
            <a:off x="371474" y="5058156"/>
            <a:ext cx="2686613" cy="6667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t>Software Engineer</a:t>
            </a:r>
          </a:p>
        </p:txBody>
      </p:sp>
      <p:pic>
        <p:nvPicPr>
          <p:cNvPr id="19" name="Picture Placeholder 18" descr="A picture containing person, posing&#10;&#10;Description automatically generated">
            <a:extLst>
              <a:ext uri="{FF2B5EF4-FFF2-40B4-BE49-F238E27FC236}">
                <a16:creationId xmlns:a16="http://schemas.microsoft.com/office/drawing/2014/main" id="{B25AEBCC-87DF-E643-868A-C8CFDBE3C48E}"/>
              </a:ext>
            </a:extLst>
          </p:cNvPr>
          <p:cNvPicPr>
            <a:picLocks noChangeAspect="1"/>
          </p:cNvPicPr>
          <p:nvPr/>
        </p:nvPicPr>
        <p:blipFill rotWithShape="1">
          <a:blip r:embed="rId5"/>
          <a:srcRect t="953" b="32157"/>
          <a:stretch/>
        </p:blipFill>
        <p:spPr>
          <a:xfrm>
            <a:off x="3412045" y="1761485"/>
            <a:ext cx="2494721" cy="2226366"/>
          </a:xfrm>
          <a:prstGeom prst="rect">
            <a:avLst/>
          </a:prstGeom>
          <a:ln w="127000" cap="sq">
            <a:solidFill>
              <a:schemeClr val="accent1"/>
            </a:solidFill>
            <a:miter lim="800000"/>
          </a:ln>
          <a:effectLst>
            <a:outerShdw blurRad="57150" dist="50800" dir="2700000" algn="tl" rotWithShape="0">
              <a:srgbClr val="000000">
                <a:alpha val="40000"/>
              </a:srgbClr>
            </a:outerShdw>
          </a:effectLst>
        </p:spPr>
      </p:pic>
      <p:sp>
        <p:nvSpPr>
          <p:cNvPr id="20" name="Text Placeholder 9">
            <a:extLst>
              <a:ext uri="{FF2B5EF4-FFF2-40B4-BE49-F238E27FC236}">
                <a16:creationId xmlns:a16="http://schemas.microsoft.com/office/drawing/2014/main" id="{71F41CAA-AF1E-A742-ADF8-C1AE08229644}"/>
              </a:ext>
            </a:extLst>
          </p:cNvPr>
          <p:cNvSpPr txBox="1">
            <a:spLocks/>
          </p:cNvSpPr>
          <p:nvPr/>
        </p:nvSpPr>
        <p:spPr>
          <a:xfrm>
            <a:off x="3316099" y="4302782"/>
            <a:ext cx="2686613" cy="6667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solidFill>
                  <a:schemeClr val="accent1"/>
                </a:solidFill>
                <a:latin typeface="+mj-lt"/>
              </a:rPr>
              <a:t>Mandolin Brown</a:t>
            </a:r>
          </a:p>
        </p:txBody>
      </p:sp>
      <p:sp>
        <p:nvSpPr>
          <p:cNvPr id="21" name="Text Placeholder 10">
            <a:extLst>
              <a:ext uri="{FF2B5EF4-FFF2-40B4-BE49-F238E27FC236}">
                <a16:creationId xmlns:a16="http://schemas.microsoft.com/office/drawing/2014/main" id="{053FCDF0-331A-1048-B0E2-26270B4D7C48}"/>
              </a:ext>
            </a:extLst>
          </p:cNvPr>
          <p:cNvSpPr txBox="1">
            <a:spLocks/>
          </p:cNvSpPr>
          <p:nvPr/>
        </p:nvSpPr>
        <p:spPr>
          <a:xfrm>
            <a:off x="3316098" y="5058156"/>
            <a:ext cx="2686613" cy="6667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t>Project Engineer</a:t>
            </a:r>
          </a:p>
        </p:txBody>
      </p:sp>
      <p:pic>
        <p:nvPicPr>
          <p:cNvPr id="22" name="Picture Placeholder 20" descr="A person smiling for the camera&#10;&#10;Description automatically generated with medium confidence">
            <a:extLst>
              <a:ext uri="{FF2B5EF4-FFF2-40B4-BE49-F238E27FC236}">
                <a16:creationId xmlns:a16="http://schemas.microsoft.com/office/drawing/2014/main" id="{A16698A5-5329-E447-81A0-34CEBFC815B4}"/>
              </a:ext>
            </a:extLst>
          </p:cNvPr>
          <p:cNvPicPr>
            <a:picLocks noChangeAspect="1"/>
          </p:cNvPicPr>
          <p:nvPr/>
        </p:nvPicPr>
        <p:blipFill rotWithShape="1">
          <a:blip r:embed="rId6"/>
          <a:srcRect t="-99" b="33209"/>
          <a:stretch/>
        </p:blipFill>
        <p:spPr>
          <a:xfrm>
            <a:off x="6356669" y="1761485"/>
            <a:ext cx="2494721" cy="2226366"/>
          </a:xfrm>
          <a:prstGeom prst="rect">
            <a:avLst/>
          </a:prstGeom>
          <a:ln w="127000" cap="sq">
            <a:solidFill>
              <a:schemeClr val="accent4"/>
            </a:solidFill>
            <a:miter lim="800000"/>
          </a:ln>
          <a:effectLst>
            <a:outerShdw blurRad="57150" dist="50800" dir="2700000" algn="tl" rotWithShape="0">
              <a:srgbClr val="000000">
                <a:alpha val="40000"/>
              </a:srgbClr>
            </a:outerShdw>
          </a:effectLst>
        </p:spPr>
      </p:pic>
      <p:sp>
        <p:nvSpPr>
          <p:cNvPr id="23" name="Text Placeholder 11">
            <a:extLst>
              <a:ext uri="{FF2B5EF4-FFF2-40B4-BE49-F238E27FC236}">
                <a16:creationId xmlns:a16="http://schemas.microsoft.com/office/drawing/2014/main" id="{C223C180-1E4C-934E-BA19-DFF2C96B41A8}"/>
              </a:ext>
            </a:extLst>
          </p:cNvPr>
          <p:cNvSpPr txBox="1">
            <a:spLocks/>
          </p:cNvSpPr>
          <p:nvPr/>
        </p:nvSpPr>
        <p:spPr>
          <a:xfrm>
            <a:off x="6260723" y="4302782"/>
            <a:ext cx="2686613" cy="6667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solidFill>
                  <a:schemeClr val="accent4"/>
                </a:solidFill>
                <a:latin typeface="+mj-lt"/>
              </a:rPr>
              <a:t>Jack Smith</a:t>
            </a:r>
          </a:p>
        </p:txBody>
      </p:sp>
      <p:sp>
        <p:nvSpPr>
          <p:cNvPr id="24" name="Text Placeholder 12">
            <a:extLst>
              <a:ext uri="{FF2B5EF4-FFF2-40B4-BE49-F238E27FC236}">
                <a16:creationId xmlns:a16="http://schemas.microsoft.com/office/drawing/2014/main" id="{E63694CA-FF9F-8641-BBEE-441AB1CF79A2}"/>
              </a:ext>
            </a:extLst>
          </p:cNvPr>
          <p:cNvSpPr txBox="1">
            <a:spLocks/>
          </p:cNvSpPr>
          <p:nvPr/>
        </p:nvSpPr>
        <p:spPr>
          <a:xfrm>
            <a:off x="6260723" y="5058156"/>
            <a:ext cx="2686613" cy="6667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t>Design/Materials Engineer</a:t>
            </a:r>
          </a:p>
        </p:txBody>
      </p:sp>
      <p:pic>
        <p:nvPicPr>
          <p:cNvPr id="25" name="Picture Placeholder 22" descr="A person with a beard&#10;&#10;Description automatically generated with medium confidence">
            <a:extLst>
              <a:ext uri="{FF2B5EF4-FFF2-40B4-BE49-F238E27FC236}">
                <a16:creationId xmlns:a16="http://schemas.microsoft.com/office/drawing/2014/main" id="{FFFEAFE8-FEEA-6F41-8C37-95EB0FC29FDD}"/>
              </a:ext>
            </a:extLst>
          </p:cNvPr>
          <p:cNvPicPr>
            <a:picLocks noChangeAspect="1"/>
          </p:cNvPicPr>
          <p:nvPr/>
        </p:nvPicPr>
        <p:blipFill rotWithShape="1">
          <a:blip r:embed="rId7"/>
          <a:srcRect t="-69" b="33219"/>
          <a:stretch/>
        </p:blipFill>
        <p:spPr>
          <a:xfrm>
            <a:off x="9301294" y="1761485"/>
            <a:ext cx="2494721" cy="2226366"/>
          </a:xfrm>
          <a:prstGeom prst="rect">
            <a:avLst/>
          </a:prstGeom>
          <a:ln w="127000" cap="sq">
            <a:solidFill>
              <a:schemeClr val="accent6"/>
            </a:solidFill>
            <a:miter lim="800000"/>
          </a:ln>
          <a:effectLst>
            <a:outerShdw blurRad="57150" dist="50800" dir="2700000" algn="tl" rotWithShape="0">
              <a:srgbClr val="000000">
                <a:alpha val="40000"/>
              </a:srgbClr>
            </a:outerShdw>
          </a:effectLst>
        </p:spPr>
      </p:pic>
      <p:sp>
        <p:nvSpPr>
          <p:cNvPr id="26" name="Text Placeholder 13">
            <a:extLst>
              <a:ext uri="{FF2B5EF4-FFF2-40B4-BE49-F238E27FC236}">
                <a16:creationId xmlns:a16="http://schemas.microsoft.com/office/drawing/2014/main" id="{705BD5D9-A6C7-854A-8035-8F532FB1E965}"/>
              </a:ext>
            </a:extLst>
          </p:cNvPr>
          <p:cNvSpPr txBox="1">
            <a:spLocks/>
          </p:cNvSpPr>
          <p:nvPr/>
        </p:nvSpPr>
        <p:spPr>
          <a:xfrm>
            <a:off x="9205350" y="4302782"/>
            <a:ext cx="2686613" cy="6667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solidFill>
                  <a:schemeClr val="accent6"/>
                </a:solidFill>
                <a:latin typeface="+mj-lt"/>
              </a:rPr>
              <a:t>Matthew Thompson</a:t>
            </a:r>
          </a:p>
        </p:txBody>
      </p:sp>
      <p:sp>
        <p:nvSpPr>
          <p:cNvPr id="27" name="Text Placeholder 14">
            <a:extLst>
              <a:ext uri="{FF2B5EF4-FFF2-40B4-BE49-F238E27FC236}">
                <a16:creationId xmlns:a16="http://schemas.microsoft.com/office/drawing/2014/main" id="{B9520731-1580-FF47-8BF1-7AD18EE2CB53}"/>
              </a:ext>
            </a:extLst>
          </p:cNvPr>
          <p:cNvSpPr txBox="1">
            <a:spLocks/>
          </p:cNvSpPr>
          <p:nvPr/>
        </p:nvSpPr>
        <p:spPr>
          <a:xfrm>
            <a:off x="9205349" y="5058156"/>
            <a:ext cx="2686613" cy="6667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t>Parts Engineer</a:t>
            </a:r>
          </a:p>
        </p:txBody>
      </p:sp>
      <p:sp>
        <p:nvSpPr>
          <p:cNvPr id="3" name="TextBox 2">
            <a:extLst>
              <a:ext uri="{FF2B5EF4-FFF2-40B4-BE49-F238E27FC236}">
                <a16:creationId xmlns:a16="http://schemas.microsoft.com/office/drawing/2014/main" id="{8AFDB382-72B0-C246-A009-8E080964521E}"/>
              </a:ext>
            </a:extLst>
          </p:cNvPr>
          <p:cNvSpPr txBox="1"/>
          <p:nvPr/>
        </p:nvSpPr>
        <p:spPr>
          <a:xfrm>
            <a:off x="2852928" y="5571744"/>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9137707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750"/>
                                        <p:tgtEl>
                                          <p:spTgt spid="16"/>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750"/>
                                        <p:tgtEl>
                                          <p:spTgt spid="18"/>
                                        </p:tgtEl>
                                      </p:cBhvr>
                                    </p:animEffect>
                                  </p:childTnLst>
                                </p:cTn>
                              </p:par>
                            </p:childTnLst>
                          </p:cTn>
                        </p:par>
                        <p:par>
                          <p:cTn id="16" fill="hold">
                            <p:stCondLst>
                              <p:cond delay="225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750"/>
                                        <p:tgtEl>
                                          <p:spTgt spid="19"/>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750"/>
                                        <p:tgtEl>
                                          <p:spTgt spid="20"/>
                                        </p:tgtEl>
                                      </p:cBhvr>
                                    </p:animEffect>
                                  </p:childTnLst>
                                </p:cTn>
                              </p:par>
                            </p:childTnLst>
                          </p:cTn>
                        </p:par>
                        <p:par>
                          <p:cTn id="24" fill="hold">
                            <p:stCondLst>
                              <p:cond delay="3750"/>
                            </p:stCondLst>
                            <p:childTnLst>
                              <p:par>
                                <p:cTn id="25" presetID="10" presetClass="entr" presetSubtype="0"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750"/>
                                        <p:tgtEl>
                                          <p:spTgt spid="21"/>
                                        </p:tgtEl>
                                      </p:cBhvr>
                                    </p:animEffect>
                                  </p:childTnLst>
                                </p:cTn>
                              </p:par>
                            </p:childTnLst>
                          </p:cTn>
                        </p:par>
                        <p:par>
                          <p:cTn id="28" fill="hold">
                            <p:stCondLst>
                              <p:cond delay="4500"/>
                            </p:stCondLst>
                            <p:childTnLst>
                              <p:par>
                                <p:cTn id="29" presetID="10" presetClass="entr" presetSubtype="0"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750"/>
                                        <p:tgtEl>
                                          <p:spTgt spid="22"/>
                                        </p:tgtEl>
                                      </p:cBhvr>
                                    </p:animEffect>
                                  </p:childTnLst>
                                </p:cTn>
                              </p:par>
                            </p:childTnLst>
                          </p:cTn>
                        </p:par>
                        <p:par>
                          <p:cTn id="32" fill="hold">
                            <p:stCondLst>
                              <p:cond delay="5250"/>
                            </p:stCondLst>
                            <p:childTnLst>
                              <p:par>
                                <p:cTn id="33" presetID="10" presetClass="entr" presetSubtype="0"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750"/>
                                        <p:tgtEl>
                                          <p:spTgt spid="23"/>
                                        </p:tgtEl>
                                      </p:cBhvr>
                                    </p:animEffect>
                                  </p:childTnLst>
                                </p:cTn>
                              </p:par>
                            </p:childTnLst>
                          </p:cTn>
                        </p:par>
                        <p:par>
                          <p:cTn id="36" fill="hold">
                            <p:stCondLst>
                              <p:cond delay="6000"/>
                            </p:stCondLst>
                            <p:childTnLst>
                              <p:par>
                                <p:cTn id="37" presetID="10" presetClass="entr" presetSubtype="0" fill="hold" grpId="0"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750"/>
                                        <p:tgtEl>
                                          <p:spTgt spid="24"/>
                                        </p:tgtEl>
                                      </p:cBhvr>
                                    </p:animEffect>
                                  </p:childTnLst>
                                </p:cTn>
                              </p:par>
                            </p:childTnLst>
                          </p:cTn>
                        </p:par>
                        <p:par>
                          <p:cTn id="40" fill="hold">
                            <p:stCondLst>
                              <p:cond delay="6750"/>
                            </p:stCondLst>
                            <p:childTnLst>
                              <p:par>
                                <p:cTn id="41" presetID="10" presetClass="entr" presetSubtype="0" fill="hold"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750"/>
                                        <p:tgtEl>
                                          <p:spTgt spid="25"/>
                                        </p:tgtEl>
                                      </p:cBhvr>
                                    </p:animEffect>
                                  </p:childTnLst>
                                </p:cTn>
                              </p:par>
                            </p:childTnLst>
                          </p:cTn>
                        </p:par>
                        <p:par>
                          <p:cTn id="44" fill="hold">
                            <p:stCondLst>
                              <p:cond delay="7500"/>
                            </p:stCondLst>
                            <p:childTnLst>
                              <p:par>
                                <p:cTn id="45" presetID="10" presetClass="entr" presetSubtype="0" fill="hold" grpId="0" nodeType="after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750"/>
                                        <p:tgtEl>
                                          <p:spTgt spid="26"/>
                                        </p:tgtEl>
                                      </p:cBhvr>
                                    </p:animEffect>
                                  </p:childTnLst>
                                </p:cTn>
                              </p:par>
                            </p:childTnLst>
                          </p:cTn>
                        </p:par>
                        <p:par>
                          <p:cTn id="48" fill="hold">
                            <p:stCondLst>
                              <p:cond delay="8250"/>
                            </p:stCondLst>
                            <p:childTnLst>
                              <p:par>
                                <p:cTn id="49" presetID="10" presetClass="entr" presetSubtype="0" fill="hold" grpId="0" nodeType="after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7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0" grpId="0"/>
      <p:bldP spid="21" grpId="0"/>
      <p:bldP spid="23" grpId="0"/>
      <p:bldP spid="24" grpId="0"/>
      <p:bldP spid="26" grpId="0"/>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FC7E4-C301-4844-86F2-A1CC6D5BEA80}"/>
              </a:ext>
            </a:extLst>
          </p:cNvPr>
          <p:cNvSpPr>
            <a:spLocks noGrp="1"/>
          </p:cNvSpPr>
          <p:nvPr>
            <p:ph type="title"/>
          </p:nvPr>
        </p:nvSpPr>
        <p:spPr/>
        <p:txBody>
          <a:bodyPr/>
          <a:lstStyle/>
          <a:p>
            <a:r>
              <a:rPr lang="en-US"/>
              <a:t>PROPOSED DESIGN</a:t>
            </a:r>
          </a:p>
        </p:txBody>
      </p:sp>
      <p:sp>
        <p:nvSpPr>
          <p:cNvPr id="4" name="Slide Number Placeholder 3">
            <a:extLst>
              <a:ext uri="{FF2B5EF4-FFF2-40B4-BE49-F238E27FC236}">
                <a16:creationId xmlns:a16="http://schemas.microsoft.com/office/drawing/2014/main" id="{15DBEA60-CA6B-2240-9CDB-BD20343148D5}"/>
              </a:ext>
            </a:extLst>
          </p:cNvPr>
          <p:cNvSpPr>
            <a:spLocks noGrp="1"/>
          </p:cNvSpPr>
          <p:nvPr>
            <p:ph type="sldNum" sz="quarter" idx="12"/>
          </p:nvPr>
        </p:nvSpPr>
        <p:spPr>
          <a:xfrm>
            <a:off x="9538010" y="6597649"/>
            <a:ext cx="2564967" cy="194357"/>
          </a:xfrm>
        </p:spPr>
        <p:txBody>
          <a:bodyPr/>
          <a:lstStyle/>
          <a:p>
            <a:r>
              <a:rPr lang="en-US"/>
              <a:t>  Smith </a:t>
            </a:r>
            <a:fld id="{03DC2DEF-D2FE-4B45-ABA4-9F153FD1C98A}" type="slidenum">
              <a:rPr lang="en-US" smtClean="0"/>
              <a:t>20</a:t>
            </a:fld>
            <a:endParaRPr lang="en-US"/>
          </a:p>
        </p:txBody>
      </p:sp>
      <p:pic>
        <p:nvPicPr>
          <p:cNvPr id="12" name="Picture 11" descr="Logo&#10;&#10;Description automatically generated">
            <a:extLst>
              <a:ext uri="{FF2B5EF4-FFF2-40B4-BE49-F238E27FC236}">
                <a16:creationId xmlns:a16="http://schemas.microsoft.com/office/drawing/2014/main" id="{4129C04C-9F3C-A448-87B3-9BC8C526291A}"/>
              </a:ext>
            </a:extLst>
          </p:cNvPr>
          <p:cNvPicPr>
            <a:picLocks noChangeAspect="1"/>
          </p:cNvPicPr>
          <p:nvPr/>
        </p:nvPicPr>
        <p:blipFill>
          <a:blip r:embed="rId3"/>
          <a:stretch>
            <a:fillRect/>
          </a:stretch>
        </p:blipFill>
        <p:spPr>
          <a:xfrm>
            <a:off x="10926762" y="268288"/>
            <a:ext cx="965200" cy="965200"/>
          </a:xfrm>
          <a:prstGeom prst="rect">
            <a:avLst/>
          </a:prstGeom>
        </p:spPr>
      </p:pic>
      <p:pic>
        <p:nvPicPr>
          <p:cNvPr id="3" name="Picture 4" descr="Graphical user interface, application&#10;&#10;Description automatically generated">
            <a:extLst>
              <a:ext uri="{FF2B5EF4-FFF2-40B4-BE49-F238E27FC236}">
                <a16:creationId xmlns:a16="http://schemas.microsoft.com/office/drawing/2014/main" id="{B09A4870-CC44-8579-6535-4167DE28BB78}"/>
              </a:ext>
            </a:extLst>
          </p:cNvPr>
          <p:cNvPicPr>
            <a:picLocks noChangeAspect="1"/>
          </p:cNvPicPr>
          <p:nvPr/>
        </p:nvPicPr>
        <p:blipFill>
          <a:blip r:embed="rId4"/>
          <a:stretch>
            <a:fillRect/>
          </a:stretch>
        </p:blipFill>
        <p:spPr>
          <a:xfrm>
            <a:off x="1123609" y="1124695"/>
            <a:ext cx="5261150" cy="5367433"/>
          </a:xfrm>
          <a:prstGeom prst="rect">
            <a:avLst/>
          </a:prstGeom>
          <a:ln w="57150">
            <a:solidFill>
              <a:srgbClr val="782F40"/>
            </a:solidFill>
          </a:ln>
        </p:spPr>
      </p:pic>
      <p:sp>
        <p:nvSpPr>
          <p:cNvPr id="16" name="Rectangle 15">
            <a:extLst>
              <a:ext uri="{FF2B5EF4-FFF2-40B4-BE49-F238E27FC236}">
                <a16:creationId xmlns:a16="http://schemas.microsoft.com/office/drawing/2014/main" id="{21631F13-6C50-D84D-B491-17CB34B5DA08}"/>
              </a:ext>
            </a:extLst>
          </p:cNvPr>
          <p:cNvSpPr/>
          <p:nvPr/>
        </p:nvSpPr>
        <p:spPr>
          <a:xfrm>
            <a:off x="7392687" y="1581593"/>
            <a:ext cx="266218" cy="266218"/>
          </a:xfrm>
          <a:prstGeom prst="rect">
            <a:avLst/>
          </a:prstGeom>
          <a:solidFill>
            <a:srgbClr val="BD01B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E9B3FA5-73BC-5645-A2EC-5C1607888CD2}"/>
              </a:ext>
            </a:extLst>
          </p:cNvPr>
          <p:cNvSpPr txBox="1"/>
          <p:nvPr/>
        </p:nvSpPr>
        <p:spPr>
          <a:xfrm>
            <a:off x="7658905" y="1530036"/>
            <a:ext cx="1131720" cy="369332"/>
          </a:xfrm>
          <a:prstGeom prst="rect">
            <a:avLst/>
          </a:prstGeom>
          <a:noFill/>
        </p:spPr>
        <p:txBody>
          <a:bodyPr wrap="none" rtlCol="0">
            <a:spAutoFit/>
          </a:bodyPr>
          <a:lstStyle/>
          <a:p>
            <a:r>
              <a:rPr lang="en-US" b="1"/>
              <a:t>MOTOR</a:t>
            </a:r>
          </a:p>
        </p:txBody>
      </p:sp>
      <p:sp>
        <p:nvSpPr>
          <p:cNvPr id="19" name="Rectangle 18">
            <a:extLst>
              <a:ext uri="{FF2B5EF4-FFF2-40B4-BE49-F238E27FC236}">
                <a16:creationId xmlns:a16="http://schemas.microsoft.com/office/drawing/2014/main" id="{ADD27CEA-13E7-1E42-9814-C2C1C60F5778}"/>
              </a:ext>
            </a:extLst>
          </p:cNvPr>
          <p:cNvSpPr/>
          <p:nvPr/>
        </p:nvSpPr>
        <p:spPr>
          <a:xfrm>
            <a:off x="7408580" y="1993634"/>
            <a:ext cx="266218" cy="266218"/>
          </a:xfrm>
          <a:prstGeom prst="rect">
            <a:avLst/>
          </a:prstGeom>
          <a:solidFill>
            <a:srgbClr val="E4D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C0C7A84-F11E-4442-9A45-E4771A49B37A}"/>
              </a:ext>
            </a:extLst>
          </p:cNvPr>
          <p:cNvSpPr txBox="1"/>
          <p:nvPr/>
        </p:nvSpPr>
        <p:spPr>
          <a:xfrm>
            <a:off x="7674798" y="1951207"/>
            <a:ext cx="1045479" cy="369332"/>
          </a:xfrm>
          <a:prstGeom prst="rect">
            <a:avLst/>
          </a:prstGeom>
          <a:noFill/>
        </p:spPr>
        <p:txBody>
          <a:bodyPr wrap="none" rtlCol="0">
            <a:spAutoFit/>
          </a:bodyPr>
          <a:lstStyle/>
          <a:p>
            <a:r>
              <a:rPr lang="en-US" b="1"/>
              <a:t>WHEEL</a:t>
            </a:r>
          </a:p>
        </p:txBody>
      </p:sp>
      <p:sp>
        <p:nvSpPr>
          <p:cNvPr id="21" name="Rectangle 20">
            <a:extLst>
              <a:ext uri="{FF2B5EF4-FFF2-40B4-BE49-F238E27FC236}">
                <a16:creationId xmlns:a16="http://schemas.microsoft.com/office/drawing/2014/main" id="{AF05B865-7DE1-3C43-9FAA-CE4550690E4B}"/>
              </a:ext>
            </a:extLst>
          </p:cNvPr>
          <p:cNvSpPr/>
          <p:nvPr/>
        </p:nvSpPr>
        <p:spPr>
          <a:xfrm>
            <a:off x="7408580" y="2406414"/>
            <a:ext cx="266218" cy="266218"/>
          </a:xfrm>
          <a:prstGeom prst="rect">
            <a:avLst/>
          </a:prstGeom>
          <a:solidFill>
            <a:srgbClr val="0033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B409B4D-8B69-1641-8F24-E32EB520740D}"/>
              </a:ext>
            </a:extLst>
          </p:cNvPr>
          <p:cNvSpPr/>
          <p:nvPr/>
        </p:nvSpPr>
        <p:spPr>
          <a:xfrm>
            <a:off x="7408580" y="2819194"/>
            <a:ext cx="266218" cy="26621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48CC2B6-80C2-AE4D-BD64-467E11BA2346}"/>
              </a:ext>
            </a:extLst>
          </p:cNvPr>
          <p:cNvSpPr txBox="1"/>
          <p:nvPr/>
        </p:nvSpPr>
        <p:spPr>
          <a:xfrm>
            <a:off x="7674798" y="2355055"/>
            <a:ext cx="2120773" cy="369332"/>
          </a:xfrm>
          <a:prstGeom prst="rect">
            <a:avLst/>
          </a:prstGeom>
          <a:noFill/>
        </p:spPr>
        <p:txBody>
          <a:bodyPr wrap="none" rtlCol="0">
            <a:spAutoFit/>
          </a:bodyPr>
          <a:lstStyle/>
          <a:p>
            <a:r>
              <a:rPr lang="en-US" b="1"/>
              <a:t>MOTOR MOUNT</a:t>
            </a:r>
          </a:p>
        </p:txBody>
      </p:sp>
      <p:sp>
        <p:nvSpPr>
          <p:cNvPr id="25" name="Rectangle 24">
            <a:extLst>
              <a:ext uri="{FF2B5EF4-FFF2-40B4-BE49-F238E27FC236}">
                <a16:creationId xmlns:a16="http://schemas.microsoft.com/office/drawing/2014/main" id="{960AFEDA-C2D1-344D-BAA5-96DDE03A1949}"/>
              </a:ext>
            </a:extLst>
          </p:cNvPr>
          <p:cNvSpPr/>
          <p:nvPr/>
        </p:nvSpPr>
        <p:spPr>
          <a:xfrm>
            <a:off x="7408580" y="3235793"/>
            <a:ext cx="266218" cy="266218"/>
          </a:xfrm>
          <a:prstGeom prst="rect">
            <a:avLst/>
          </a:prstGeom>
          <a:solidFill>
            <a:srgbClr val="005E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058BE176-5CE5-044B-8908-ED4319339115}"/>
              </a:ext>
            </a:extLst>
          </p:cNvPr>
          <p:cNvSpPr txBox="1"/>
          <p:nvPr/>
        </p:nvSpPr>
        <p:spPr>
          <a:xfrm>
            <a:off x="7684717" y="2771302"/>
            <a:ext cx="2369559" cy="369332"/>
          </a:xfrm>
          <a:prstGeom prst="rect">
            <a:avLst/>
          </a:prstGeom>
          <a:noFill/>
        </p:spPr>
        <p:txBody>
          <a:bodyPr wrap="none" rtlCol="0">
            <a:spAutoFit/>
          </a:bodyPr>
          <a:lstStyle/>
          <a:p>
            <a:r>
              <a:rPr lang="en-US" b="1"/>
              <a:t>UHF RFID READER</a:t>
            </a:r>
          </a:p>
        </p:txBody>
      </p:sp>
      <p:sp>
        <p:nvSpPr>
          <p:cNvPr id="27" name="Right Triangle 26">
            <a:extLst>
              <a:ext uri="{FF2B5EF4-FFF2-40B4-BE49-F238E27FC236}">
                <a16:creationId xmlns:a16="http://schemas.microsoft.com/office/drawing/2014/main" id="{33A12219-4CE8-9A4F-82DE-DB69E600A4E5}"/>
              </a:ext>
            </a:extLst>
          </p:cNvPr>
          <p:cNvSpPr/>
          <p:nvPr/>
        </p:nvSpPr>
        <p:spPr>
          <a:xfrm flipH="1">
            <a:off x="7408581" y="2819194"/>
            <a:ext cx="266217" cy="266218"/>
          </a:xfrm>
          <a:prstGeom prst="rtTriangle">
            <a:avLst/>
          </a:prstGeom>
          <a:solidFill>
            <a:srgbClr val="C1C1C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2644C7C2-B43C-7A47-A6D0-A67F41F0D557}"/>
              </a:ext>
            </a:extLst>
          </p:cNvPr>
          <p:cNvSpPr txBox="1"/>
          <p:nvPr/>
        </p:nvSpPr>
        <p:spPr>
          <a:xfrm>
            <a:off x="7684717" y="3187549"/>
            <a:ext cx="2556854" cy="369332"/>
          </a:xfrm>
          <a:prstGeom prst="rect">
            <a:avLst/>
          </a:prstGeom>
          <a:noFill/>
        </p:spPr>
        <p:txBody>
          <a:bodyPr wrap="none" rtlCol="0">
            <a:spAutoFit/>
          </a:bodyPr>
          <a:lstStyle/>
          <a:p>
            <a:r>
              <a:rPr lang="en-US" b="1"/>
              <a:t>UHF RFID ANTENNA</a:t>
            </a:r>
          </a:p>
        </p:txBody>
      </p:sp>
      <p:sp>
        <p:nvSpPr>
          <p:cNvPr id="29" name="Rectangle 28">
            <a:extLst>
              <a:ext uri="{FF2B5EF4-FFF2-40B4-BE49-F238E27FC236}">
                <a16:creationId xmlns:a16="http://schemas.microsoft.com/office/drawing/2014/main" id="{BB9B20E9-DC1A-C24F-85A8-ED618C6A5AAD}"/>
              </a:ext>
            </a:extLst>
          </p:cNvPr>
          <p:cNvSpPr/>
          <p:nvPr/>
        </p:nvSpPr>
        <p:spPr>
          <a:xfrm>
            <a:off x="7408580" y="3652392"/>
            <a:ext cx="266218" cy="266218"/>
          </a:xfrm>
          <a:prstGeom prst="rect">
            <a:avLst/>
          </a:prstGeom>
          <a:solidFill>
            <a:srgbClr val="BD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AF62E801-5006-F74C-B8ED-1FD43F0D5DE5}"/>
              </a:ext>
            </a:extLst>
          </p:cNvPr>
          <p:cNvSpPr txBox="1"/>
          <p:nvPr/>
        </p:nvSpPr>
        <p:spPr>
          <a:xfrm>
            <a:off x="7674798" y="3603796"/>
            <a:ext cx="1941557" cy="369332"/>
          </a:xfrm>
          <a:prstGeom prst="rect">
            <a:avLst/>
          </a:prstGeom>
          <a:noFill/>
        </p:spPr>
        <p:txBody>
          <a:bodyPr wrap="none" rtlCol="0">
            <a:spAutoFit/>
          </a:bodyPr>
          <a:lstStyle/>
          <a:p>
            <a:r>
              <a:rPr lang="en-US" b="1"/>
              <a:t>LIMIT SWITCH</a:t>
            </a:r>
          </a:p>
        </p:txBody>
      </p:sp>
      <p:sp>
        <p:nvSpPr>
          <p:cNvPr id="32" name="Rectangle 31">
            <a:extLst>
              <a:ext uri="{FF2B5EF4-FFF2-40B4-BE49-F238E27FC236}">
                <a16:creationId xmlns:a16="http://schemas.microsoft.com/office/drawing/2014/main" id="{101B4E13-1A55-3844-97A4-73AAD1026EB8}"/>
              </a:ext>
            </a:extLst>
          </p:cNvPr>
          <p:cNvSpPr/>
          <p:nvPr/>
        </p:nvSpPr>
        <p:spPr>
          <a:xfrm>
            <a:off x="7418499" y="4065835"/>
            <a:ext cx="266218" cy="266218"/>
          </a:xfrm>
          <a:prstGeom prst="rect">
            <a:avLst/>
          </a:prstGeom>
          <a:solidFill>
            <a:srgbClr val="DBA5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8E7BD869-537A-7247-A147-2EC0EFEEA0CB}"/>
              </a:ext>
            </a:extLst>
          </p:cNvPr>
          <p:cNvSpPr txBox="1"/>
          <p:nvPr/>
        </p:nvSpPr>
        <p:spPr>
          <a:xfrm>
            <a:off x="7684717" y="4017239"/>
            <a:ext cx="1773499" cy="369332"/>
          </a:xfrm>
          <a:prstGeom prst="rect">
            <a:avLst/>
          </a:prstGeom>
          <a:noFill/>
        </p:spPr>
        <p:txBody>
          <a:bodyPr wrap="none" rtlCol="0">
            <a:spAutoFit/>
          </a:bodyPr>
          <a:lstStyle/>
          <a:p>
            <a:r>
              <a:rPr lang="en-US" b="1"/>
              <a:t>DOOR PANEL</a:t>
            </a:r>
          </a:p>
        </p:txBody>
      </p:sp>
      <p:sp>
        <p:nvSpPr>
          <p:cNvPr id="34" name="Rectangle 33">
            <a:extLst>
              <a:ext uri="{FF2B5EF4-FFF2-40B4-BE49-F238E27FC236}">
                <a16:creationId xmlns:a16="http://schemas.microsoft.com/office/drawing/2014/main" id="{20FB13F4-8508-1845-A30A-9990A9F88CA3}"/>
              </a:ext>
            </a:extLst>
          </p:cNvPr>
          <p:cNvSpPr/>
          <p:nvPr/>
        </p:nvSpPr>
        <p:spPr>
          <a:xfrm>
            <a:off x="7418499" y="4519411"/>
            <a:ext cx="266218" cy="266218"/>
          </a:xfrm>
          <a:prstGeom prst="rect">
            <a:avLst/>
          </a:prstGeom>
          <a:solidFill>
            <a:srgbClr val="3790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C95A1A51-DAD4-CB46-A91C-139D1874F6E4}"/>
              </a:ext>
            </a:extLst>
          </p:cNvPr>
          <p:cNvSpPr/>
          <p:nvPr/>
        </p:nvSpPr>
        <p:spPr>
          <a:xfrm>
            <a:off x="7418499" y="4936010"/>
            <a:ext cx="266218" cy="266218"/>
          </a:xfrm>
          <a:prstGeom prst="rect">
            <a:avLst/>
          </a:prstGeom>
          <a:solidFill>
            <a:srgbClr val="D274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F47763D7-B4D0-8D40-A1FC-BC9B39BC81EC}"/>
              </a:ext>
            </a:extLst>
          </p:cNvPr>
          <p:cNvSpPr txBox="1"/>
          <p:nvPr/>
        </p:nvSpPr>
        <p:spPr>
          <a:xfrm>
            <a:off x="7694636" y="4471519"/>
            <a:ext cx="2757165" cy="369332"/>
          </a:xfrm>
          <a:prstGeom prst="rect">
            <a:avLst/>
          </a:prstGeom>
          <a:noFill/>
        </p:spPr>
        <p:txBody>
          <a:bodyPr wrap="none" lIns="91440" tIns="45720" rIns="91440" bIns="45720" rtlCol="0" anchor="t">
            <a:spAutoFit/>
          </a:bodyPr>
          <a:lstStyle/>
          <a:p>
            <a:r>
              <a:rPr lang="en-US" b="1"/>
              <a:t>MICROCONTROLLER</a:t>
            </a:r>
          </a:p>
        </p:txBody>
      </p:sp>
      <p:sp>
        <p:nvSpPr>
          <p:cNvPr id="38" name="TextBox 37">
            <a:extLst>
              <a:ext uri="{FF2B5EF4-FFF2-40B4-BE49-F238E27FC236}">
                <a16:creationId xmlns:a16="http://schemas.microsoft.com/office/drawing/2014/main" id="{437615CA-0620-1946-8595-303F93266B5F}"/>
              </a:ext>
            </a:extLst>
          </p:cNvPr>
          <p:cNvSpPr txBox="1"/>
          <p:nvPr/>
        </p:nvSpPr>
        <p:spPr>
          <a:xfrm>
            <a:off x="7694636" y="4887766"/>
            <a:ext cx="3242875" cy="369332"/>
          </a:xfrm>
          <a:prstGeom prst="rect">
            <a:avLst/>
          </a:prstGeom>
          <a:noFill/>
        </p:spPr>
        <p:txBody>
          <a:bodyPr wrap="none" rtlCol="0">
            <a:spAutoFit/>
          </a:bodyPr>
          <a:lstStyle/>
          <a:p>
            <a:r>
              <a:rPr lang="en-US" b="1"/>
              <a:t>STEPPER MOTOR DRIVER</a:t>
            </a:r>
          </a:p>
        </p:txBody>
      </p:sp>
      <p:sp>
        <p:nvSpPr>
          <p:cNvPr id="39" name="Rectangle 38">
            <a:extLst>
              <a:ext uri="{FF2B5EF4-FFF2-40B4-BE49-F238E27FC236}">
                <a16:creationId xmlns:a16="http://schemas.microsoft.com/office/drawing/2014/main" id="{56E2C45A-08A9-0D4B-855F-05CA841C476F}"/>
              </a:ext>
            </a:extLst>
          </p:cNvPr>
          <p:cNvSpPr/>
          <p:nvPr/>
        </p:nvSpPr>
        <p:spPr>
          <a:xfrm>
            <a:off x="7418499" y="5352609"/>
            <a:ext cx="266218" cy="266218"/>
          </a:xfrm>
          <a:prstGeom prst="rect">
            <a:avLst/>
          </a:prstGeom>
          <a:solidFill>
            <a:srgbClr val="00D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786BFF23-3FB4-774B-9A31-1FD19C59DE63}"/>
              </a:ext>
            </a:extLst>
          </p:cNvPr>
          <p:cNvSpPr txBox="1"/>
          <p:nvPr/>
        </p:nvSpPr>
        <p:spPr>
          <a:xfrm>
            <a:off x="7684717" y="5304013"/>
            <a:ext cx="1874809" cy="369332"/>
          </a:xfrm>
          <a:prstGeom prst="rect">
            <a:avLst/>
          </a:prstGeom>
          <a:noFill/>
        </p:spPr>
        <p:txBody>
          <a:bodyPr wrap="none" rtlCol="0">
            <a:spAutoFit/>
          </a:bodyPr>
          <a:lstStyle/>
          <a:p>
            <a:r>
              <a:rPr lang="en-US" b="1"/>
              <a:t>BREADBOARD</a:t>
            </a:r>
          </a:p>
        </p:txBody>
      </p:sp>
      <p:sp>
        <p:nvSpPr>
          <p:cNvPr id="41" name="Rectangle 40">
            <a:extLst>
              <a:ext uri="{FF2B5EF4-FFF2-40B4-BE49-F238E27FC236}">
                <a16:creationId xmlns:a16="http://schemas.microsoft.com/office/drawing/2014/main" id="{A62E7578-F9CA-064C-BD5B-0247B1CA67D1}"/>
              </a:ext>
            </a:extLst>
          </p:cNvPr>
          <p:cNvSpPr/>
          <p:nvPr/>
        </p:nvSpPr>
        <p:spPr>
          <a:xfrm>
            <a:off x="7428418" y="5766052"/>
            <a:ext cx="266218" cy="266218"/>
          </a:xfrm>
          <a:prstGeom prst="rect">
            <a:avLst/>
          </a:prstGeom>
          <a:solidFill>
            <a:srgbClr val="9191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F212ED35-B669-634E-A77F-EE481DF3A7E3}"/>
              </a:ext>
            </a:extLst>
          </p:cNvPr>
          <p:cNvSpPr txBox="1"/>
          <p:nvPr/>
        </p:nvSpPr>
        <p:spPr>
          <a:xfrm>
            <a:off x="7694636" y="5717456"/>
            <a:ext cx="1863011" cy="369332"/>
          </a:xfrm>
          <a:prstGeom prst="rect">
            <a:avLst/>
          </a:prstGeom>
          <a:noFill/>
        </p:spPr>
        <p:txBody>
          <a:bodyPr wrap="none" rtlCol="0">
            <a:spAutoFit/>
          </a:bodyPr>
          <a:lstStyle/>
          <a:p>
            <a:r>
              <a:rPr lang="en-US" b="1"/>
              <a:t>DOOR FRAME</a:t>
            </a:r>
          </a:p>
        </p:txBody>
      </p:sp>
    </p:spTree>
    <p:extLst>
      <p:ext uri="{BB962C8B-B14F-4D97-AF65-F5344CB8AC3E}">
        <p14:creationId xmlns:p14="http://schemas.microsoft.com/office/powerpoint/2010/main" val="2576494154"/>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FC7E4-C301-4844-86F2-A1CC6D5BEA80}"/>
              </a:ext>
            </a:extLst>
          </p:cNvPr>
          <p:cNvSpPr>
            <a:spLocks noGrp="1"/>
          </p:cNvSpPr>
          <p:nvPr>
            <p:ph type="title"/>
          </p:nvPr>
        </p:nvSpPr>
        <p:spPr/>
        <p:txBody>
          <a:bodyPr/>
          <a:lstStyle/>
          <a:p>
            <a:r>
              <a:rPr lang="en-US"/>
              <a:t>PROPOSED DESIGN</a:t>
            </a:r>
          </a:p>
        </p:txBody>
      </p:sp>
      <p:sp>
        <p:nvSpPr>
          <p:cNvPr id="3" name="Content Placeholder 2">
            <a:extLst>
              <a:ext uri="{FF2B5EF4-FFF2-40B4-BE49-F238E27FC236}">
                <a16:creationId xmlns:a16="http://schemas.microsoft.com/office/drawing/2014/main" id="{01D80403-1D37-964F-9566-67F623109224}"/>
              </a:ext>
            </a:extLst>
          </p:cNvPr>
          <p:cNvSpPr>
            <a:spLocks noGrp="1"/>
          </p:cNvSpPr>
          <p:nvPr>
            <p:ph idx="1"/>
          </p:nvPr>
        </p:nvSpPr>
        <p:spPr>
          <a:xfrm>
            <a:off x="371474" y="1233488"/>
            <a:ext cx="11134045" cy="5558518"/>
          </a:xfrm>
        </p:spPr>
        <p:txBody>
          <a:bodyPr vert="horz" lIns="91440" tIns="45720" rIns="91440" bIns="45720" rtlCol="0" anchor="t">
            <a:normAutofit/>
          </a:bodyPr>
          <a:lstStyle/>
          <a:p>
            <a:pPr marL="0" indent="0">
              <a:lnSpc>
                <a:spcPct val="100000"/>
              </a:lnSpc>
              <a:buNone/>
            </a:pPr>
            <a:r>
              <a:rPr lang="en-US"/>
              <a:t> </a:t>
            </a:r>
          </a:p>
        </p:txBody>
      </p:sp>
      <p:sp>
        <p:nvSpPr>
          <p:cNvPr id="4" name="Slide Number Placeholder 3">
            <a:extLst>
              <a:ext uri="{FF2B5EF4-FFF2-40B4-BE49-F238E27FC236}">
                <a16:creationId xmlns:a16="http://schemas.microsoft.com/office/drawing/2014/main" id="{15DBEA60-CA6B-2240-9CDB-BD20343148D5}"/>
              </a:ext>
            </a:extLst>
          </p:cNvPr>
          <p:cNvSpPr>
            <a:spLocks noGrp="1"/>
          </p:cNvSpPr>
          <p:nvPr>
            <p:ph type="sldNum" sz="quarter" idx="12"/>
          </p:nvPr>
        </p:nvSpPr>
        <p:spPr>
          <a:xfrm>
            <a:off x="9538010" y="6597649"/>
            <a:ext cx="2564967" cy="194357"/>
          </a:xfrm>
        </p:spPr>
        <p:txBody>
          <a:bodyPr/>
          <a:lstStyle/>
          <a:p>
            <a:r>
              <a:rPr lang="en-US"/>
              <a:t>  Smith </a:t>
            </a:r>
            <a:fld id="{03DC2DEF-D2FE-4B45-ABA4-9F153FD1C98A}" type="slidenum">
              <a:rPr lang="en-US" smtClean="0"/>
              <a:t>21</a:t>
            </a:fld>
            <a:endParaRPr lang="en-US"/>
          </a:p>
        </p:txBody>
      </p:sp>
      <p:pic>
        <p:nvPicPr>
          <p:cNvPr id="12" name="Picture 11" descr="Logo&#10;&#10;Description automatically generated">
            <a:extLst>
              <a:ext uri="{FF2B5EF4-FFF2-40B4-BE49-F238E27FC236}">
                <a16:creationId xmlns:a16="http://schemas.microsoft.com/office/drawing/2014/main" id="{4129C04C-9F3C-A448-87B3-9BC8C526291A}"/>
              </a:ext>
            </a:extLst>
          </p:cNvPr>
          <p:cNvPicPr>
            <a:picLocks noChangeAspect="1"/>
          </p:cNvPicPr>
          <p:nvPr/>
        </p:nvPicPr>
        <p:blipFill>
          <a:blip r:embed="rId5"/>
          <a:stretch>
            <a:fillRect/>
          </a:stretch>
        </p:blipFill>
        <p:spPr>
          <a:xfrm>
            <a:off x="10926762" y="268288"/>
            <a:ext cx="965200" cy="965200"/>
          </a:xfrm>
          <a:prstGeom prst="rect">
            <a:avLst/>
          </a:prstGeom>
        </p:spPr>
      </p:pic>
      <p:pic>
        <p:nvPicPr>
          <p:cNvPr id="7" name="DogDoor_Exploded_Right">
            <a:hlinkClick r:id="" action="ppaction://media"/>
            <a:extLst>
              <a:ext uri="{FF2B5EF4-FFF2-40B4-BE49-F238E27FC236}">
                <a16:creationId xmlns:a16="http://schemas.microsoft.com/office/drawing/2014/main" id="{AEA90EBF-B54E-1411-6B2D-912F0423D9D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86481" y="1233488"/>
            <a:ext cx="7706191" cy="5130882"/>
          </a:xfrm>
          <a:prstGeom prst="rect">
            <a:avLst/>
          </a:prstGeom>
          <a:ln w="57150">
            <a:solidFill>
              <a:srgbClr val="782F40"/>
            </a:solidFill>
          </a:ln>
        </p:spPr>
      </p:pic>
      <p:pic>
        <p:nvPicPr>
          <p:cNvPr id="8" name="Picture 8" descr="A picture containing text&#10;&#10;Description automatically generated">
            <a:extLst>
              <a:ext uri="{FF2B5EF4-FFF2-40B4-BE49-F238E27FC236}">
                <a16:creationId xmlns:a16="http://schemas.microsoft.com/office/drawing/2014/main" id="{802BF417-D5E4-1450-81E1-F02E876A9224}"/>
              </a:ext>
            </a:extLst>
          </p:cNvPr>
          <p:cNvPicPr>
            <a:picLocks noChangeAspect="1"/>
          </p:cNvPicPr>
          <p:nvPr/>
        </p:nvPicPr>
        <p:blipFill>
          <a:blip r:embed="rId7"/>
          <a:stretch>
            <a:fillRect/>
          </a:stretch>
        </p:blipFill>
        <p:spPr>
          <a:xfrm>
            <a:off x="9218128" y="1671768"/>
            <a:ext cx="2369624" cy="4254321"/>
          </a:xfrm>
          <a:prstGeom prst="rect">
            <a:avLst/>
          </a:prstGeom>
          <a:ln w="57150">
            <a:solidFill>
              <a:srgbClr val="782F40"/>
            </a:solidFill>
          </a:ln>
        </p:spPr>
      </p:pic>
    </p:spTree>
    <p:extLst>
      <p:ext uri="{BB962C8B-B14F-4D97-AF65-F5344CB8AC3E}">
        <p14:creationId xmlns:p14="http://schemas.microsoft.com/office/powerpoint/2010/main" val="7044557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3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FC7E4-C301-4844-86F2-A1CC6D5BEA80}"/>
              </a:ext>
            </a:extLst>
          </p:cNvPr>
          <p:cNvSpPr>
            <a:spLocks noGrp="1"/>
          </p:cNvSpPr>
          <p:nvPr>
            <p:ph type="title"/>
          </p:nvPr>
        </p:nvSpPr>
        <p:spPr/>
        <p:txBody>
          <a:bodyPr/>
          <a:lstStyle/>
          <a:p>
            <a:r>
              <a:rPr lang="en-US"/>
              <a:t>PROPOSED DIMENSIONED DESIGN</a:t>
            </a:r>
          </a:p>
        </p:txBody>
      </p:sp>
      <p:sp>
        <p:nvSpPr>
          <p:cNvPr id="4" name="Slide Number Placeholder 3">
            <a:extLst>
              <a:ext uri="{FF2B5EF4-FFF2-40B4-BE49-F238E27FC236}">
                <a16:creationId xmlns:a16="http://schemas.microsoft.com/office/drawing/2014/main" id="{15DBEA60-CA6B-2240-9CDB-BD20343148D5}"/>
              </a:ext>
            </a:extLst>
          </p:cNvPr>
          <p:cNvSpPr>
            <a:spLocks noGrp="1"/>
          </p:cNvSpPr>
          <p:nvPr>
            <p:ph type="sldNum" sz="quarter" idx="12"/>
          </p:nvPr>
        </p:nvSpPr>
        <p:spPr>
          <a:xfrm>
            <a:off x="9560312" y="6597649"/>
            <a:ext cx="2542665" cy="194357"/>
          </a:xfrm>
        </p:spPr>
        <p:txBody>
          <a:bodyPr/>
          <a:lstStyle/>
          <a:p>
            <a:r>
              <a:rPr lang="en-US"/>
              <a:t>  Smith </a:t>
            </a:r>
            <a:fld id="{03DC2DEF-D2FE-4B45-ABA4-9F153FD1C98A}" type="slidenum">
              <a:rPr lang="en-US" smtClean="0"/>
              <a:t>22</a:t>
            </a:fld>
            <a:endParaRPr lang="en-US"/>
          </a:p>
        </p:txBody>
      </p:sp>
      <p:sp>
        <p:nvSpPr>
          <p:cNvPr id="15" name="TextBox 14">
            <a:extLst>
              <a:ext uri="{FF2B5EF4-FFF2-40B4-BE49-F238E27FC236}">
                <a16:creationId xmlns:a16="http://schemas.microsoft.com/office/drawing/2014/main" id="{99225C3E-3A2F-0A43-615B-7E11EA4038B5}"/>
              </a:ext>
            </a:extLst>
          </p:cNvPr>
          <p:cNvSpPr txBox="1"/>
          <p:nvPr/>
        </p:nvSpPr>
        <p:spPr>
          <a:xfrm>
            <a:off x="1491812" y="5843780"/>
            <a:ext cx="3356753" cy="369332"/>
          </a:xfrm>
          <a:prstGeom prst="rect">
            <a:avLst/>
          </a:prstGeom>
          <a:noFill/>
        </p:spPr>
        <p:txBody>
          <a:bodyPr wrap="none" lIns="91440" tIns="45720" rIns="91440" bIns="45720" rtlCol="0" anchor="t">
            <a:spAutoFit/>
          </a:bodyPr>
          <a:lstStyle/>
          <a:p>
            <a:r>
              <a:rPr lang="en-US"/>
              <a:t>Assembly and Exploded View</a:t>
            </a:r>
          </a:p>
        </p:txBody>
      </p:sp>
      <p:sp>
        <p:nvSpPr>
          <p:cNvPr id="16" name="TextBox 15">
            <a:extLst>
              <a:ext uri="{FF2B5EF4-FFF2-40B4-BE49-F238E27FC236}">
                <a16:creationId xmlns:a16="http://schemas.microsoft.com/office/drawing/2014/main" id="{93F11585-2C2B-8F17-0A92-26377369CBEC}"/>
              </a:ext>
            </a:extLst>
          </p:cNvPr>
          <p:cNvSpPr txBox="1"/>
          <p:nvPr/>
        </p:nvSpPr>
        <p:spPr>
          <a:xfrm>
            <a:off x="7797553" y="5843780"/>
            <a:ext cx="2333331" cy="369332"/>
          </a:xfrm>
          <a:prstGeom prst="rect">
            <a:avLst/>
          </a:prstGeom>
          <a:noFill/>
        </p:spPr>
        <p:txBody>
          <a:bodyPr wrap="square" rtlCol="0">
            <a:spAutoFit/>
          </a:bodyPr>
          <a:lstStyle/>
          <a:p>
            <a:r>
              <a:rPr lang="en-US"/>
              <a:t>Dimensioned Frame</a:t>
            </a:r>
          </a:p>
        </p:txBody>
      </p:sp>
      <p:pic>
        <p:nvPicPr>
          <p:cNvPr id="10" name="Picture 9" descr="Logo&#10;&#10;Description automatically generated">
            <a:extLst>
              <a:ext uri="{FF2B5EF4-FFF2-40B4-BE49-F238E27FC236}">
                <a16:creationId xmlns:a16="http://schemas.microsoft.com/office/drawing/2014/main" id="{8BCA073A-9F7D-404F-8B83-9FC2CBDEAEF6}"/>
              </a:ext>
            </a:extLst>
          </p:cNvPr>
          <p:cNvPicPr>
            <a:picLocks noChangeAspect="1"/>
          </p:cNvPicPr>
          <p:nvPr/>
        </p:nvPicPr>
        <p:blipFill>
          <a:blip r:embed="rId3"/>
          <a:stretch>
            <a:fillRect/>
          </a:stretch>
        </p:blipFill>
        <p:spPr>
          <a:xfrm>
            <a:off x="10926762" y="268288"/>
            <a:ext cx="965200" cy="965200"/>
          </a:xfrm>
          <a:prstGeom prst="rect">
            <a:avLst/>
          </a:prstGeom>
        </p:spPr>
      </p:pic>
      <p:pic>
        <p:nvPicPr>
          <p:cNvPr id="3" name="Picture 5" descr="Diagram, engineering drawing&#10;&#10;Description automatically generated">
            <a:extLst>
              <a:ext uri="{FF2B5EF4-FFF2-40B4-BE49-F238E27FC236}">
                <a16:creationId xmlns:a16="http://schemas.microsoft.com/office/drawing/2014/main" id="{29CBAB26-DF31-D9BE-B4D1-02D9B94EE943}"/>
              </a:ext>
            </a:extLst>
          </p:cNvPr>
          <p:cNvPicPr>
            <a:picLocks noChangeAspect="1"/>
          </p:cNvPicPr>
          <p:nvPr/>
        </p:nvPicPr>
        <p:blipFill>
          <a:blip r:embed="rId4"/>
          <a:stretch>
            <a:fillRect/>
          </a:stretch>
        </p:blipFill>
        <p:spPr>
          <a:xfrm>
            <a:off x="6098146" y="1361781"/>
            <a:ext cx="5941453" cy="4488606"/>
          </a:xfrm>
          <a:prstGeom prst="rect">
            <a:avLst/>
          </a:prstGeom>
          <a:ln w="28575">
            <a:solidFill>
              <a:srgbClr val="782F40"/>
            </a:solidFill>
          </a:ln>
        </p:spPr>
      </p:pic>
      <p:pic>
        <p:nvPicPr>
          <p:cNvPr id="5" name="Picture 6" descr="Diagram, engineering drawing&#10;&#10;Description automatically generated">
            <a:extLst>
              <a:ext uri="{FF2B5EF4-FFF2-40B4-BE49-F238E27FC236}">
                <a16:creationId xmlns:a16="http://schemas.microsoft.com/office/drawing/2014/main" id="{C5187EAE-0A52-D409-165F-4E9F024D4D13}"/>
              </a:ext>
            </a:extLst>
          </p:cNvPr>
          <p:cNvPicPr>
            <a:picLocks noChangeAspect="1"/>
          </p:cNvPicPr>
          <p:nvPr/>
        </p:nvPicPr>
        <p:blipFill>
          <a:blip r:embed="rId5"/>
          <a:stretch>
            <a:fillRect/>
          </a:stretch>
        </p:blipFill>
        <p:spPr>
          <a:xfrm>
            <a:off x="132608" y="1360061"/>
            <a:ext cx="5820888" cy="4474345"/>
          </a:xfrm>
          <a:prstGeom prst="rect">
            <a:avLst/>
          </a:prstGeom>
          <a:ln w="28575">
            <a:solidFill>
              <a:srgbClr val="650000"/>
            </a:solidFill>
          </a:ln>
        </p:spPr>
      </p:pic>
    </p:spTree>
    <p:extLst>
      <p:ext uri="{BB962C8B-B14F-4D97-AF65-F5344CB8AC3E}">
        <p14:creationId xmlns:p14="http://schemas.microsoft.com/office/powerpoint/2010/main" val="310940063"/>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B9B95-0BFC-F64B-925D-34EB35ADF9EC}"/>
              </a:ext>
            </a:extLst>
          </p:cNvPr>
          <p:cNvSpPr>
            <a:spLocks noGrp="1"/>
          </p:cNvSpPr>
          <p:nvPr>
            <p:ph type="title"/>
          </p:nvPr>
        </p:nvSpPr>
        <p:spPr>
          <a:xfrm>
            <a:off x="371474" y="423070"/>
            <a:ext cx="11520487" cy="758824"/>
          </a:xfrm>
        </p:spPr>
        <p:txBody>
          <a:bodyPr>
            <a:normAutofit/>
          </a:bodyPr>
          <a:lstStyle/>
          <a:p>
            <a:r>
              <a:rPr lang="en-US"/>
              <a:t>COST BREAKDOWN</a:t>
            </a:r>
          </a:p>
        </p:txBody>
      </p:sp>
      <p:sp>
        <p:nvSpPr>
          <p:cNvPr id="4" name="Slide Number Placeholder 3">
            <a:extLst>
              <a:ext uri="{FF2B5EF4-FFF2-40B4-BE49-F238E27FC236}">
                <a16:creationId xmlns:a16="http://schemas.microsoft.com/office/drawing/2014/main" id="{20891572-26D7-9241-BF66-5C923AE66585}"/>
              </a:ext>
            </a:extLst>
          </p:cNvPr>
          <p:cNvSpPr>
            <a:spLocks noGrp="1"/>
          </p:cNvSpPr>
          <p:nvPr>
            <p:ph type="sldNum" sz="quarter" idx="12"/>
          </p:nvPr>
        </p:nvSpPr>
        <p:spPr/>
        <p:txBody>
          <a:bodyPr/>
          <a:lstStyle/>
          <a:p>
            <a:r>
              <a:rPr lang="en-US"/>
              <a:t> Thompson </a:t>
            </a:r>
            <a:fld id="{03DC2DEF-D2FE-4B45-ABA4-9F153FD1C98A}" type="slidenum">
              <a:rPr lang="en-US" smtClean="0"/>
              <a:pPr/>
              <a:t>23</a:t>
            </a:fld>
            <a:endParaRPr lang="en-US"/>
          </a:p>
        </p:txBody>
      </p:sp>
      <p:graphicFrame>
        <p:nvGraphicFramePr>
          <p:cNvPr id="5" name="Chart 4">
            <a:extLst>
              <a:ext uri="{FF2B5EF4-FFF2-40B4-BE49-F238E27FC236}">
                <a16:creationId xmlns:a16="http://schemas.microsoft.com/office/drawing/2014/main" id="{A036A7F4-38F6-BD04-7B88-ADBA869FF595}"/>
              </a:ext>
            </a:extLst>
          </p:cNvPr>
          <p:cNvGraphicFramePr/>
          <p:nvPr>
            <p:extLst>
              <p:ext uri="{D42A27DB-BD31-4B8C-83A1-F6EECF244321}">
                <p14:modId xmlns:p14="http://schemas.microsoft.com/office/powerpoint/2010/main" val="2173274421"/>
              </p:ext>
            </p:extLst>
          </p:nvPr>
        </p:nvGraphicFramePr>
        <p:xfrm>
          <a:off x="200817" y="494431"/>
          <a:ext cx="7569200" cy="50466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Table 7">
            <a:extLst>
              <a:ext uri="{FF2B5EF4-FFF2-40B4-BE49-F238E27FC236}">
                <a16:creationId xmlns:a16="http://schemas.microsoft.com/office/drawing/2014/main" id="{62A86910-8C7F-1931-2DB5-0E517D106335}"/>
              </a:ext>
            </a:extLst>
          </p:cNvPr>
          <p:cNvGraphicFramePr>
            <a:graphicFrameLocks noGrp="1"/>
          </p:cNvGraphicFramePr>
          <p:nvPr>
            <p:extLst>
              <p:ext uri="{D42A27DB-BD31-4B8C-83A1-F6EECF244321}">
                <p14:modId xmlns:p14="http://schemas.microsoft.com/office/powerpoint/2010/main" val="1327165019"/>
              </p:ext>
            </p:extLst>
          </p:nvPr>
        </p:nvGraphicFramePr>
        <p:xfrm>
          <a:off x="8087301" y="905668"/>
          <a:ext cx="3804660" cy="3834392"/>
        </p:xfrm>
        <a:graphic>
          <a:graphicData uri="http://schemas.openxmlformats.org/drawingml/2006/table">
            <a:tbl>
              <a:tblPr firstRow="1" bandRow="1">
                <a:tableStyleId>{5C22544A-7EE6-4342-B048-85BDC9FD1C3A}</a:tableStyleId>
              </a:tblPr>
              <a:tblGrid>
                <a:gridCol w="1633756">
                  <a:extLst>
                    <a:ext uri="{9D8B030D-6E8A-4147-A177-3AD203B41FA5}">
                      <a16:colId xmlns:a16="http://schemas.microsoft.com/office/drawing/2014/main" val="2304227759"/>
                    </a:ext>
                  </a:extLst>
                </a:gridCol>
                <a:gridCol w="1117600">
                  <a:extLst>
                    <a:ext uri="{9D8B030D-6E8A-4147-A177-3AD203B41FA5}">
                      <a16:colId xmlns:a16="http://schemas.microsoft.com/office/drawing/2014/main" val="4048077938"/>
                    </a:ext>
                  </a:extLst>
                </a:gridCol>
                <a:gridCol w="1053304">
                  <a:extLst>
                    <a:ext uri="{9D8B030D-6E8A-4147-A177-3AD203B41FA5}">
                      <a16:colId xmlns:a16="http://schemas.microsoft.com/office/drawing/2014/main" val="1583099854"/>
                    </a:ext>
                  </a:extLst>
                </a:gridCol>
              </a:tblGrid>
              <a:tr h="958598">
                <a:tc>
                  <a:txBody>
                    <a:bodyPr/>
                    <a:lstStyle/>
                    <a:p>
                      <a:r>
                        <a:rPr lang="en-US"/>
                        <a:t>Category</a:t>
                      </a:r>
                    </a:p>
                  </a:txBody>
                  <a:tcPr/>
                </a:tc>
                <a:tc>
                  <a:txBody>
                    <a:bodyPr/>
                    <a:lstStyle/>
                    <a:p>
                      <a:r>
                        <a:rPr lang="en-US"/>
                        <a:t>Total Cost %</a:t>
                      </a:r>
                    </a:p>
                  </a:txBody>
                  <a:tcPr/>
                </a:tc>
                <a:tc>
                  <a:txBody>
                    <a:bodyPr/>
                    <a:lstStyle/>
                    <a:p>
                      <a:r>
                        <a:rPr lang="en-US"/>
                        <a:t>Cost</a:t>
                      </a:r>
                    </a:p>
                  </a:txBody>
                  <a:tcPr/>
                </a:tc>
                <a:extLst>
                  <a:ext uri="{0D108BD9-81ED-4DB2-BD59-A6C34878D82A}">
                    <a16:rowId xmlns:a16="http://schemas.microsoft.com/office/drawing/2014/main" val="1056119383"/>
                  </a:ext>
                </a:extLst>
              </a:tr>
              <a:tr h="958598">
                <a:tc>
                  <a:txBody>
                    <a:bodyPr/>
                    <a:lstStyle/>
                    <a:p>
                      <a:r>
                        <a:rPr lang="en-US"/>
                        <a:t>Electronics</a:t>
                      </a:r>
                    </a:p>
                  </a:txBody>
                  <a:tcPr/>
                </a:tc>
                <a:tc>
                  <a:txBody>
                    <a:bodyPr/>
                    <a:lstStyle/>
                    <a:p>
                      <a:r>
                        <a:rPr lang="en-US"/>
                        <a:t>49%</a:t>
                      </a:r>
                    </a:p>
                  </a:txBody>
                  <a:tcPr/>
                </a:tc>
                <a:tc>
                  <a:txBody>
                    <a:bodyPr/>
                    <a:lstStyle/>
                    <a:p>
                      <a:r>
                        <a:rPr lang="en-US"/>
                        <a:t>$625</a:t>
                      </a:r>
                    </a:p>
                  </a:txBody>
                  <a:tcPr/>
                </a:tc>
                <a:extLst>
                  <a:ext uri="{0D108BD9-81ED-4DB2-BD59-A6C34878D82A}">
                    <a16:rowId xmlns:a16="http://schemas.microsoft.com/office/drawing/2014/main" val="1121225998"/>
                  </a:ext>
                </a:extLst>
              </a:tr>
              <a:tr h="958598">
                <a:tc>
                  <a:txBody>
                    <a:bodyPr/>
                    <a:lstStyle/>
                    <a:p>
                      <a:r>
                        <a:rPr lang="en-US"/>
                        <a:t>Mechanical Components</a:t>
                      </a:r>
                    </a:p>
                  </a:txBody>
                  <a:tcPr/>
                </a:tc>
                <a:tc>
                  <a:txBody>
                    <a:bodyPr/>
                    <a:lstStyle/>
                    <a:p>
                      <a:r>
                        <a:rPr lang="en-US"/>
                        <a:t>27%</a:t>
                      </a:r>
                    </a:p>
                  </a:txBody>
                  <a:tcPr/>
                </a:tc>
                <a:tc>
                  <a:txBody>
                    <a:bodyPr/>
                    <a:lstStyle/>
                    <a:p>
                      <a:r>
                        <a:rPr lang="en-US"/>
                        <a:t>$344</a:t>
                      </a:r>
                    </a:p>
                  </a:txBody>
                  <a:tcPr/>
                </a:tc>
                <a:extLst>
                  <a:ext uri="{0D108BD9-81ED-4DB2-BD59-A6C34878D82A}">
                    <a16:rowId xmlns:a16="http://schemas.microsoft.com/office/drawing/2014/main" val="3101900585"/>
                  </a:ext>
                </a:extLst>
              </a:tr>
              <a:tr h="958598">
                <a:tc>
                  <a:txBody>
                    <a:bodyPr/>
                    <a:lstStyle/>
                    <a:p>
                      <a:r>
                        <a:rPr lang="en-US"/>
                        <a:t>Contingency Cost</a:t>
                      </a:r>
                    </a:p>
                  </a:txBody>
                  <a:tcPr/>
                </a:tc>
                <a:tc>
                  <a:txBody>
                    <a:bodyPr/>
                    <a:lstStyle/>
                    <a:p>
                      <a:r>
                        <a:rPr lang="en-US"/>
                        <a:t>24%</a:t>
                      </a:r>
                    </a:p>
                  </a:txBody>
                  <a:tcPr/>
                </a:tc>
                <a:tc>
                  <a:txBody>
                    <a:bodyPr/>
                    <a:lstStyle/>
                    <a:p>
                      <a:r>
                        <a:rPr lang="en-US"/>
                        <a:t>$306</a:t>
                      </a:r>
                    </a:p>
                  </a:txBody>
                  <a:tcPr/>
                </a:tc>
                <a:extLst>
                  <a:ext uri="{0D108BD9-81ED-4DB2-BD59-A6C34878D82A}">
                    <a16:rowId xmlns:a16="http://schemas.microsoft.com/office/drawing/2014/main" val="764672509"/>
                  </a:ext>
                </a:extLst>
              </a:tr>
            </a:tbl>
          </a:graphicData>
        </a:graphic>
      </p:graphicFrame>
      <p:sp>
        <p:nvSpPr>
          <p:cNvPr id="9" name="Rectangle 8">
            <a:extLst>
              <a:ext uri="{FF2B5EF4-FFF2-40B4-BE49-F238E27FC236}">
                <a16:creationId xmlns:a16="http://schemas.microsoft.com/office/drawing/2014/main" id="{151A7898-3ED7-6542-BFC6-A18DA49AC7C3}"/>
              </a:ext>
            </a:extLst>
          </p:cNvPr>
          <p:cNvSpPr/>
          <p:nvPr/>
        </p:nvSpPr>
        <p:spPr>
          <a:xfrm>
            <a:off x="6568283" y="5222095"/>
            <a:ext cx="5118100" cy="87784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2F3C3B9-1850-C1EC-33A4-984EAD698033}"/>
              </a:ext>
            </a:extLst>
          </p:cNvPr>
          <p:cNvSpPr txBox="1"/>
          <p:nvPr/>
        </p:nvSpPr>
        <p:spPr>
          <a:xfrm>
            <a:off x="6667238" y="5307075"/>
            <a:ext cx="5019145" cy="707886"/>
          </a:xfrm>
          <a:prstGeom prst="rect">
            <a:avLst/>
          </a:prstGeom>
          <a:noFill/>
        </p:spPr>
        <p:txBody>
          <a:bodyPr wrap="square" rtlCol="0">
            <a:spAutoFit/>
          </a:bodyPr>
          <a:lstStyle/>
          <a:p>
            <a:pPr algn="ctr"/>
            <a:r>
              <a:rPr lang="en-US" sz="4000" b="1">
                <a:latin typeface="+mj-lt"/>
              </a:rPr>
              <a:t>TOTAL COST : $1,275 </a:t>
            </a:r>
          </a:p>
        </p:txBody>
      </p:sp>
    </p:spTree>
    <p:extLst>
      <p:ext uri="{BB962C8B-B14F-4D97-AF65-F5344CB8AC3E}">
        <p14:creationId xmlns:p14="http://schemas.microsoft.com/office/powerpoint/2010/main" val="69409225"/>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A3E5B-4744-82DE-E9EF-62D36A7514C6}"/>
              </a:ext>
            </a:extLst>
          </p:cNvPr>
          <p:cNvSpPr>
            <a:spLocks noGrp="1"/>
          </p:cNvSpPr>
          <p:nvPr>
            <p:ph type="title"/>
          </p:nvPr>
        </p:nvSpPr>
        <p:spPr>
          <a:xfrm>
            <a:off x="371475" y="269876"/>
            <a:ext cx="11520487" cy="758824"/>
          </a:xfrm>
        </p:spPr>
        <p:txBody>
          <a:bodyPr/>
          <a:lstStyle/>
          <a:p>
            <a:r>
              <a:rPr lang="en-US"/>
              <a:t>BILL OF MATERIALS</a:t>
            </a:r>
          </a:p>
        </p:txBody>
      </p:sp>
      <p:sp>
        <p:nvSpPr>
          <p:cNvPr id="4" name="Slide Number Placeholder 3">
            <a:extLst>
              <a:ext uri="{FF2B5EF4-FFF2-40B4-BE49-F238E27FC236}">
                <a16:creationId xmlns:a16="http://schemas.microsoft.com/office/drawing/2014/main" id="{9F3D48B5-BADA-9814-EC26-3480B180664C}"/>
              </a:ext>
            </a:extLst>
          </p:cNvPr>
          <p:cNvSpPr>
            <a:spLocks noGrp="1"/>
          </p:cNvSpPr>
          <p:nvPr>
            <p:ph type="sldNum" sz="quarter" idx="12"/>
          </p:nvPr>
        </p:nvSpPr>
        <p:spPr>
          <a:xfrm>
            <a:off x="7688380" y="6560513"/>
            <a:ext cx="4409337" cy="206104"/>
          </a:xfrm>
        </p:spPr>
        <p:txBody>
          <a:bodyPr/>
          <a:lstStyle/>
          <a:p>
            <a:r>
              <a:rPr lang="en-US"/>
              <a:t>Thompson </a:t>
            </a:r>
            <a:fld id="{03DC2DEF-D2FE-4B45-ABA4-9F153FD1C98A}" type="slidenum">
              <a:rPr lang="en-US" smtClean="0"/>
              <a:t>24</a:t>
            </a:fld>
            <a:endParaRPr lang="en-US"/>
          </a:p>
        </p:txBody>
      </p:sp>
      <p:pic>
        <p:nvPicPr>
          <p:cNvPr id="5" name="Picture 4" descr="Logo&#10;&#10;Description automatically generated">
            <a:extLst>
              <a:ext uri="{FF2B5EF4-FFF2-40B4-BE49-F238E27FC236}">
                <a16:creationId xmlns:a16="http://schemas.microsoft.com/office/drawing/2014/main" id="{51F08A7F-9B62-7342-B8B0-D1BE3551398F}"/>
              </a:ext>
            </a:extLst>
          </p:cNvPr>
          <p:cNvPicPr>
            <a:picLocks noChangeAspect="1"/>
          </p:cNvPicPr>
          <p:nvPr/>
        </p:nvPicPr>
        <p:blipFill>
          <a:blip r:embed="rId3"/>
          <a:stretch>
            <a:fillRect/>
          </a:stretch>
        </p:blipFill>
        <p:spPr>
          <a:xfrm>
            <a:off x="10926762" y="268288"/>
            <a:ext cx="965200" cy="965200"/>
          </a:xfrm>
          <a:prstGeom prst="rect">
            <a:avLst/>
          </a:prstGeom>
        </p:spPr>
      </p:pic>
      <p:sp>
        <p:nvSpPr>
          <p:cNvPr id="8" name="Rounded Rectangle 7">
            <a:extLst>
              <a:ext uri="{FF2B5EF4-FFF2-40B4-BE49-F238E27FC236}">
                <a16:creationId xmlns:a16="http://schemas.microsoft.com/office/drawing/2014/main" id="{2EF9623B-7C66-FF49-F1D1-8465A5FC4EEE}"/>
              </a:ext>
            </a:extLst>
          </p:cNvPr>
          <p:cNvSpPr/>
          <p:nvPr/>
        </p:nvSpPr>
        <p:spPr>
          <a:xfrm>
            <a:off x="3464479" y="832254"/>
            <a:ext cx="314948" cy="3509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7" name="Table 26">
            <a:extLst>
              <a:ext uri="{FF2B5EF4-FFF2-40B4-BE49-F238E27FC236}">
                <a16:creationId xmlns:a16="http://schemas.microsoft.com/office/drawing/2014/main" id="{31E7F87F-E5F3-3216-DCF0-E67EDBD43833}"/>
              </a:ext>
            </a:extLst>
          </p:cNvPr>
          <p:cNvGraphicFramePr>
            <a:graphicFrameLocks noGrp="1"/>
          </p:cNvGraphicFramePr>
          <p:nvPr>
            <p:extLst>
              <p:ext uri="{D42A27DB-BD31-4B8C-83A1-F6EECF244321}">
                <p14:modId xmlns:p14="http://schemas.microsoft.com/office/powerpoint/2010/main" val="2134596321"/>
              </p:ext>
            </p:extLst>
          </p:nvPr>
        </p:nvGraphicFramePr>
        <p:xfrm>
          <a:off x="2782873" y="973933"/>
          <a:ext cx="6697690" cy="5447635"/>
        </p:xfrm>
        <a:graphic>
          <a:graphicData uri="http://schemas.openxmlformats.org/drawingml/2006/table">
            <a:tbl>
              <a:tblPr>
                <a:tableStyleId>{5C22544A-7EE6-4342-B048-85BDC9FD1C3A}</a:tableStyleId>
              </a:tblPr>
              <a:tblGrid>
                <a:gridCol w="1519192">
                  <a:extLst>
                    <a:ext uri="{9D8B030D-6E8A-4147-A177-3AD203B41FA5}">
                      <a16:colId xmlns:a16="http://schemas.microsoft.com/office/drawing/2014/main" val="3045710531"/>
                    </a:ext>
                  </a:extLst>
                </a:gridCol>
                <a:gridCol w="1688006">
                  <a:extLst>
                    <a:ext uri="{9D8B030D-6E8A-4147-A177-3AD203B41FA5}">
                      <a16:colId xmlns:a16="http://schemas.microsoft.com/office/drawing/2014/main" val="3070688205"/>
                    </a:ext>
                  </a:extLst>
                </a:gridCol>
                <a:gridCol w="664254">
                  <a:extLst>
                    <a:ext uri="{9D8B030D-6E8A-4147-A177-3AD203B41FA5}">
                      <a16:colId xmlns:a16="http://schemas.microsoft.com/office/drawing/2014/main" val="920445089"/>
                    </a:ext>
                  </a:extLst>
                </a:gridCol>
                <a:gridCol w="877197">
                  <a:extLst>
                    <a:ext uri="{9D8B030D-6E8A-4147-A177-3AD203B41FA5}">
                      <a16:colId xmlns:a16="http://schemas.microsoft.com/office/drawing/2014/main" val="1922214189"/>
                    </a:ext>
                  </a:extLst>
                </a:gridCol>
                <a:gridCol w="1949041">
                  <a:extLst>
                    <a:ext uri="{9D8B030D-6E8A-4147-A177-3AD203B41FA5}">
                      <a16:colId xmlns:a16="http://schemas.microsoft.com/office/drawing/2014/main" val="875474010"/>
                    </a:ext>
                  </a:extLst>
                </a:gridCol>
              </a:tblGrid>
              <a:tr h="80046">
                <a:tc gridSpan="5">
                  <a:txBody>
                    <a:bodyPr/>
                    <a:lstStyle/>
                    <a:p>
                      <a:pPr algn="ctr" fontAlgn="ctr"/>
                      <a:r>
                        <a:rPr lang="en-US" sz="1800" u="none" strike="noStrike">
                          <a:effectLst/>
                        </a:rPr>
                        <a:t> </a:t>
                      </a:r>
                      <a:r>
                        <a:rPr lang="en-US" sz="1400" u="none" strike="noStrike">
                          <a:effectLst/>
                        </a:rPr>
                        <a:t>Automatic Dog Door Parts List</a:t>
                      </a:r>
                      <a:endParaRPr lang="en-US" sz="1400" b="0" i="0" u="none" strike="noStrike">
                        <a:solidFill>
                          <a:srgbClr val="444D26"/>
                        </a:solidFill>
                        <a:effectLst/>
                        <a:latin typeface="Arial" panose="020B0604020202020204" pitchFamily="34" charset="0"/>
                      </a:endParaRPr>
                    </a:p>
                  </a:txBody>
                  <a:tcPr marL="46571" marR="3881" marT="3881" marB="0" anchor="ctr"/>
                </a:tc>
                <a:tc hMerge="1">
                  <a:txBody>
                    <a:bodyPr/>
                    <a:lstStyle/>
                    <a:p>
                      <a:pPr algn="ctr" fontAlgn="ctr"/>
                      <a:r>
                        <a:rPr lang="en-US" sz="1400" u="none" strike="noStrike">
                          <a:effectLst/>
                        </a:rPr>
                        <a:t>Automatic Dog Door Parts List</a:t>
                      </a:r>
                      <a:endParaRPr lang="en-US" sz="1400" b="0" i="0" u="none" strike="noStrike">
                        <a:solidFill>
                          <a:srgbClr val="444D26"/>
                        </a:solidFill>
                        <a:effectLst/>
                        <a:latin typeface="Arial" panose="020B0604020202020204" pitchFamily="34" charset="0"/>
                      </a:endParaRPr>
                    </a:p>
                  </a:txBody>
                  <a:tcPr marL="46571" marR="3881" marT="3881"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39395225"/>
                  </a:ext>
                </a:extLst>
              </a:tr>
              <a:tr h="469846">
                <a:tc>
                  <a:txBody>
                    <a:bodyPr/>
                    <a:lstStyle/>
                    <a:p>
                      <a:pPr algn="l" fontAlgn="ctr"/>
                      <a:r>
                        <a:rPr lang="en-US" sz="1800" u="none" strike="noStrike">
                          <a:solidFill>
                            <a:schemeClr val="bg1"/>
                          </a:solidFill>
                          <a:effectLst/>
                        </a:rPr>
                        <a:t> </a:t>
                      </a:r>
                      <a:endParaRPr lang="en-US" sz="1800" b="0" i="0" u="none" strike="noStrike">
                        <a:solidFill>
                          <a:schemeClr val="bg1"/>
                        </a:solidFill>
                        <a:effectLst/>
                        <a:latin typeface="Arial" panose="020B0604020202020204" pitchFamily="34" charset="0"/>
                      </a:endParaRPr>
                    </a:p>
                  </a:txBody>
                  <a:tcPr marL="46571" marR="3881" marT="3881" marB="0" anchor="ctr">
                    <a:solidFill>
                      <a:srgbClr val="782F40"/>
                    </a:solidFill>
                  </a:tcPr>
                </a:tc>
                <a:tc>
                  <a:txBody>
                    <a:bodyPr/>
                    <a:lstStyle/>
                    <a:p>
                      <a:pPr algn="l" fontAlgn="ctr"/>
                      <a:r>
                        <a:rPr lang="en-US" sz="1400" u="none" strike="noStrike">
                          <a:solidFill>
                            <a:schemeClr val="bg1"/>
                          </a:solidFill>
                          <a:effectLst/>
                        </a:rPr>
                        <a:t>Name</a:t>
                      </a:r>
                      <a:endParaRPr lang="en-US" sz="1400" b="1" i="0" u="none" strike="noStrike">
                        <a:solidFill>
                          <a:schemeClr val="bg1"/>
                        </a:solidFill>
                        <a:effectLst/>
                        <a:latin typeface="Arial" panose="020B0604020202020204" pitchFamily="34" charset="0"/>
                      </a:endParaRPr>
                    </a:p>
                  </a:txBody>
                  <a:tcPr marL="46571" marR="3881" marT="3881" marB="0" anchor="ctr">
                    <a:solidFill>
                      <a:srgbClr val="782F40"/>
                    </a:solidFill>
                  </a:tcPr>
                </a:tc>
                <a:tc>
                  <a:txBody>
                    <a:bodyPr/>
                    <a:lstStyle/>
                    <a:p>
                      <a:pPr algn="l" fontAlgn="ctr"/>
                      <a:r>
                        <a:rPr lang="en-US" sz="1400" u="none" strike="noStrike">
                          <a:solidFill>
                            <a:schemeClr val="bg1"/>
                          </a:solidFill>
                          <a:effectLst/>
                        </a:rPr>
                        <a:t>Part Credit</a:t>
                      </a:r>
                      <a:endParaRPr lang="en-US" sz="1400" b="1" i="0" u="none" strike="noStrike">
                        <a:solidFill>
                          <a:schemeClr val="bg1"/>
                        </a:solidFill>
                        <a:effectLst/>
                        <a:latin typeface="Arial" panose="020B0604020202020204" pitchFamily="34" charset="0"/>
                      </a:endParaRPr>
                    </a:p>
                  </a:txBody>
                  <a:tcPr marL="46571" marR="3881" marT="3881" marB="0" anchor="ctr">
                    <a:solidFill>
                      <a:srgbClr val="782F40"/>
                    </a:solidFill>
                  </a:tcPr>
                </a:tc>
                <a:tc>
                  <a:txBody>
                    <a:bodyPr/>
                    <a:lstStyle/>
                    <a:p>
                      <a:pPr algn="l" fontAlgn="ctr"/>
                      <a:r>
                        <a:rPr lang="en-US" sz="1400" u="none" strike="noStrike">
                          <a:solidFill>
                            <a:schemeClr val="bg1"/>
                          </a:solidFill>
                          <a:effectLst/>
                        </a:rPr>
                        <a:t>Total Cost/Part</a:t>
                      </a:r>
                      <a:endParaRPr lang="en-US" sz="1400" b="1" i="0" u="none" strike="noStrike">
                        <a:solidFill>
                          <a:schemeClr val="bg1"/>
                        </a:solidFill>
                        <a:effectLst/>
                        <a:latin typeface="Arial" panose="020B0604020202020204" pitchFamily="34" charset="0"/>
                      </a:endParaRPr>
                    </a:p>
                  </a:txBody>
                  <a:tcPr marL="46571" marR="3881" marT="3881" marB="0" anchor="ctr">
                    <a:solidFill>
                      <a:srgbClr val="782F40"/>
                    </a:solidFill>
                  </a:tcPr>
                </a:tc>
                <a:tc>
                  <a:txBody>
                    <a:bodyPr/>
                    <a:lstStyle/>
                    <a:p>
                      <a:pPr algn="l" fontAlgn="ctr"/>
                      <a:r>
                        <a:rPr lang="en-US" sz="1400" u="none" strike="noStrike">
                          <a:solidFill>
                            <a:schemeClr val="bg1"/>
                          </a:solidFill>
                          <a:effectLst/>
                        </a:rPr>
                        <a:t>Hardware Required</a:t>
                      </a:r>
                      <a:endParaRPr lang="en-US" sz="1400" b="1" i="0" u="none" strike="noStrike">
                        <a:solidFill>
                          <a:schemeClr val="bg1"/>
                        </a:solidFill>
                        <a:effectLst/>
                        <a:latin typeface="Arial" panose="020B0604020202020204" pitchFamily="34" charset="0"/>
                      </a:endParaRPr>
                    </a:p>
                  </a:txBody>
                  <a:tcPr marL="46571" marR="3881" marT="3881" marB="0" anchor="ctr">
                    <a:solidFill>
                      <a:srgbClr val="782F40"/>
                    </a:solidFill>
                  </a:tcPr>
                </a:tc>
                <a:extLst>
                  <a:ext uri="{0D108BD9-81ED-4DB2-BD59-A6C34878D82A}">
                    <a16:rowId xmlns:a16="http://schemas.microsoft.com/office/drawing/2014/main" val="3131912184"/>
                  </a:ext>
                </a:extLst>
              </a:tr>
              <a:tr h="237389">
                <a:tc rowSpan="15">
                  <a:txBody>
                    <a:bodyPr/>
                    <a:lstStyle/>
                    <a:p>
                      <a:pPr algn="ctr" fontAlgn="ctr"/>
                      <a:r>
                        <a:rPr lang="en-US" sz="1800" u="none" strike="noStrike">
                          <a:solidFill>
                            <a:schemeClr val="bg1"/>
                          </a:solidFill>
                          <a:effectLst/>
                        </a:rPr>
                        <a:t>Electronics</a:t>
                      </a:r>
                      <a:endParaRPr lang="en-US" sz="1800" b="0" i="0" u="none" strike="noStrike">
                        <a:solidFill>
                          <a:schemeClr val="bg1"/>
                        </a:solidFill>
                        <a:effectLst/>
                        <a:latin typeface="Arial" panose="020B0604020202020204" pitchFamily="34" charset="0"/>
                      </a:endParaRPr>
                    </a:p>
                  </a:txBody>
                  <a:tcPr marL="3881" marR="3881" marT="3881" marB="0" anchor="ctr">
                    <a:solidFill>
                      <a:srgbClr val="782F40"/>
                    </a:solidFill>
                  </a:tcPr>
                </a:tc>
                <a:tc>
                  <a:txBody>
                    <a:bodyPr/>
                    <a:lstStyle/>
                    <a:p>
                      <a:pPr algn="l" fontAlgn="b"/>
                      <a:r>
                        <a:rPr lang="en-US" sz="1400" u="none" strike="noStrike">
                          <a:effectLst/>
                        </a:rPr>
                        <a:t>Arduino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$56.95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4 Screws 7.85mm long </a:t>
                      </a:r>
                      <a:endParaRPr lang="en-US" sz="1400" b="0" i="0" u="none" strike="noStrike">
                        <a:solidFill>
                          <a:srgbClr val="000000"/>
                        </a:solidFill>
                        <a:effectLst/>
                        <a:latin typeface="Arial" panose="020B0604020202020204" pitchFamily="34" charset="0"/>
                      </a:endParaRPr>
                    </a:p>
                  </a:txBody>
                  <a:tcPr marL="3881" marR="3881" marT="3881" marB="0" anchor="b"/>
                </a:tc>
                <a:extLst>
                  <a:ext uri="{0D108BD9-81ED-4DB2-BD59-A6C34878D82A}">
                    <a16:rowId xmlns:a16="http://schemas.microsoft.com/office/drawing/2014/main" val="2570306227"/>
                  </a:ext>
                </a:extLst>
              </a:tr>
              <a:tr h="253740">
                <a:tc vMerge="1">
                  <a:txBody>
                    <a:bodyPr/>
                    <a:lstStyle/>
                    <a:p>
                      <a:endParaRPr lang="en-US"/>
                    </a:p>
                  </a:txBody>
                  <a:tcPr/>
                </a:tc>
                <a:tc>
                  <a:txBody>
                    <a:bodyPr/>
                    <a:lstStyle/>
                    <a:p>
                      <a:pPr algn="l" fontAlgn="b"/>
                      <a:r>
                        <a:rPr lang="en-US" sz="1400" u="none" strike="noStrike">
                          <a:effectLst/>
                        </a:rPr>
                        <a:t>Jumper wires</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$14.98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$14.98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N/A</a:t>
                      </a:r>
                      <a:endParaRPr lang="en-US" sz="1400" b="0" i="0" u="none" strike="noStrike">
                        <a:solidFill>
                          <a:srgbClr val="000000"/>
                        </a:solidFill>
                        <a:effectLst/>
                        <a:latin typeface="Arial" panose="020B0604020202020204" pitchFamily="34" charset="0"/>
                      </a:endParaRPr>
                    </a:p>
                  </a:txBody>
                  <a:tcPr marL="3881" marR="3881" marT="3881" marB="0" anchor="b"/>
                </a:tc>
                <a:extLst>
                  <a:ext uri="{0D108BD9-81ED-4DB2-BD59-A6C34878D82A}">
                    <a16:rowId xmlns:a16="http://schemas.microsoft.com/office/drawing/2014/main" val="1757900208"/>
                  </a:ext>
                </a:extLst>
              </a:tr>
              <a:tr h="237389">
                <a:tc vMerge="1">
                  <a:txBody>
                    <a:bodyPr/>
                    <a:lstStyle/>
                    <a:p>
                      <a:endParaRPr lang="en-US"/>
                    </a:p>
                  </a:txBody>
                  <a:tcPr/>
                </a:tc>
                <a:tc>
                  <a:txBody>
                    <a:bodyPr/>
                    <a:lstStyle/>
                    <a:p>
                      <a:pPr algn="l" fontAlgn="b"/>
                      <a:r>
                        <a:rPr lang="en-US" sz="1400" u="none" strike="noStrike">
                          <a:effectLst/>
                        </a:rPr>
                        <a:t>Wires</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$31.97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N/A</a:t>
                      </a:r>
                      <a:endParaRPr lang="en-US" sz="1400" b="0" i="0" u="none" strike="noStrike">
                        <a:solidFill>
                          <a:srgbClr val="000000"/>
                        </a:solidFill>
                        <a:effectLst/>
                        <a:latin typeface="Arial" panose="020B0604020202020204" pitchFamily="34" charset="0"/>
                      </a:endParaRPr>
                    </a:p>
                  </a:txBody>
                  <a:tcPr marL="3881" marR="3881" marT="3881" marB="0" anchor="b"/>
                </a:tc>
                <a:extLst>
                  <a:ext uri="{0D108BD9-81ED-4DB2-BD59-A6C34878D82A}">
                    <a16:rowId xmlns:a16="http://schemas.microsoft.com/office/drawing/2014/main" val="2821997408"/>
                  </a:ext>
                </a:extLst>
              </a:tr>
              <a:tr h="237389">
                <a:tc vMerge="1">
                  <a:txBody>
                    <a:bodyPr/>
                    <a:lstStyle/>
                    <a:p>
                      <a:endParaRPr lang="en-US"/>
                    </a:p>
                  </a:txBody>
                  <a:tcPr/>
                </a:tc>
                <a:tc>
                  <a:txBody>
                    <a:bodyPr/>
                    <a:lstStyle/>
                    <a:p>
                      <a:pPr algn="l" fontAlgn="b"/>
                      <a:r>
                        <a:rPr lang="en-US" sz="1400" u="none" strike="noStrike">
                          <a:effectLst/>
                        </a:rPr>
                        <a:t>Buttons</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$8.98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N/A</a:t>
                      </a:r>
                      <a:endParaRPr lang="en-US" sz="1400" b="0" i="0" u="none" strike="noStrike">
                        <a:solidFill>
                          <a:srgbClr val="000000"/>
                        </a:solidFill>
                        <a:effectLst/>
                        <a:latin typeface="Arial" panose="020B0604020202020204" pitchFamily="34" charset="0"/>
                      </a:endParaRPr>
                    </a:p>
                  </a:txBody>
                  <a:tcPr marL="3881" marR="3881" marT="3881" marB="0" anchor="b"/>
                </a:tc>
                <a:extLst>
                  <a:ext uri="{0D108BD9-81ED-4DB2-BD59-A6C34878D82A}">
                    <a16:rowId xmlns:a16="http://schemas.microsoft.com/office/drawing/2014/main" val="1090163476"/>
                  </a:ext>
                </a:extLst>
              </a:tr>
              <a:tr h="237389">
                <a:tc vMerge="1">
                  <a:txBody>
                    <a:bodyPr/>
                    <a:lstStyle/>
                    <a:p>
                      <a:endParaRPr lang="en-US"/>
                    </a:p>
                  </a:txBody>
                  <a:tcPr/>
                </a:tc>
                <a:tc>
                  <a:txBody>
                    <a:bodyPr/>
                    <a:lstStyle/>
                    <a:p>
                      <a:pPr algn="l" fontAlgn="b"/>
                      <a:r>
                        <a:rPr lang="en-US" sz="1400" u="none" strike="noStrike">
                          <a:effectLst/>
                        </a:rPr>
                        <a:t>Bread Board</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$9.98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N/A 3M adhesive</a:t>
                      </a:r>
                      <a:endParaRPr lang="en-US" sz="1400" b="0" i="0" u="none" strike="noStrike">
                        <a:solidFill>
                          <a:srgbClr val="000000"/>
                        </a:solidFill>
                        <a:effectLst/>
                        <a:latin typeface="Arial" panose="020B0604020202020204" pitchFamily="34" charset="0"/>
                      </a:endParaRPr>
                    </a:p>
                  </a:txBody>
                  <a:tcPr marL="3881" marR="3881" marT="3881" marB="0" anchor="b"/>
                </a:tc>
                <a:extLst>
                  <a:ext uri="{0D108BD9-81ED-4DB2-BD59-A6C34878D82A}">
                    <a16:rowId xmlns:a16="http://schemas.microsoft.com/office/drawing/2014/main" val="4115724451"/>
                  </a:ext>
                </a:extLst>
              </a:tr>
              <a:tr h="237389">
                <a:tc vMerge="1">
                  <a:txBody>
                    <a:bodyPr/>
                    <a:lstStyle/>
                    <a:p>
                      <a:endParaRPr lang="en-US"/>
                    </a:p>
                  </a:txBody>
                  <a:tcPr/>
                </a:tc>
                <a:tc>
                  <a:txBody>
                    <a:bodyPr/>
                    <a:lstStyle/>
                    <a:p>
                      <a:pPr algn="l" fontAlgn="b"/>
                      <a:r>
                        <a:rPr lang="en-US" sz="1400" u="none" strike="noStrike">
                          <a:effectLst/>
                        </a:rPr>
                        <a:t>Power supply</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$21.94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N/A</a:t>
                      </a:r>
                      <a:endParaRPr lang="en-US" sz="1400" b="0" i="0" u="none" strike="noStrike">
                        <a:solidFill>
                          <a:srgbClr val="000000"/>
                        </a:solidFill>
                        <a:effectLst/>
                        <a:latin typeface="Arial" panose="020B0604020202020204" pitchFamily="34" charset="0"/>
                      </a:endParaRPr>
                    </a:p>
                  </a:txBody>
                  <a:tcPr marL="3881" marR="3881" marT="3881" marB="0" anchor="b"/>
                </a:tc>
                <a:extLst>
                  <a:ext uri="{0D108BD9-81ED-4DB2-BD59-A6C34878D82A}">
                    <a16:rowId xmlns:a16="http://schemas.microsoft.com/office/drawing/2014/main" val="2713525779"/>
                  </a:ext>
                </a:extLst>
              </a:tr>
              <a:tr h="237389">
                <a:tc vMerge="1">
                  <a:txBody>
                    <a:bodyPr/>
                    <a:lstStyle/>
                    <a:p>
                      <a:endParaRPr lang="en-US"/>
                    </a:p>
                  </a:txBody>
                  <a:tcPr/>
                </a:tc>
                <a:tc>
                  <a:txBody>
                    <a:bodyPr/>
                    <a:lstStyle/>
                    <a:p>
                      <a:pPr algn="l" fontAlgn="b"/>
                      <a:r>
                        <a:rPr lang="en-US" sz="1400" u="none" strike="noStrike">
                          <a:effectLst/>
                        </a:rPr>
                        <a:t>Resistors</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$7.98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N/A</a:t>
                      </a:r>
                      <a:endParaRPr lang="en-US" sz="1400" b="0" i="0" u="none" strike="noStrike">
                        <a:solidFill>
                          <a:srgbClr val="000000"/>
                        </a:solidFill>
                        <a:effectLst/>
                        <a:latin typeface="Arial" panose="020B0604020202020204" pitchFamily="34" charset="0"/>
                      </a:endParaRPr>
                    </a:p>
                  </a:txBody>
                  <a:tcPr marL="3881" marR="3881" marT="3881" marB="0" anchor="b"/>
                </a:tc>
                <a:extLst>
                  <a:ext uri="{0D108BD9-81ED-4DB2-BD59-A6C34878D82A}">
                    <a16:rowId xmlns:a16="http://schemas.microsoft.com/office/drawing/2014/main" val="387390959"/>
                  </a:ext>
                </a:extLst>
              </a:tr>
              <a:tr h="237389">
                <a:tc vMerge="1">
                  <a:txBody>
                    <a:bodyPr/>
                    <a:lstStyle/>
                    <a:p>
                      <a:endParaRPr lang="en-US"/>
                    </a:p>
                  </a:txBody>
                  <a:tcPr/>
                </a:tc>
                <a:tc>
                  <a:txBody>
                    <a:bodyPr/>
                    <a:lstStyle/>
                    <a:p>
                      <a:pPr algn="l" fontAlgn="b"/>
                      <a:r>
                        <a:rPr lang="en-US" sz="1400" u="none" strike="noStrike">
                          <a:effectLst/>
                        </a:rPr>
                        <a:t>Door Lock</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$26.98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TBD</a:t>
                      </a:r>
                      <a:endParaRPr lang="en-US" sz="1400" b="0" i="0" u="none" strike="noStrike">
                        <a:solidFill>
                          <a:srgbClr val="000000"/>
                        </a:solidFill>
                        <a:effectLst/>
                        <a:latin typeface="Arial" panose="020B0604020202020204" pitchFamily="34" charset="0"/>
                      </a:endParaRPr>
                    </a:p>
                  </a:txBody>
                  <a:tcPr marL="3881" marR="3881" marT="3881" marB="0" anchor="b"/>
                </a:tc>
                <a:extLst>
                  <a:ext uri="{0D108BD9-81ED-4DB2-BD59-A6C34878D82A}">
                    <a16:rowId xmlns:a16="http://schemas.microsoft.com/office/drawing/2014/main" val="198651804"/>
                  </a:ext>
                </a:extLst>
              </a:tr>
              <a:tr h="237389">
                <a:tc vMerge="1">
                  <a:txBody>
                    <a:bodyPr/>
                    <a:lstStyle/>
                    <a:p>
                      <a:endParaRPr lang="en-US"/>
                    </a:p>
                  </a:txBody>
                  <a:tcPr/>
                </a:tc>
                <a:tc>
                  <a:txBody>
                    <a:bodyPr/>
                    <a:lstStyle/>
                    <a:p>
                      <a:pPr algn="l" fontAlgn="b"/>
                      <a:r>
                        <a:rPr lang="en-US" sz="1400" u="none" strike="noStrike">
                          <a:effectLst/>
                        </a:rPr>
                        <a:t>UHF RFID tags</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$34.95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N/A</a:t>
                      </a:r>
                      <a:endParaRPr lang="en-US" sz="1400" b="0" i="0" u="none" strike="noStrike">
                        <a:solidFill>
                          <a:srgbClr val="000000"/>
                        </a:solidFill>
                        <a:effectLst/>
                        <a:latin typeface="Arial" panose="020B0604020202020204" pitchFamily="34" charset="0"/>
                      </a:endParaRPr>
                    </a:p>
                  </a:txBody>
                  <a:tcPr marL="3881" marR="3881" marT="3881" marB="0" anchor="b"/>
                </a:tc>
                <a:extLst>
                  <a:ext uri="{0D108BD9-81ED-4DB2-BD59-A6C34878D82A}">
                    <a16:rowId xmlns:a16="http://schemas.microsoft.com/office/drawing/2014/main" val="2885975925"/>
                  </a:ext>
                </a:extLst>
              </a:tr>
              <a:tr h="469846">
                <a:tc vMerge="1">
                  <a:txBody>
                    <a:bodyPr/>
                    <a:lstStyle/>
                    <a:p>
                      <a:endParaRPr lang="en-US"/>
                    </a:p>
                  </a:txBody>
                  <a:tcPr/>
                </a:tc>
                <a:tc>
                  <a:txBody>
                    <a:bodyPr/>
                    <a:lstStyle/>
                    <a:p>
                      <a:pPr algn="l" fontAlgn="b"/>
                      <a:r>
                        <a:rPr lang="en-US" sz="1400" u="none" strike="noStrike">
                          <a:effectLst/>
                        </a:rPr>
                        <a:t>SparkFun Simultaneous UHF RFID Reader</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$235.95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TBD</a:t>
                      </a:r>
                      <a:endParaRPr lang="en-US" sz="1400" b="0" i="0" u="none" strike="noStrike">
                        <a:solidFill>
                          <a:srgbClr val="000000"/>
                        </a:solidFill>
                        <a:effectLst/>
                        <a:latin typeface="Arial" panose="020B0604020202020204" pitchFamily="34" charset="0"/>
                      </a:endParaRPr>
                    </a:p>
                  </a:txBody>
                  <a:tcPr marL="3881" marR="3881" marT="3881" marB="0" anchor="b"/>
                </a:tc>
                <a:extLst>
                  <a:ext uri="{0D108BD9-81ED-4DB2-BD59-A6C34878D82A}">
                    <a16:rowId xmlns:a16="http://schemas.microsoft.com/office/drawing/2014/main" val="493918328"/>
                  </a:ext>
                </a:extLst>
              </a:tr>
              <a:tr h="237389">
                <a:tc vMerge="1">
                  <a:txBody>
                    <a:bodyPr/>
                    <a:lstStyle/>
                    <a:p>
                      <a:endParaRPr lang="en-US"/>
                    </a:p>
                  </a:txBody>
                  <a:tcPr/>
                </a:tc>
                <a:tc>
                  <a:txBody>
                    <a:bodyPr/>
                    <a:lstStyle/>
                    <a:p>
                      <a:pPr algn="l" fontAlgn="b"/>
                      <a:r>
                        <a:rPr lang="en-US" sz="1400" u="none" strike="noStrike">
                          <a:effectLst/>
                        </a:rPr>
                        <a:t>UHF RFID Antenna</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$112.16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TBD</a:t>
                      </a:r>
                      <a:endParaRPr lang="en-US" sz="1400" b="0" i="0" u="none" strike="noStrike">
                        <a:solidFill>
                          <a:srgbClr val="000000"/>
                        </a:solidFill>
                        <a:effectLst/>
                        <a:latin typeface="Arial" panose="020B0604020202020204" pitchFamily="34" charset="0"/>
                      </a:endParaRPr>
                    </a:p>
                  </a:txBody>
                  <a:tcPr marL="3881" marR="3881" marT="3881" marB="0" anchor="b"/>
                </a:tc>
                <a:extLst>
                  <a:ext uri="{0D108BD9-81ED-4DB2-BD59-A6C34878D82A}">
                    <a16:rowId xmlns:a16="http://schemas.microsoft.com/office/drawing/2014/main" val="3689924590"/>
                  </a:ext>
                </a:extLst>
              </a:tr>
              <a:tr h="237389">
                <a:tc vMerge="1">
                  <a:txBody>
                    <a:bodyPr/>
                    <a:lstStyle/>
                    <a:p>
                      <a:endParaRPr lang="en-US"/>
                    </a:p>
                  </a:txBody>
                  <a:tcPr/>
                </a:tc>
                <a:tc>
                  <a:txBody>
                    <a:bodyPr/>
                    <a:lstStyle/>
                    <a:p>
                      <a:pPr algn="l" fontAlgn="b"/>
                      <a:r>
                        <a:rPr lang="en-US" sz="1400" u="none" strike="noStrike">
                          <a:effectLst/>
                        </a:rPr>
                        <a:t>Door Position Sensor</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$8.98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TBD</a:t>
                      </a:r>
                      <a:endParaRPr lang="en-US" sz="1400" b="0" i="0" u="none" strike="noStrike">
                        <a:solidFill>
                          <a:srgbClr val="000000"/>
                        </a:solidFill>
                        <a:effectLst/>
                        <a:latin typeface="Arial" panose="020B0604020202020204" pitchFamily="34" charset="0"/>
                      </a:endParaRPr>
                    </a:p>
                  </a:txBody>
                  <a:tcPr marL="3881" marR="3881" marT="3881" marB="0" anchor="b"/>
                </a:tc>
                <a:extLst>
                  <a:ext uri="{0D108BD9-81ED-4DB2-BD59-A6C34878D82A}">
                    <a16:rowId xmlns:a16="http://schemas.microsoft.com/office/drawing/2014/main" val="1661989005"/>
                  </a:ext>
                </a:extLst>
              </a:tr>
              <a:tr h="237389">
                <a:tc vMerge="1">
                  <a:txBody>
                    <a:bodyPr/>
                    <a:lstStyle/>
                    <a:p>
                      <a:endParaRPr lang="en-US"/>
                    </a:p>
                  </a:txBody>
                  <a:tcPr/>
                </a:tc>
                <a:tc>
                  <a:txBody>
                    <a:bodyPr/>
                    <a:lstStyle/>
                    <a:p>
                      <a:pPr algn="l" fontAlgn="b"/>
                      <a:r>
                        <a:rPr lang="en-US" sz="1400" u="none" strike="noStrike">
                          <a:effectLst/>
                        </a:rPr>
                        <a:t>Stepper Motor Driver</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$43.09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TBD</a:t>
                      </a:r>
                      <a:endParaRPr lang="en-US" sz="1400" b="0" i="0" u="none" strike="noStrike">
                        <a:solidFill>
                          <a:srgbClr val="000000"/>
                        </a:solidFill>
                        <a:effectLst/>
                        <a:latin typeface="Arial" panose="020B0604020202020204" pitchFamily="34" charset="0"/>
                      </a:endParaRPr>
                    </a:p>
                  </a:txBody>
                  <a:tcPr marL="3881" marR="3881" marT="3881" marB="0" anchor="b"/>
                </a:tc>
                <a:extLst>
                  <a:ext uri="{0D108BD9-81ED-4DB2-BD59-A6C34878D82A}">
                    <a16:rowId xmlns:a16="http://schemas.microsoft.com/office/drawing/2014/main" val="2222388390"/>
                  </a:ext>
                </a:extLst>
              </a:tr>
              <a:tr h="237389">
                <a:tc vMerge="1">
                  <a:txBody>
                    <a:bodyPr/>
                    <a:lstStyle/>
                    <a:p>
                      <a:endParaRPr lang="en-US"/>
                    </a:p>
                  </a:txBody>
                  <a:tcPr/>
                </a:tc>
                <a:tc>
                  <a:txBody>
                    <a:bodyPr/>
                    <a:lstStyle/>
                    <a:p>
                      <a:pPr algn="l" fontAlgn="b"/>
                      <a:r>
                        <a:rPr lang="en-US" sz="1400" u="none" strike="noStrike">
                          <a:effectLst/>
                        </a:rPr>
                        <a:t>Obtruction sensor</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$17.97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TBD</a:t>
                      </a:r>
                      <a:endParaRPr lang="en-US" sz="1400" b="0" i="0" u="none" strike="noStrike">
                        <a:solidFill>
                          <a:srgbClr val="000000"/>
                        </a:solidFill>
                        <a:effectLst/>
                        <a:latin typeface="Arial" panose="020B0604020202020204" pitchFamily="34" charset="0"/>
                      </a:endParaRPr>
                    </a:p>
                  </a:txBody>
                  <a:tcPr marL="3881" marR="3881" marT="3881" marB="0" anchor="b"/>
                </a:tc>
                <a:extLst>
                  <a:ext uri="{0D108BD9-81ED-4DB2-BD59-A6C34878D82A}">
                    <a16:rowId xmlns:a16="http://schemas.microsoft.com/office/drawing/2014/main" val="3696404614"/>
                  </a:ext>
                </a:extLst>
              </a:tr>
              <a:tr h="237389">
                <a:tc vMerge="1">
                  <a:txBody>
                    <a:bodyPr/>
                    <a:lstStyle/>
                    <a:p>
                      <a:endParaRPr lang="en-US"/>
                    </a:p>
                  </a:txBody>
                  <a:tcPr/>
                </a:tc>
                <a:tc>
                  <a:txBody>
                    <a:bodyPr/>
                    <a:lstStyle/>
                    <a:p>
                      <a:pPr algn="l" fontAlgn="b"/>
                      <a:r>
                        <a:rPr lang="en-US" sz="1400" u="none" strike="noStrike">
                          <a:effectLst/>
                        </a:rPr>
                        <a:t>Arduino LEDs</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$9.97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TBD</a:t>
                      </a:r>
                      <a:endParaRPr lang="en-US" sz="1400" b="0" i="0" u="none" strike="noStrike">
                        <a:solidFill>
                          <a:srgbClr val="000000"/>
                        </a:solidFill>
                        <a:effectLst/>
                        <a:latin typeface="Arial" panose="020B0604020202020204" pitchFamily="34" charset="0"/>
                      </a:endParaRPr>
                    </a:p>
                  </a:txBody>
                  <a:tcPr marL="3881" marR="3881" marT="3881" marB="0" anchor="b"/>
                </a:tc>
                <a:extLst>
                  <a:ext uri="{0D108BD9-81ED-4DB2-BD59-A6C34878D82A}">
                    <a16:rowId xmlns:a16="http://schemas.microsoft.com/office/drawing/2014/main" val="2359308795"/>
                  </a:ext>
                </a:extLst>
              </a:tr>
              <a:tr h="329406">
                <a:tc gridSpan="3">
                  <a:txBody>
                    <a:bodyPr/>
                    <a:lstStyle/>
                    <a:p>
                      <a:pPr algn="ctr"/>
                      <a:r>
                        <a:rPr lang="en-US" sz="1600" u="none" strike="noStrike" kern="1200">
                          <a:solidFill>
                            <a:schemeClr val="bg1"/>
                          </a:solidFill>
                          <a:effectLst/>
                          <a:latin typeface="+mn-lt"/>
                          <a:ea typeface="+mn-ea"/>
                          <a:cs typeface="+mn-cs"/>
                        </a:rPr>
                        <a:t>Electronic Components Cost</a:t>
                      </a:r>
                      <a:endParaRPr lang="en-US" sz="1600">
                        <a:solidFill>
                          <a:schemeClr val="bg1"/>
                        </a:solidFill>
                      </a:endParaRPr>
                    </a:p>
                  </a:txBody>
                  <a:tcPr marL="3881" marR="3881" marT="3881" marB="0" anchor="ctr">
                    <a:solidFill>
                      <a:srgbClr val="782F40"/>
                    </a:solidFill>
                  </a:tcPr>
                </a:tc>
                <a:tc hMerge="1">
                  <a:txBody>
                    <a:bodyPr/>
                    <a:lstStyle/>
                    <a:p>
                      <a:endParaRPr lang="en-US"/>
                    </a:p>
                  </a:txBody>
                  <a:tcPr/>
                </a:tc>
                <a:tc hMerge="1">
                  <a:txBody>
                    <a:bodyPr/>
                    <a:lstStyle/>
                    <a:p>
                      <a:pPr algn="ctr"/>
                      <a:r>
                        <a:rPr lang="en-US" sz="1400" u="none" strike="noStrike" kern="1200">
                          <a:solidFill>
                            <a:schemeClr val="bg1"/>
                          </a:solidFill>
                          <a:effectLst/>
                          <a:latin typeface="+mn-lt"/>
                          <a:ea typeface="+mn-ea"/>
                          <a:cs typeface="+mn-cs"/>
                        </a:rPr>
                        <a:t>Cost</a:t>
                      </a:r>
                      <a:r>
                        <a:rPr lang="en-US" sz="1400">
                          <a:solidFill>
                            <a:schemeClr val="bg1"/>
                          </a:solidFill>
                        </a:rPr>
                        <a:t>:</a:t>
                      </a:r>
                    </a:p>
                  </a:txBody>
                  <a:tcPr marL="3881" marR="3881" marT="3881" marB="0" anchor="ctr">
                    <a:solidFill>
                      <a:srgbClr val="782F40"/>
                    </a:solidFill>
                  </a:tcPr>
                </a:tc>
                <a:tc>
                  <a:txBody>
                    <a:bodyPr/>
                    <a:lstStyle/>
                    <a:p>
                      <a:pPr algn="ctr"/>
                      <a:r>
                        <a:rPr lang="en-US" sz="1400">
                          <a:solidFill>
                            <a:schemeClr val="bg1"/>
                          </a:solidFill>
                        </a:rPr>
                        <a:t>$627.85</a:t>
                      </a:r>
                    </a:p>
                  </a:txBody>
                  <a:tcPr marL="3881" marR="3881" marT="3881" marB="0" anchor="ctr">
                    <a:solidFill>
                      <a:srgbClr val="782F40"/>
                    </a:solidFill>
                  </a:tcPr>
                </a:tc>
                <a:tc>
                  <a:txBody>
                    <a:bodyPr/>
                    <a:lstStyle/>
                    <a:p>
                      <a:endParaRPr lang="en-US" sz="2000">
                        <a:solidFill>
                          <a:schemeClr val="bg1"/>
                        </a:solidFill>
                      </a:endParaRPr>
                    </a:p>
                  </a:txBody>
                  <a:tcPr marL="3881" marR="3881" marT="3881" marB="0" anchor="ctr">
                    <a:solidFill>
                      <a:srgbClr val="782F40"/>
                    </a:solidFill>
                  </a:tcPr>
                </a:tc>
                <a:extLst>
                  <a:ext uri="{0D108BD9-81ED-4DB2-BD59-A6C34878D82A}">
                    <a16:rowId xmlns:a16="http://schemas.microsoft.com/office/drawing/2014/main" val="2780130117"/>
                  </a:ext>
                </a:extLst>
              </a:tr>
            </a:tbl>
          </a:graphicData>
        </a:graphic>
      </p:graphicFrame>
    </p:spTree>
    <p:extLst>
      <p:ext uri="{BB962C8B-B14F-4D97-AF65-F5344CB8AC3E}">
        <p14:creationId xmlns:p14="http://schemas.microsoft.com/office/powerpoint/2010/main" val="1630528236"/>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A3E5B-4744-82DE-E9EF-62D36A7514C6}"/>
              </a:ext>
            </a:extLst>
          </p:cNvPr>
          <p:cNvSpPr>
            <a:spLocks noGrp="1"/>
          </p:cNvSpPr>
          <p:nvPr>
            <p:ph type="title"/>
          </p:nvPr>
        </p:nvSpPr>
        <p:spPr>
          <a:xfrm>
            <a:off x="371475" y="269876"/>
            <a:ext cx="11520487" cy="758824"/>
          </a:xfrm>
        </p:spPr>
        <p:txBody>
          <a:bodyPr/>
          <a:lstStyle/>
          <a:p>
            <a:r>
              <a:rPr lang="en-US"/>
              <a:t>BILL OF MATERIALS</a:t>
            </a:r>
          </a:p>
        </p:txBody>
      </p:sp>
      <p:sp>
        <p:nvSpPr>
          <p:cNvPr id="4" name="Slide Number Placeholder 3">
            <a:extLst>
              <a:ext uri="{FF2B5EF4-FFF2-40B4-BE49-F238E27FC236}">
                <a16:creationId xmlns:a16="http://schemas.microsoft.com/office/drawing/2014/main" id="{9F3D48B5-BADA-9814-EC26-3480B180664C}"/>
              </a:ext>
            </a:extLst>
          </p:cNvPr>
          <p:cNvSpPr>
            <a:spLocks noGrp="1"/>
          </p:cNvSpPr>
          <p:nvPr>
            <p:ph type="sldNum" sz="quarter" idx="12"/>
          </p:nvPr>
        </p:nvSpPr>
        <p:spPr>
          <a:xfrm>
            <a:off x="7688380" y="6560513"/>
            <a:ext cx="4409337" cy="206104"/>
          </a:xfrm>
        </p:spPr>
        <p:txBody>
          <a:bodyPr/>
          <a:lstStyle/>
          <a:p>
            <a:r>
              <a:rPr lang="en-US"/>
              <a:t>Thompson </a:t>
            </a:r>
            <a:fld id="{03DC2DEF-D2FE-4B45-ABA4-9F153FD1C98A}" type="slidenum">
              <a:rPr lang="en-US" smtClean="0"/>
              <a:t>25</a:t>
            </a:fld>
            <a:endParaRPr lang="en-US"/>
          </a:p>
        </p:txBody>
      </p:sp>
      <p:pic>
        <p:nvPicPr>
          <p:cNvPr id="5" name="Picture 4" descr="Logo&#10;&#10;Description automatically generated">
            <a:extLst>
              <a:ext uri="{FF2B5EF4-FFF2-40B4-BE49-F238E27FC236}">
                <a16:creationId xmlns:a16="http://schemas.microsoft.com/office/drawing/2014/main" id="{51F08A7F-9B62-7342-B8B0-D1BE3551398F}"/>
              </a:ext>
            </a:extLst>
          </p:cNvPr>
          <p:cNvPicPr>
            <a:picLocks noChangeAspect="1"/>
          </p:cNvPicPr>
          <p:nvPr/>
        </p:nvPicPr>
        <p:blipFill>
          <a:blip r:embed="rId3"/>
          <a:stretch>
            <a:fillRect/>
          </a:stretch>
        </p:blipFill>
        <p:spPr>
          <a:xfrm>
            <a:off x="10926762" y="268288"/>
            <a:ext cx="965200" cy="965200"/>
          </a:xfrm>
          <a:prstGeom prst="rect">
            <a:avLst/>
          </a:prstGeom>
        </p:spPr>
      </p:pic>
      <p:sp>
        <p:nvSpPr>
          <p:cNvPr id="8" name="Rounded Rectangle 7">
            <a:extLst>
              <a:ext uri="{FF2B5EF4-FFF2-40B4-BE49-F238E27FC236}">
                <a16:creationId xmlns:a16="http://schemas.microsoft.com/office/drawing/2014/main" id="{2EF9623B-7C66-FF49-F1D1-8465A5FC4EEE}"/>
              </a:ext>
            </a:extLst>
          </p:cNvPr>
          <p:cNvSpPr/>
          <p:nvPr/>
        </p:nvSpPr>
        <p:spPr>
          <a:xfrm>
            <a:off x="3464479" y="832254"/>
            <a:ext cx="314948" cy="3509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Table 12">
            <a:extLst>
              <a:ext uri="{FF2B5EF4-FFF2-40B4-BE49-F238E27FC236}">
                <a16:creationId xmlns:a16="http://schemas.microsoft.com/office/drawing/2014/main" id="{D281DD38-0FE3-BE7A-79F2-F212DF10C336}"/>
              </a:ext>
            </a:extLst>
          </p:cNvPr>
          <p:cNvGraphicFramePr>
            <a:graphicFrameLocks noGrp="1"/>
          </p:cNvGraphicFramePr>
          <p:nvPr>
            <p:extLst>
              <p:ext uri="{D42A27DB-BD31-4B8C-83A1-F6EECF244321}">
                <p14:modId xmlns:p14="http://schemas.microsoft.com/office/powerpoint/2010/main" val="2414946861"/>
              </p:ext>
            </p:extLst>
          </p:nvPr>
        </p:nvGraphicFramePr>
        <p:xfrm>
          <a:off x="2782873" y="1172759"/>
          <a:ext cx="6697690" cy="4921225"/>
        </p:xfrm>
        <a:graphic>
          <a:graphicData uri="http://schemas.openxmlformats.org/drawingml/2006/table">
            <a:tbl>
              <a:tblPr>
                <a:tableStyleId>{5C22544A-7EE6-4342-B048-85BDC9FD1C3A}</a:tableStyleId>
              </a:tblPr>
              <a:tblGrid>
                <a:gridCol w="1487083">
                  <a:extLst>
                    <a:ext uri="{9D8B030D-6E8A-4147-A177-3AD203B41FA5}">
                      <a16:colId xmlns:a16="http://schemas.microsoft.com/office/drawing/2014/main" val="3045710531"/>
                    </a:ext>
                  </a:extLst>
                </a:gridCol>
                <a:gridCol w="1643909">
                  <a:extLst>
                    <a:ext uri="{9D8B030D-6E8A-4147-A177-3AD203B41FA5}">
                      <a16:colId xmlns:a16="http://schemas.microsoft.com/office/drawing/2014/main" val="3070688205"/>
                    </a:ext>
                  </a:extLst>
                </a:gridCol>
                <a:gridCol w="729177">
                  <a:extLst>
                    <a:ext uri="{9D8B030D-6E8A-4147-A177-3AD203B41FA5}">
                      <a16:colId xmlns:a16="http://schemas.microsoft.com/office/drawing/2014/main" val="920445089"/>
                    </a:ext>
                  </a:extLst>
                </a:gridCol>
                <a:gridCol w="895350">
                  <a:extLst>
                    <a:ext uri="{9D8B030D-6E8A-4147-A177-3AD203B41FA5}">
                      <a16:colId xmlns:a16="http://schemas.microsoft.com/office/drawing/2014/main" val="1922214189"/>
                    </a:ext>
                  </a:extLst>
                </a:gridCol>
                <a:gridCol w="1942171">
                  <a:extLst>
                    <a:ext uri="{9D8B030D-6E8A-4147-A177-3AD203B41FA5}">
                      <a16:colId xmlns:a16="http://schemas.microsoft.com/office/drawing/2014/main" val="875474010"/>
                    </a:ext>
                  </a:extLst>
                </a:gridCol>
              </a:tblGrid>
              <a:tr h="278465">
                <a:tc gridSpan="5">
                  <a:txBody>
                    <a:bodyPr/>
                    <a:lstStyle/>
                    <a:p>
                      <a:pPr algn="ctr" fontAlgn="ctr"/>
                      <a:r>
                        <a:rPr lang="en-US" sz="1400" u="none" strike="noStrike">
                          <a:effectLst/>
                        </a:rPr>
                        <a:t>Automatic Dog Door Parts List</a:t>
                      </a:r>
                      <a:endParaRPr lang="en-US" sz="1400" b="0" i="0" u="none" strike="noStrike">
                        <a:solidFill>
                          <a:srgbClr val="444D26"/>
                        </a:solidFill>
                        <a:effectLst/>
                        <a:latin typeface="Arial" panose="020B0604020202020204" pitchFamily="34" charset="0"/>
                      </a:endParaRPr>
                    </a:p>
                  </a:txBody>
                  <a:tcPr marL="46571" marR="3881" marT="3881" marB="0" anchor="ctr"/>
                </a:tc>
                <a:tc hMerge="1">
                  <a:txBody>
                    <a:bodyPr/>
                    <a:lstStyle/>
                    <a:p>
                      <a:pPr algn="l" fontAlgn="ctr"/>
                      <a:r>
                        <a:rPr lang="en-US" sz="1400" u="none" strike="noStrike">
                          <a:effectLst/>
                        </a:rPr>
                        <a:t>Automatic Dog Door Parts List</a:t>
                      </a:r>
                      <a:endParaRPr lang="en-US" sz="1400" b="0" i="0" u="none" strike="noStrike">
                        <a:solidFill>
                          <a:srgbClr val="444D26"/>
                        </a:solidFill>
                        <a:effectLst/>
                        <a:latin typeface="Arial" panose="020B0604020202020204" pitchFamily="34" charset="0"/>
                      </a:endParaRPr>
                    </a:p>
                  </a:txBody>
                  <a:tcPr marL="46571" marR="3881" marT="3881"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39395225"/>
                  </a:ext>
                </a:extLst>
              </a:tr>
              <a:tr h="465383">
                <a:tc>
                  <a:txBody>
                    <a:bodyPr/>
                    <a:lstStyle/>
                    <a:p>
                      <a:pPr algn="l" fontAlgn="ctr"/>
                      <a:r>
                        <a:rPr lang="en-US" sz="1800" u="none" strike="noStrike">
                          <a:solidFill>
                            <a:schemeClr val="bg1"/>
                          </a:solidFill>
                          <a:effectLst/>
                        </a:rPr>
                        <a:t> </a:t>
                      </a:r>
                      <a:endParaRPr lang="en-US" sz="1800" b="0" i="0" u="none" strike="noStrike">
                        <a:solidFill>
                          <a:schemeClr val="bg1"/>
                        </a:solidFill>
                        <a:effectLst/>
                        <a:latin typeface="Arial" panose="020B0604020202020204" pitchFamily="34" charset="0"/>
                      </a:endParaRPr>
                    </a:p>
                  </a:txBody>
                  <a:tcPr marL="46571" marR="3881" marT="3881" marB="0" anchor="ctr">
                    <a:solidFill>
                      <a:srgbClr val="782F40"/>
                    </a:solidFill>
                  </a:tcPr>
                </a:tc>
                <a:tc>
                  <a:txBody>
                    <a:bodyPr/>
                    <a:lstStyle/>
                    <a:p>
                      <a:pPr algn="l" fontAlgn="ctr"/>
                      <a:r>
                        <a:rPr lang="en-US" sz="1400" u="none" strike="noStrike">
                          <a:solidFill>
                            <a:schemeClr val="bg1"/>
                          </a:solidFill>
                          <a:effectLst/>
                        </a:rPr>
                        <a:t>Name</a:t>
                      </a:r>
                      <a:endParaRPr lang="en-US" sz="1400" b="1" i="0" u="none" strike="noStrike">
                        <a:solidFill>
                          <a:schemeClr val="bg1"/>
                        </a:solidFill>
                        <a:effectLst/>
                        <a:latin typeface="Arial" panose="020B0604020202020204" pitchFamily="34" charset="0"/>
                      </a:endParaRPr>
                    </a:p>
                  </a:txBody>
                  <a:tcPr marL="46571" marR="3881" marT="3881" marB="0" anchor="ctr">
                    <a:solidFill>
                      <a:srgbClr val="782F40"/>
                    </a:solidFill>
                  </a:tcPr>
                </a:tc>
                <a:tc>
                  <a:txBody>
                    <a:bodyPr/>
                    <a:lstStyle/>
                    <a:p>
                      <a:pPr algn="l" fontAlgn="ctr"/>
                      <a:r>
                        <a:rPr lang="en-US" sz="1400" u="none" strike="noStrike">
                          <a:solidFill>
                            <a:schemeClr val="bg1"/>
                          </a:solidFill>
                          <a:effectLst/>
                        </a:rPr>
                        <a:t>Part Credit</a:t>
                      </a:r>
                      <a:endParaRPr lang="en-US" sz="1400" b="1" i="0" u="none" strike="noStrike">
                        <a:solidFill>
                          <a:schemeClr val="bg1"/>
                        </a:solidFill>
                        <a:effectLst/>
                        <a:latin typeface="Arial" panose="020B0604020202020204" pitchFamily="34" charset="0"/>
                      </a:endParaRPr>
                    </a:p>
                  </a:txBody>
                  <a:tcPr marL="46571" marR="3881" marT="3881" marB="0" anchor="ctr">
                    <a:solidFill>
                      <a:srgbClr val="782F40"/>
                    </a:solidFill>
                  </a:tcPr>
                </a:tc>
                <a:tc>
                  <a:txBody>
                    <a:bodyPr/>
                    <a:lstStyle/>
                    <a:p>
                      <a:pPr algn="l" fontAlgn="ctr"/>
                      <a:r>
                        <a:rPr lang="en-US" sz="1400" u="none" strike="noStrike">
                          <a:solidFill>
                            <a:schemeClr val="bg1"/>
                          </a:solidFill>
                          <a:effectLst/>
                        </a:rPr>
                        <a:t>Total Cost/Part</a:t>
                      </a:r>
                      <a:endParaRPr lang="en-US" sz="1400" b="1" i="0" u="none" strike="noStrike">
                        <a:solidFill>
                          <a:schemeClr val="bg1"/>
                        </a:solidFill>
                        <a:effectLst/>
                        <a:latin typeface="Arial" panose="020B0604020202020204" pitchFamily="34" charset="0"/>
                      </a:endParaRPr>
                    </a:p>
                  </a:txBody>
                  <a:tcPr marL="46571" marR="3881" marT="3881" marB="0" anchor="ctr">
                    <a:solidFill>
                      <a:srgbClr val="782F40"/>
                    </a:solidFill>
                  </a:tcPr>
                </a:tc>
                <a:tc>
                  <a:txBody>
                    <a:bodyPr/>
                    <a:lstStyle/>
                    <a:p>
                      <a:pPr algn="l" fontAlgn="ctr"/>
                      <a:r>
                        <a:rPr lang="en-US" sz="1400" u="none" strike="noStrike">
                          <a:solidFill>
                            <a:schemeClr val="bg1"/>
                          </a:solidFill>
                          <a:effectLst/>
                        </a:rPr>
                        <a:t>Hardware Required</a:t>
                      </a:r>
                      <a:endParaRPr lang="en-US" sz="1400" b="1" i="0" u="none" strike="noStrike">
                        <a:solidFill>
                          <a:schemeClr val="bg1"/>
                        </a:solidFill>
                        <a:effectLst/>
                        <a:latin typeface="Arial" panose="020B0604020202020204" pitchFamily="34" charset="0"/>
                      </a:endParaRPr>
                    </a:p>
                  </a:txBody>
                  <a:tcPr marL="46571" marR="3881" marT="3881" marB="0" anchor="ctr">
                    <a:solidFill>
                      <a:srgbClr val="782F40"/>
                    </a:solidFill>
                  </a:tcPr>
                </a:tc>
                <a:extLst>
                  <a:ext uri="{0D108BD9-81ED-4DB2-BD59-A6C34878D82A}">
                    <a16:rowId xmlns:a16="http://schemas.microsoft.com/office/drawing/2014/main" val="3131912184"/>
                  </a:ext>
                </a:extLst>
              </a:tr>
              <a:tr h="235134">
                <a:tc rowSpan="8">
                  <a:txBody>
                    <a:bodyPr/>
                    <a:lstStyle/>
                    <a:p>
                      <a:pPr algn="ctr" fontAlgn="ctr"/>
                      <a:r>
                        <a:rPr lang="en-US" sz="1600" u="none" strike="noStrike">
                          <a:solidFill>
                            <a:schemeClr val="bg1"/>
                          </a:solidFill>
                          <a:effectLst/>
                        </a:rPr>
                        <a:t>Mechanical Components</a:t>
                      </a:r>
                      <a:endParaRPr lang="en-US" sz="1600" b="0" i="0" u="none" strike="noStrike">
                        <a:solidFill>
                          <a:schemeClr val="bg1"/>
                        </a:solidFill>
                        <a:effectLst/>
                        <a:latin typeface="Arial" panose="020B0604020202020204" pitchFamily="34" charset="0"/>
                      </a:endParaRPr>
                    </a:p>
                  </a:txBody>
                  <a:tcPr marL="3881" marR="3881" marT="3881" marB="0" anchor="ctr">
                    <a:solidFill>
                      <a:srgbClr val="782F40"/>
                    </a:solidFill>
                  </a:tcPr>
                </a:tc>
                <a:tc>
                  <a:txBody>
                    <a:bodyPr/>
                    <a:lstStyle/>
                    <a:p>
                      <a:pPr algn="l" fontAlgn="b"/>
                      <a:r>
                        <a:rPr lang="en-US" sz="1400" u="none" strike="noStrike">
                          <a:effectLst/>
                        </a:rPr>
                        <a:t>Friction Wheel</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$8.64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$8.64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N/A</a:t>
                      </a:r>
                      <a:endParaRPr lang="en-US" sz="1400" b="0" i="0" u="none" strike="noStrike">
                        <a:solidFill>
                          <a:srgbClr val="000000"/>
                        </a:solidFill>
                        <a:effectLst/>
                        <a:latin typeface="Arial" panose="020B0604020202020204" pitchFamily="34" charset="0"/>
                      </a:endParaRPr>
                    </a:p>
                  </a:txBody>
                  <a:tcPr marL="3881" marR="3881" marT="3881" marB="0" anchor="b"/>
                </a:tc>
                <a:extLst>
                  <a:ext uri="{0D108BD9-81ED-4DB2-BD59-A6C34878D82A}">
                    <a16:rowId xmlns:a16="http://schemas.microsoft.com/office/drawing/2014/main" val="3632263224"/>
                  </a:ext>
                </a:extLst>
              </a:tr>
              <a:tr h="431009">
                <a:tc vMerge="1">
                  <a:txBody>
                    <a:bodyPr/>
                    <a:lstStyle/>
                    <a:p>
                      <a:endParaRPr lang="en-US"/>
                    </a:p>
                  </a:txBody>
                  <a:tcPr/>
                </a:tc>
                <a:tc>
                  <a:txBody>
                    <a:bodyPr/>
                    <a:lstStyle/>
                    <a:p>
                      <a:pPr algn="l" fontAlgn="b"/>
                      <a:r>
                        <a:rPr lang="en-US" sz="1400" u="none" strike="noStrike">
                          <a:effectLst/>
                        </a:rPr>
                        <a:t>Friction Wheel surround</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$21.94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N/A: adhesive</a:t>
                      </a:r>
                      <a:endParaRPr lang="en-US" sz="1400" b="0" i="0" u="none" strike="noStrike">
                        <a:solidFill>
                          <a:srgbClr val="000000"/>
                        </a:solidFill>
                        <a:effectLst/>
                        <a:latin typeface="Arial" panose="020B0604020202020204" pitchFamily="34" charset="0"/>
                      </a:endParaRPr>
                    </a:p>
                  </a:txBody>
                  <a:tcPr marL="3881" marR="3881" marT="3881" marB="0" anchor="b"/>
                </a:tc>
                <a:extLst>
                  <a:ext uri="{0D108BD9-81ED-4DB2-BD59-A6C34878D82A}">
                    <a16:rowId xmlns:a16="http://schemas.microsoft.com/office/drawing/2014/main" val="1595638613"/>
                  </a:ext>
                </a:extLst>
              </a:tr>
              <a:tr h="235134">
                <a:tc vMerge="1">
                  <a:txBody>
                    <a:bodyPr/>
                    <a:lstStyle/>
                    <a:p>
                      <a:endParaRPr lang="en-US"/>
                    </a:p>
                  </a:txBody>
                  <a:tcPr/>
                </a:tc>
                <a:tc>
                  <a:txBody>
                    <a:bodyPr/>
                    <a:lstStyle/>
                    <a:p>
                      <a:pPr algn="l" fontAlgn="b"/>
                      <a:r>
                        <a:rPr lang="en-US" sz="1400" u="none" strike="noStrike">
                          <a:effectLst/>
                        </a:rPr>
                        <a:t>Idle Wheels</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$17.81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$17.81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N/A</a:t>
                      </a:r>
                      <a:endParaRPr lang="en-US" sz="1400" b="0" i="0" u="none" strike="noStrike">
                        <a:solidFill>
                          <a:srgbClr val="000000"/>
                        </a:solidFill>
                        <a:effectLst/>
                        <a:latin typeface="Arial" panose="020B0604020202020204" pitchFamily="34" charset="0"/>
                      </a:endParaRPr>
                    </a:p>
                  </a:txBody>
                  <a:tcPr marL="3881" marR="3881" marT="3881" marB="0" anchor="b"/>
                </a:tc>
                <a:extLst>
                  <a:ext uri="{0D108BD9-81ED-4DB2-BD59-A6C34878D82A}">
                    <a16:rowId xmlns:a16="http://schemas.microsoft.com/office/drawing/2014/main" val="3666371069"/>
                  </a:ext>
                </a:extLst>
              </a:tr>
              <a:tr h="235134">
                <a:tc vMerge="1">
                  <a:txBody>
                    <a:bodyPr/>
                    <a:lstStyle/>
                    <a:p>
                      <a:endParaRPr lang="en-US"/>
                    </a:p>
                  </a:txBody>
                  <a:tcPr/>
                </a:tc>
                <a:tc>
                  <a:txBody>
                    <a:bodyPr/>
                    <a:lstStyle/>
                    <a:p>
                      <a:pPr algn="l" fontAlgn="b"/>
                      <a:r>
                        <a:rPr lang="en-US" sz="1400" u="none" strike="noStrike">
                          <a:effectLst/>
                        </a:rPr>
                        <a:t>Door</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$132.79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TBD</a:t>
                      </a:r>
                      <a:endParaRPr lang="en-US" sz="1400" b="0" i="0" u="none" strike="noStrike">
                        <a:solidFill>
                          <a:srgbClr val="000000"/>
                        </a:solidFill>
                        <a:effectLst/>
                        <a:latin typeface="Arial" panose="020B0604020202020204" pitchFamily="34" charset="0"/>
                      </a:endParaRPr>
                    </a:p>
                  </a:txBody>
                  <a:tcPr marL="3881" marR="3881" marT="3881" marB="0" anchor="b"/>
                </a:tc>
                <a:extLst>
                  <a:ext uri="{0D108BD9-81ED-4DB2-BD59-A6C34878D82A}">
                    <a16:rowId xmlns:a16="http://schemas.microsoft.com/office/drawing/2014/main" val="2117158972"/>
                  </a:ext>
                </a:extLst>
              </a:tr>
              <a:tr h="235134">
                <a:tc vMerge="1">
                  <a:txBody>
                    <a:bodyPr/>
                    <a:lstStyle/>
                    <a:p>
                      <a:endParaRPr lang="en-US"/>
                    </a:p>
                  </a:txBody>
                  <a:tcPr/>
                </a:tc>
                <a:tc>
                  <a:txBody>
                    <a:bodyPr/>
                    <a:lstStyle/>
                    <a:p>
                      <a:pPr algn="l" fontAlgn="b"/>
                      <a:r>
                        <a:rPr lang="en-US" sz="1400" u="none" strike="noStrike">
                          <a:effectLst/>
                        </a:rPr>
                        <a:t>Door Frame</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$91.49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N/A</a:t>
                      </a:r>
                      <a:endParaRPr lang="en-US" sz="1400" b="0" i="0" u="none" strike="noStrike">
                        <a:solidFill>
                          <a:srgbClr val="000000"/>
                        </a:solidFill>
                        <a:effectLst/>
                        <a:latin typeface="Arial" panose="020B0604020202020204" pitchFamily="34" charset="0"/>
                      </a:endParaRPr>
                    </a:p>
                  </a:txBody>
                  <a:tcPr marL="3881" marR="3881" marT="3881" marB="0" anchor="b"/>
                </a:tc>
                <a:extLst>
                  <a:ext uri="{0D108BD9-81ED-4DB2-BD59-A6C34878D82A}">
                    <a16:rowId xmlns:a16="http://schemas.microsoft.com/office/drawing/2014/main" val="3436636536"/>
                  </a:ext>
                </a:extLst>
              </a:tr>
              <a:tr h="235134">
                <a:tc vMerge="1">
                  <a:txBody>
                    <a:bodyPr/>
                    <a:lstStyle/>
                    <a:p>
                      <a:endParaRPr lang="en-US"/>
                    </a:p>
                  </a:txBody>
                  <a:tcPr/>
                </a:tc>
                <a:tc>
                  <a:txBody>
                    <a:bodyPr/>
                    <a:lstStyle/>
                    <a:p>
                      <a:pPr algn="l" fontAlgn="b"/>
                      <a:r>
                        <a:rPr lang="en-US" sz="1400" u="none" strike="noStrike">
                          <a:effectLst/>
                        </a:rPr>
                        <a:t>Stepper Motor</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$15.98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4 m3 screws</a:t>
                      </a:r>
                      <a:endParaRPr lang="en-US" sz="1400" b="0" i="0" u="none" strike="noStrike">
                        <a:solidFill>
                          <a:srgbClr val="000000"/>
                        </a:solidFill>
                        <a:effectLst/>
                        <a:latin typeface="Arial" panose="020B0604020202020204" pitchFamily="34" charset="0"/>
                      </a:endParaRPr>
                    </a:p>
                  </a:txBody>
                  <a:tcPr marL="3881" marR="3881" marT="3881" marB="0" anchor="b"/>
                </a:tc>
                <a:extLst>
                  <a:ext uri="{0D108BD9-81ED-4DB2-BD59-A6C34878D82A}">
                    <a16:rowId xmlns:a16="http://schemas.microsoft.com/office/drawing/2014/main" val="1593754475"/>
                  </a:ext>
                </a:extLst>
              </a:tr>
              <a:tr h="431009">
                <a:tc vMerge="1">
                  <a:txBody>
                    <a:bodyPr/>
                    <a:lstStyle/>
                    <a:p>
                      <a:endParaRPr lang="en-US"/>
                    </a:p>
                  </a:txBody>
                  <a:tcPr/>
                </a:tc>
                <a:tc>
                  <a:txBody>
                    <a:bodyPr/>
                    <a:lstStyle/>
                    <a:p>
                      <a:pPr algn="l" fontAlgn="b"/>
                      <a:r>
                        <a:rPr lang="en-US" sz="1400" u="none" strike="noStrike">
                          <a:effectLst/>
                        </a:rPr>
                        <a:t>Stepper Motor Mount</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$11.98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$11.98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4 Screws 7.85mm long</a:t>
                      </a:r>
                      <a:endParaRPr lang="en-US" sz="1400" b="0" i="0" u="none" strike="noStrike">
                        <a:solidFill>
                          <a:srgbClr val="000000"/>
                        </a:solidFill>
                        <a:effectLst/>
                        <a:latin typeface="Arial" panose="020B0604020202020204" pitchFamily="34" charset="0"/>
                      </a:endParaRPr>
                    </a:p>
                  </a:txBody>
                  <a:tcPr marL="3881" marR="3881" marT="3881" marB="0" anchor="b"/>
                </a:tc>
                <a:extLst>
                  <a:ext uri="{0D108BD9-81ED-4DB2-BD59-A6C34878D82A}">
                    <a16:rowId xmlns:a16="http://schemas.microsoft.com/office/drawing/2014/main" val="3702422846"/>
                  </a:ext>
                </a:extLst>
              </a:tr>
              <a:tr h="235134">
                <a:tc vMerge="1">
                  <a:txBody>
                    <a:bodyPr/>
                    <a:lstStyle/>
                    <a:p>
                      <a:endParaRPr lang="en-US"/>
                    </a:p>
                  </a:txBody>
                  <a:tcPr/>
                </a:tc>
                <a:tc>
                  <a:txBody>
                    <a:bodyPr/>
                    <a:lstStyle/>
                    <a:p>
                      <a:pPr algn="l" fontAlgn="b"/>
                      <a:r>
                        <a:rPr lang="en-US" sz="1400" u="none" strike="noStrike">
                          <a:effectLst/>
                        </a:rPr>
                        <a:t>Hardware Cost</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$80.00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N/A</a:t>
                      </a:r>
                      <a:endParaRPr lang="en-US" sz="1400" b="0" i="0" u="none" strike="noStrike">
                        <a:solidFill>
                          <a:srgbClr val="000000"/>
                        </a:solidFill>
                        <a:effectLst/>
                        <a:latin typeface="Arial" panose="020B0604020202020204" pitchFamily="34" charset="0"/>
                      </a:endParaRPr>
                    </a:p>
                  </a:txBody>
                  <a:tcPr marL="3881" marR="3881" marT="3881" marB="0" anchor="b"/>
                </a:tc>
                <a:extLst>
                  <a:ext uri="{0D108BD9-81ED-4DB2-BD59-A6C34878D82A}">
                    <a16:rowId xmlns:a16="http://schemas.microsoft.com/office/drawing/2014/main" val="3565012735"/>
                  </a:ext>
                </a:extLst>
              </a:tr>
              <a:tr h="362581">
                <a:tc gridSpan="2">
                  <a:txBody>
                    <a:bodyPr/>
                    <a:lstStyle/>
                    <a:p>
                      <a:pPr algn="l" fontAlgn="ctr"/>
                      <a:r>
                        <a:rPr lang="en-US" sz="1600" b="0" i="0" u="none" strike="noStrike">
                          <a:solidFill>
                            <a:schemeClr val="bg1"/>
                          </a:solidFill>
                          <a:effectLst/>
                          <a:latin typeface="+mn-lt"/>
                        </a:rPr>
                        <a:t> Mechanical Components Cost</a:t>
                      </a:r>
                    </a:p>
                  </a:txBody>
                  <a:tcPr marL="3881" marR="3881" marT="3881" marB="0" anchor="ctr">
                    <a:solidFill>
                      <a:srgbClr val="782F40"/>
                    </a:solidFill>
                  </a:tcPr>
                </a:tc>
                <a:tc hMerge="1">
                  <a:txBody>
                    <a:bodyPr/>
                    <a:lstStyle/>
                    <a:p>
                      <a:pPr algn="l" fontAlgn="b"/>
                      <a:endParaRPr lang="en-US" sz="1400" b="0" i="0" u="none" strike="noStrike">
                        <a:solidFill>
                          <a:srgbClr val="000000"/>
                        </a:solidFill>
                        <a:effectLst/>
                        <a:latin typeface="Arial" panose="020B0604020202020204" pitchFamily="34" charset="0"/>
                      </a:endParaRPr>
                    </a:p>
                  </a:txBody>
                  <a:tcPr marL="3881" marR="3881" marT="3881" marB="0" anchor="b">
                    <a:solidFill>
                      <a:schemeClr val="accent1"/>
                    </a:solidFill>
                  </a:tcPr>
                </a:tc>
                <a:tc>
                  <a:txBody>
                    <a:bodyPr/>
                    <a:lstStyle/>
                    <a:p>
                      <a:pPr algn="r" fontAlgn="b"/>
                      <a:endParaRPr lang="en-US" sz="1400" b="0" i="0" u="none" strike="noStrike">
                        <a:solidFill>
                          <a:srgbClr val="000000"/>
                        </a:solidFill>
                        <a:effectLst/>
                        <a:latin typeface="Arial" panose="020B0604020202020204" pitchFamily="34" charset="0"/>
                      </a:endParaRPr>
                    </a:p>
                  </a:txBody>
                  <a:tcPr marL="3881" marR="3881" marT="3881" marB="0" anchor="b">
                    <a:solidFill>
                      <a:schemeClr val="accent1"/>
                    </a:solidFill>
                  </a:tcPr>
                </a:tc>
                <a:tc>
                  <a:txBody>
                    <a:bodyPr/>
                    <a:lstStyle/>
                    <a:p>
                      <a:pPr algn="ctr" fontAlgn="b"/>
                      <a:r>
                        <a:rPr lang="en-US" sz="1400" b="0" i="0" u="none" strike="noStrike">
                          <a:solidFill>
                            <a:schemeClr val="bg1"/>
                          </a:solidFill>
                          <a:effectLst/>
                          <a:latin typeface="Arial" panose="020B0604020202020204" pitchFamily="34" charset="0"/>
                        </a:rPr>
                        <a:t>$360.63</a:t>
                      </a:r>
                    </a:p>
                  </a:txBody>
                  <a:tcPr marL="3881" marR="3881" marT="3881" marB="0" anchor="ctr">
                    <a:solidFill>
                      <a:schemeClr val="accent1"/>
                    </a:solidFill>
                  </a:tcPr>
                </a:tc>
                <a:tc>
                  <a:txBody>
                    <a:bodyPr/>
                    <a:lstStyle/>
                    <a:p>
                      <a:pPr algn="r" fontAlgn="b"/>
                      <a:endParaRPr lang="en-US" sz="1400" b="0" i="0" u="none" strike="noStrike">
                        <a:solidFill>
                          <a:srgbClr val="000000"/>
                        </a:solidFill>
                        <a:effectLst/>
                        <a:latin typeface="Arial" panose="020B0604020202020204" pitchFamily="34" charset="0"/>
                      </a:endParaRPr>
                    </a:p>
                  </a:txBody>
                  <a:tcPr marL="3881" marR="3881" marT="3881" marB="0" anchor="b">
                    <a:solidFill>
                      <a:schemeClr val="accent1"/>
                    </a:solidFill>
                  </a:tcPr>
                </a:tc>
                <a:extLst>
                  <a:ext uri="{0D108BD9-81ED-4DB2-BD59-A6C34878D82A}">
                    <a16:rowId xmlns:a16="http://schemas.microsoft.com/office/drawing/2014/main" val="2576145932"/>
                  </a:ext>
                </a:extLst>
              </a:tr>
              <a:tr h="235134">
                <a:tc rowSpan="5">
                  <a:txBody>
                    <a:bodyPr/>
                    <a:lstStyle/>
                    <a:p>
                      <a:pPr algn="ctr" fontAlgn="ctr"/>
                      <a:r>
                        <a:rPr lang="en-US" sz="1600" u="none" strike="noStrike">
                          <a:solidFill>
                            <a:schemeClr val="bg1"/>
                          </a:solidFill>
                          <a:effectLst/>
                        </a:rPr>
                        <a:t>Contingency Cost</a:t>
                      </a:r>
                    </a:p>
                  </a:txBody>
                  <a:tcPr marL="3881" marR="3881" marT="3881" marB="0" anchor="ctr">
                    <a:solidFill>
                      <a:srgbClr val="782F40"/>
                    </a:solidFill>
                  </a:tcPr>
                </a:tc>
                <a:tc>
                  <a:txBody>
                    <a:bodyPr/>
                    <a:lstStyle/>
                    <a:p>
                      <a:pPr algn="l" fontAlgn="b"/>
                      <a:r>
                        <a:rPr lang="en-US" sz="1400" u="none" strike="noStrike">
                          <a:effectLst/>
                        </a:rPr>
                        <a:t>Adhesive</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$22.93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N/A</a:t>
                      </a:r>
                      <a:endParaRPr lang="en-US" sz="1400" b="0" i="0" u="none" strike="noStrike">
                        <a:solidFill>
                          <a:srgbClr val="000000"/>
                        </a:solidFill>
                        <a:effectLst/>
                        <a:latin typeface="Arial" panose="020B0604020202020204" pitchFamily="34" charset="0"/>
                      </a:endParaRPr>
                    </a:p>
                  </a:txBody>
                  <a:tcPr marL="3881" marR="3881" marT="3881" marB="0" anchor="b"/>
                </a:tc>
                <a:extLst>
                  <a:ext uri="{0D108BD9-81ED-4DB2-BD59-A6C34878D82A}">
                    <a16:rowId xmlns:a16="http://schemas.microsoft.com/office/drawing/2014/main" val="3383063658"/>
                  </a:ext>
                </a:extLst>
              </a:tr>
              <a:tr h="235134">
                <a:tc vMerge="1">
                  <a:txBody>
                    <a:bodyPr/>
                    <a:lstStyle/>
                    <a:p>
                      <a:endParaRPr lang="en-US"/>
                    </a:p>
                  </a:txBody>
                  <a:tcPr/>
                </a:tc>
                <a:tc>
                  <a:txBody>
                    <a:bodyPr/>
                    <a:lstStyle/>
                    <a:p>
                      <a:pPr algn="l" fontAlgn="b"/>
                      <a:r>
                        <a:rPr lang="en-US" sz="1400" u="none" strike="noStrike">
                          <a:effectLst/>
                        </a:rPr>
                        <a:t>3D Printer Filament</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$34.27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N/A</a:t>
                      </a:r>
                      <a:endParaRPr lang="en-US" sz="1400" b="0" i="0" u="none" strike="noStrike">
                        <a:solidFill>
                          <a:srgbClr val="000000"/>
                        </a:solidFill>
                        <a:effectLst/>
                        <a:latin typeface="Arial" panose="020B0604020202020204" pitchFamily="34" charset="0"/>
                      </a:endParaRPr>
                    </a:p>
                  </a:txBody>
                  <a:tcPr marL="3881" marR="3881" marT="3881" marB="0" anchor="b"/>
                </a:tc>
                <a:extLst>
                  <a:ext uri="{0D108BD9-81ED-4DB2-BD59-A6C34878D82A}">
                    <a16:rowId xmlns:a16="http://schemas.microsoft.com/office/drawing/2014/main" val="138140220"/>
                  </a:ext>
                </a:extLst>
              </a:tr>
              <a:tr h="235134">
                <a:tc vMerge="1">
                  <a:txBody>
                    <a:bodyPr/>
                    <a:lstStyle/>
                    <a:p>
                      <a:endParaRPr lang="en-US"/>
                    </a:p>
                  </a:txBody>
                  <a:tcPr/>
                </a:tc>
                <a:tc>
                  <a:txBody>
                    <a:bodyPr/>
                    <a:lstStyle/>
                    <a:p>
                      <a:pPr algn="l" fontAlgn="b"/>
                      <a:r>
                        <a:rPr lang="en-US" sz="1400" u="none" strike="noStrike">
                          <a:effectLst/>
                        </a:rPr>
                        <a:t>Solder kit</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$27.36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N/A</a:t>
                      </a:r>
                      <a:endParaRPr lang="en-US" sz="1400" b="0" i="0" u="none" strike="noStrike">
                        <a:solidFill>
                          <a:srgbClr val="000000"/>
                        </a:solidFill>
                        <a:effectLst/>
                        <a:latin typeface="Arial" panose="020B0604020202020204" pitchFamily="34" charset="0"/>
                      </a:endParaRPr>
                    </a:p>
                  </a:txBody>
                  <a:tcPr marL="3881" marR="3881" marT="3881" marB="0" anchor="b"/>
                </a:tc>
                <a:extLst>
                  <a:ext uri="{0D108BD9-81ED-4DB2-BD59-A6C34878D82A}">
                    <a16:rowId xmlns:a16="http://schemas.microsoft.com/office/drawing/2014/main" val="689579948"/>
                  </a:ext>
                </a:extLst>
              </a:tr>
              <a:tr h="235134">
                <a:tc vMerge="1">
                  <a:txBody>
                    <a:bodyPr/>
                    <a:lstStyle/>
                    <a:p>
                      <a:endParaRPr lang="en-US"/>
                    </a:p>
                  </a:txBody>
                  <a:tcPr/>
                </a:tc>
                <a:tc>
                  <a:txBody>
                    <a:bodyPr/>
                    <a:lstStyle/>
                    <a:p>
                      <a:pPr algn="l" fontAlgn="b"/>
                      <a:r>
                        <a:rPr lang="en-US" sz="1400" u="none" strike="noStrike">
                          <a:effectLst/>
                        </a:rPr>
                        <a:t>Battery</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$100.00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N/A</a:t>
                      </a:r>
                      <a:endParaRPr lang="en-US" sz="1400" b="0" i="0" u="none" strike="noStrike">
                        <a:solidFill>
                          <a:srgbClr val="000000"/>
                        </a:solidFill>
                        <a:effectLst/>
                        <a:latin typeface="Arial" panose="020B0604020202020204" pitchFamily="34" charset="0"/>
                      </a:endParaRPr>
                    </a:p>
                  </a:txBody>
                  <a:tcPr marL="3881" marR="3881" marT="3881" marB="0" anchor="b"/>
                </a:tc>
                <a:extLst>
                  <a:ext uri="{0D108BD9-81ED-4DB2-BD59-A6C34878D82A}">
                    <a16:rowId xmlns:a16="http://schemas.microsoft.com/office/drawing/2014/main" val="775540884"/>
                  </a:ext>
                </a:extLst>
              </a:tr>
              <a:tr h="235678">
                <a:tc vMerge="1">
                  <a:txBody>
                    <a:bodyPr/>
                    <a:lstStyle/>
                    <a:p>
                      <a:pPr algn="l" fontAlgn="ctr"/>
                      <a:r>
                        <a:rPr lang="en-US" sz="1600" u="none" strike="noStrike">
                          <a:effectLst/>
                        </a:rPr>
                        <a:t> </a:t>
                      </a:r>
                      <a:endParaRPr lang="en-US" sz="1600" b="0" i="0" u="none" strike="noStrike">
                        <a:solidFill>
                          <a:srgbClr val="444D26"/>
                        </a:solidFill>
                        <a:effectLst/>
                        <a:latin typeface="Arial" panose="020B0604020202020204" pitchFamily="34" charset="0"/>
                      </a:endParaRPr>
                    </a:p>
                  </a:txBody>
                  <a:tcPr marL="3881" marR="3881" marT="3881" marB="0" anchor="ctr">
                    <a:solidFill>
                      <a:srgbClr val="782F40"/>
                    </a:solidFill>
                  </a:tcPr>
                </a:tc>
                <a:tc>
                  <a:txBody>
                    <a:bodyPr/>
                    <a:lstStyle/>
                    <a:p>
                      <a:pPr algn="l" fontAlgn="b"/>
                      <a:r>
                        <a:rPr lang="en-US" sz="1400" b="0" i="0" u="none" strike="noStrike">
                          <a:solidFill>
                            <a:srgbClr val="000000"/>
                          </a:solidFill>
                          <a:effectLst/>
                          <a:latin typeface="+mn-lt"/>
                        </a:rPr>
                        <a:t>10% of total cost</a:t>
                      </a:r>
                    </a:p>
                  </a:txBody>
                  <a:tcPr marL="3881" marR="3881" marT="3881" marB="0" anchor="b"/>
                </a:tc>
                <a:tc>
                  <a:txBody>
                    <a:bodyPr/>
                    <a:lstStyle/>
                    <a:p>
                      <a:pPr algn="r" fontAlgn="b"/>
                      <a:endParaRPr lang="en-US" sz="1400" b="0" i="0" u="none" strike="noStrike">
                        <a:solidFill>
                          <a:srgbClr val="000000"/>
                        </a:solidFill>
                        <a:effectLst/>
                        <a:latin typeface="Arial" panose="020B0604020202020204" pitchFamily="34" charset="0"/>
                      </a:endParaRPr>
                    </a:p>
                  </a:txBody>
                  <a:tcPr marL="46571" marR="3881" marT="3881" marB="0" anchor="b"/>
                </a:tc>
                <a:tc>
                  <a:txBody>
                    <a:bodyPr/>
                    <a:lstStyle/>
                    <a:p>
                      <a:pPr algn="r" fontAlgn="b"/>
                      <a:r>
                        <a:rPr lang="en-US" sz="1400" u="none" strike="noStrike">
                          <a:effectLst/>
                        </a:rPr>
                        <a:t>$120.80</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N/A</a:t>
                      </a:r>
                      <a:endParaRPr lang="en-US" sz="1400" b="0" i="0" u="none" strike="noStrike">
                        <a:solidFill>
                          <a:srgbClr val="000000"/>
                        </a:solidFill>
                        <a:effectLst/>
                        <a:latin typeface="Arial" panose="020B0604020202020204" pitchFamily="34" charset="0"/>
                      </a:endParaRPr>
                    </a:p>
                  </a:txBody>
                  <a:tcPr marL="3881" marR="3881" marT="3881" marB="0" anchor="b"/>
                </a:tc>
                <a:extLst>
                  <a:ext uri="{0D108BD9-81ED-4DB2-BD59-A6C34878D82A}">
                    <a16:rowId xmlns:a16="http://schemas.microsoft.com/office/drawing/2014/main" val="1949239178"/>
                  </a:ext>
                </a:extLst>
              </a:tr>
              <a:tr h="365760">
                <a:tc gridSpan="2">
                  <a:txBody>
                    <a:bodyPr/>
                    <a:lstStyle/>
                    <a:p>
                      <a:pPr algn="l" fontAlgn="ctr"/>
                      <a:r>
                        <a:rPr lang="en-US" sz="1600" u="none" strike="noStrike">
                          <a:solidFill>
                            <a:schemeClr val="bg1"/>
                          </a:solidFill>
                          <a:effectLst/>
                        </a:rPr>
                        <a:t> Total Contingency Cost</a:t>
                      </a:r>
                    </a:p>
                  </a:txBody>
                  <a:tcPr marL="3881" marR="3881" marT="3881" marB="0" anchor="ctr">
                    <a:solidFill>
                      <a:srgbClr val="782F40"/>
                    </a:solidFill>
                  </a:tcPr>
                </a:tc>
                <a:tc hMerge="1">
                  <a:txBody>
                    <a:bodyPr/>
                    <a:lstStyle/>
                    <a:p>
                      <a:pPr algn="l" fontAlgn="ctr"/>
                      <a:endParaRPr lang="en-US" sz="1200" b="1" i="0" u="none" strike="noStrike">
                        <a:solidFill>
                          <a:schemeClr val="bg1"/>
                        </a:solidFill>
                        <a:effectLst/>
                        <a:latin typeface="Arial" panose="020B0604020202020204" pitchFamily="34" charset="0"/>
                      </a:endParaRPr>
                    </a:p>
                  </a:txBody>
                  <a:tcPr marL="46571" marR="3881" marT="3881" marB="0" anchor="ctr">
                    <a:solidFill>
                      <a:srgbClr val="782F40"/>
                    </a:solidFill>
                  </a:tcPr>
                </a:tc>
                <a:tc>
                  <a:txBody>
                    <a:bodyPr/>
                    <a:lstStyle/>
                    <a:p>
                      <a:pPr marL="0" algn="ctr" defTabSz="914400" rtl="0" eaLnBrk="1" fontAlgn="ctr" latinLnBrk="0" hangingPunct="1"/>
                      <a:endParaRPr lang="en-US" sz="1400" u="none" strike="noStrike" kern="1200">
                        <a:solidFill>
                          <a:schemeClr val="bg1"/>
                        </a:solidFill>
                        <a:effectLst/>
                        <a:latin typeface="+mn-lt"/>
                        <a:ea typeface="+mn-ea"/>
                        <a:cs typeface="+mn-cs"/>
                      </a:endParaRPr>
                    </a:p>
                  </a:txBody>
                  <a:tcPr marL="46571" marR="3881" marT="3881" marB="0" anchor="ctr">
                    <a:solidFill>
                      <a:srgbClr val="782F40"/>
                    </a:solidFill>
                  </a:tcPr>
                </a:tc>
                <a:tc>
                  <a:txBody>
                    <a:bodyPr/>
                    <a:lstStyle/>
                    <a:p>
                      <a:pPr marL="0" algn="ctr" defTabSz="914400" rtl="0" eaLnBrk="1" fontAlgn="ctr" latinLnBrk="0" hangingPunct="1"/>
                      <a:r>
                        <a:rPr lang="en-US" sz="1400" u="none" strike="noStrike" kern="1200">
                          <a:solidFill>
                            <a:schemeClr val="bg1"/>
                          </a:solidFill>
                          <a:effectLst/>
                          <a:latin typeface="+mn-lt"/>
                          <a:ea typeface="+mn-ea"/>
                          <a:cs typeface="+mn-cs"/>
                        </a:rPr>
                        <a:t>$647.56</a:t>
                      </a:r>
                    </a:p>
                  </a:txBody>
                  <a:tcPr marL="3881" marR="3881" marT="3881" marB="0" anchor="ctr">
                    <a:solidFill>
                      <a:srgbClr val="782F40"/>
                    </a:solidFill>
                  </a:tcPr>
                </a:tc>
                <a:tc>
                  <a:txBody>
                    <a:bodyPr/>
                    <a:lstStyle/>
                    <a:p>
                      <a:pPr algn="l" fontAlgn="ctr"/>
                      <a:endParaRPr lang="en-US" sz="1400" b="1" i="0" u="none" strike="noStrike">
                        <a:solidFill>
                          <a:schemeClr val="bg1"/>
                        </a:solidFill>
                        <a:effectLst/>
                        <a:latin typeface="Arial" panose="020B0604020202020204" pitchFamily="34" charset="0"/>
                      </a:endParaRPr>
                    </a:p>
                  </a:txBody>
                  <a:tcPr marL="3881" marR="3881" marT="3881" marB="0" anchor="ctr">
                    <a:solidFill>
                      <a:srgbClr val="782F40"/>
                    </a:solidFill>
                  </a:tcPr>
                </a:tc>
                <a:extLst>
                  <a:ext uri="{0D108BD9-81ED-4DB2-BD59-A6C34878D82A}">
                    <a16:rowId xmlns:a16="http://schemas.microsoft.com/office/drawing/2014/main" val="1719694639"/>
                  </a:ext>
                </a:extLst>
              </a:tr>
            </a:tbl>
          </a:graphicData>
        </a:graphic>
      </p:graphicFrame>
    </p:spTree>
    <p:extLst>
      <p:ext uri="{BB962C8B-B14F-4D97-AF65-F5344CB8AC3E}">
        <p14:creationId xmlns:p14="http://schemas.microsoft.com/office/powerpoint/2010/main" val="1100725890"/>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B7B74A1-2A23-0042-B494-01790B138171}"/>
              </a:ext>
            </a:extLst>
          </p:cNvPr>
          <p:cNvSpPr/>
          <p:nvPr/>
        </p:nvSpPr>
        <p:spPr>
          <a:xfrm>
            <a:off x="808893" y="2990513"/>
            <a:ext cx="5838092" cy="1685558"/>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5F036ED-9FF2-5C4B-ADAF-88DCBCD32C5A}"/>
              </a:ext>
            </a:extLst>
          </p:cNvPr>
          <p:cNvSpPr/>
          <p:nvPr/>
        </p:nvSpPr>
        <p:spPr>
          <a:xfrm>
            <a:off x="808893" y="1233489"/>
            <a:ext cx="5838092" cy="1685558"/>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FC7E4-C301-4844-86F2-A1CC6D5BEA80}"/>
              </a:ext>
            </a:extLst>
          </p:cNvPr>
          <p:cNvSpPr>
            <a:spLocks noGrp="1"/>
          </p:cNvSpPr>
          <p:nvPr>
            <p:ph type="title"/>
          </p:nvPr>
        </p:nvSpPr>
        <p:spPr/>
        <p:txBody>
          <a:bodyPr/>
          <a:lstStyle/>
          <a:p>
            <a:r>
              <a:rPr lang="en-US"/>
              <a:t>PROJECT PHASE 2: EML 4552 SENIOR DESIGN 2</a:t>
            </a:r>
          </a:p>
        </p:txBody>
      </p:sp>
      <p:sp>
        <p:nvSpPr>
          <p:cNvPr id="4" name="Slide Number Placeholder 3">
            <a:extLst>
              <a:ext uri="{FF2B5EF4-FFF2-40B4-BE49-F238E27FC236}">
                <a16:creationId xmlns:a16="http://schemas.microsoft.com/office/drawing/2014/main" id="{15DBEA60-CA6B-2240-9CDB-BD20343148D5}"/>
              </a:ext>
            </a:extLst>
          </p:cNvPr>
          <p:cNvSpPr>
            <a:spLocks noGrp="1"/>
          </p:cNvSpPr>
          <p:nvPr>
            <p:ph type="sldNum" sz="quarter" idx="12"/>
          </p:nvPr>
        </p:nvSpPr>
        <p:spPr>
          <a:xfrm>
            <a:off x="8640148" y="6597649"/>
            <a:ext cx="3462830" cy="194357"/>
          </a:xfrm>
        </p:spPr>
        <p:txBody>
          <a:bodyPr/>
          <a:lstStyle/>
          <a:p>
            <a:fld id="{03DC2DEF-D2FE-4B45-ABA4-9F153FD1C98A}" type="slidenum">
              <a:rPr lang="en-US" smtClean="0"/>
              <a:t>26</a:t>
            </a:fld>
            <a:endParaRPr lang="en-US"/>
          </a:p>
        </p:txBody>
      </p:sp>
      <p:pic>
        <p:nvPicPr>
          <p:cNvPr id="6" name="Picture 5" descr="Logo&#10;&#10;Description automatically generated">
            <a:extLst>
              <a:ext uri="{FF2B5EF4-FFF2-40B4-BE49-F238E27FC236}">
                <a16:creationId xmlns:a16="http://schemas.microsoft.com/office/drawing/2014/main" id="{04EC04D3-C833-1C44-8627-4F8F3F3E0F77}"/>
              </a:ext>
            </a:extLst>
          </p:cNvPr>
          <p:cNvPicPr>
            <a:picLocks noChangeAspect="1"/>
          </p:cNvPicPr>
          <p:nvPr/>
        </p:nvPicPr>
        <p:blipFill>
          <a:blip r:embed="rId3"/>
          <a:stretch>
            <a:fillRect/>
          </a:stretch>
        </p:blipFill>
        <p:spPr>
          <a:xfrm>
            <a:off x="10926762" y="268288"/>
            <a:ext cx="965200" cy="965200"/>
          </a:xfrm>
          <a:prstGeom prst="rect">
            <a:avLst/>
          </a:prstGeom>
        </p:spPr>
      </p:pic>
      <p:sp>
        <p:nvSpPr>
          <p:cNvPr id="19" name="Rectangle 18">
            <a:extLst>
              <a:ext uri="{FF2B5EF4-FFF2-40B4-BE49-F238E27FC236}">
                <a16:creationId xmlns:a16="http://schemas.microsoft.com/office/drawing/2014/main" id="{089A8F9D-A207-0C47-86B5-BF1CE7684955}"/>
              </a:ext>
            </a:extLst>
          </p:cNvPr>
          <p:cNvSpPr/>
          <p:nvPr/>
        </p:nvSpPr>
        <p:spPr>
          <a:xfrm>
            <a:off x="808893" y="4747537"/>
            <a:ext cx="5838092" cy="1685558"/>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1D80403-1D37-964F-9566-67F623109224}"/>
              </a:ext>
            </a:extLst>
          </p:cNvPr>
          <p:cNvSpPr>
            <a:spLocks noGrp="1"/>
          </p:cNvSpPr>
          <p:nvPr>
            <p:ph idx="1"/>
          </p:nvPr>
        </p:nvSpPr>
        <p:spPr>
          <a:xfrm>
            <a:off x="808893" y="1696856"/>
            <a:ext cx="5838092" cy="758824"/>
          </a:xfrm>
        </p:spPr>
        <p:txBody>
          <a:bodyPr vert="horz" lIns="91440" tIns="45720" rIns="91440" bIns="45720" rtlCol="0" anchor="ctr">
            <a:normAutofit/>
          </a:bodyPr>
          <a:lstStyle/>
          <a:p>
            <a:pPr marL="457200" lvl="1" indent="0" algn="ctr">
              <a:lnSpc>
                <a:spcPct val="100000"/>
              </a:lnSpc>
              <a:buNone/>
            </a:pPr>
            <a:r>
              <a:rPr lang="en-US"/>
              <a:t>Software Development</a:t>
            </a:r>
          </a:p>
        </p:txBody>
      </p:sp>
      <p:sp>
        <p:nvSpPr>
          <p:cNvPr id="15" name="Content Placeholder 2">
            <a:extLst>
              <a:ext uri="{FF2B5EF4-FFF2-40B4-BE49-F238E27FC236}">
                <a16:creationId xmlns:a16="http://schemas.microsoft.com/office/drawing/2014/main" id="{7AF3E456-1663-E947-9C85-525EF88A2257}"/>
              </a:ext>
            </a:extLst>
          </p:cNvPr>
          <p:cNvSpPr txBox="1">
            <a:spLocks/>
          </p:cNvSpPr>
          <p:nvPr/>
        </p:nvSpPr>
        <p:spPr>
          <a:xfrm>
            <a:off x="808893" y="3453880"/>
            <a:ext cx="5838092" cy="75882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lnSpc>
                <a:spcPct val="100000"/>
              </a:lnSpc>
              <a:buFont typeface="Arial" panose="020B0604020202020204" pitchFamily="34" charset="0"/>
              <a:buNone/>
            </a:pPr>
            <a:r>
              <a:rPr lang="en-US"/>
              <a:t>Build prototype</a:t>
            </a:r>
          </a:p>
        </p:txBody>
      </p:sp>
      <p:sp>
        <p:nvSpPr>
          <p:cNvPr id="16" name="Content Placeholder 2">
            <a:extLst>
              <a:ext uri="{FF2B5EF4-FFF2-40B4-BE49-F238E27FC236}">
                <a16:creationId xmlns:a16="http://schemas.microsoft.com/office/drawing/2014/main" id="{CB9A9AAA-0634-3A4B-B18F-9FA805583570}"/>
              </a:ext>
            </a:extLst>
          </p:cNvPr>
          <p:cNvSpPr txBox="1">
            <a:spLocks/>
          </p:cNvSpPr>
          <p:nvPr/>
        </p:nvSpPr>
        <p:spPr>
          <a:xfrm>
            <a:off x="808893" y="5210904"/>
            <a:ext cx="5838092" cy="75882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lnSpc>
                <a:spcPct val="100000"/>
              </a:lnSpc>
              <a:buFont typeface="Arial" panose="020B0604020202020204" pitchFamily="34" charset="0"/>
              <a:buNone/>
            </a:pPr>
            <a:r>
              <a:rPr lang="en-US"/>
              <a:t>Present final work</a:t>
            </a:r>
          </a:p>
        </p:txBody>
      </p:sp>
      <p:sp>
        <p:nvSpPr>
          <p:cNvPr id="22" name="Pentagon 21">
            <a:extLst>
              <a:ext uri="{FF2B5EF4-FFF2-40B4-BE49-F238E27FC236}">
                <a16:creationId xmlns:a16="http://schemas.microsoft.com/office/drawing/2014/main" id="{122DB15D-82D1-9D47-8232-343F02A15149}"/>
              </a:ext>
            </a:extLst>
          </p:cNvPr>
          <p:cNvSpPr/>
          <p:nvPr/>
        </p:nvSpPr>
        <p:spPr>
          <a:xfrm flipH="1">
            <a:off x="6850960" y="5107716"/>
            <a:ext cx="4969563" cy="96519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Phase 2 Final Design Review</a:t>
            </a:r>
          </a:p>
          <a:p>
            <a:pPr algn="ctr"/>
            <a:r>
              <a:rPr lang="en-US"/>
              <a:t>July 2023</a:t>
            </a:r>
          </a:p>
        </p:txBody>
      </p:sp>
      <p:sp>
        <p:nvSpPr>
          <p:cNvPr id="23" name="Pentagon 22">
            <a:extLst>
              <a:ext uri="{FF2B5EF4-FFF2-40B4-BE49-F238E27FC236}">
                <a16:creationId xmlns:a16="http://schemas.microsoft.com/office/drawing/2014/main" id="{6A441670-AD45-1441-81BA-DE41C4031FF7}"/>
              </a:ext>
            </a:extLst>
          </p:cNvPr>
          <p:cNvSpPr/>
          <p:nvPr/>
        </p:nvSpPr>
        <p:spPr>
          <a:xfrm flipH="1">
            <a:off x="6850960" y="3350692"/>
            <a:ext cx="4969563" cy="96519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Projected Dates TBD</a:t>
            </a:r>
          </a:p>
        </p:txBody>
      </p:sp>
      <p:sp>
        <p:nvSpPr>
          <p:cNvPr id="24" name="Pentagon 23">
            <a:extLst>
              <a:ext uri="{FF2B5EF4-FFF2-40B4-BE49-F238E27FC236}">
                <a16:creationId xmlns:a16="http://schemas.microsoft.com/office/drawing/2014/main" id="{86731E8F-C2F3-FA4B-9BDC-C4ADD03CA1EC}"/>
              </a:ext>
            </a:extLst>
          </p:cNvPr>
          <p:cNvSpPr/>
          <p:nvPr/>
        </p:nvSpPr>
        <p:spPr>
          <a:xfrm flipH="1">
            <a:off x="6850960" y="1593668"/>
            <a:ext cx="4969566" cy="96519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Projected Dates TBD</a:t>
            </a:r>
          </a:p>
        </p:txBody>
      </p:sp>
    </p:spTree>
    <p:extLst>
      <p:ext uri="{BB962C8B-B14F-4D97-AF65-F5344CB8AC3E}">
        <p14:creationId xmlns:p14="http://schemas.microsoft.com/office/powerpoint/2010/main" val="25871518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750"/>
                                        <p:tgtEl>
                                          <p:spTgt spid="24"/>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750"/>
                                        <p:tgtEl>
                                          <p:spTgt spid="23"/>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1000"/>
            <a:lum/>
          </a:blip>
          <a:srcRect/>
          <a:stretch>
            <a:fillRect t="-9000" b="-9000"/>
          </a:stretch>
        </a:blipFill>
        <a:effectLst/>
      </p:bgPr>
    </p:bg>
    <p:spTree>
      <p:nvGrpSpPr>
        <p:cNvPr id="1" name=""/>
        <p:cNvGrpSpPr/>
        <p:nvPr/>
      </p:nvGrpSpPr>
      <p:grpSpPr>
        <a:xfrm>
          <a:off x="0" y="0"/>
          <a:ext cx="0" cy="0"/>
          <a:chOff x="0" y="0"/>
          <a:chExt cx="0" cy="0"/>
        </a:xfrm>
      </p:grpSpPr>
      <p:pic>
        <p:nvPicPr>
          <p:cNvPr id="15" name="Picture 14" descr="Graphical user interface, website&#10;&#10;Description automatically generated">
            <a:extLst>
              <a:ext uri="{FF2B5EF4-FFF2-40B4-BE49-F238E27FC236}">
                <a16:creationId xmlns:a16="http://schemas.microsoft.com/office/drawing/2014/main" id="{968BC7F6-B9F2-0C32-ED2B-97DEEADAF5A1}"/>
              </a:ext>
            </a:extLst>
          </p:cNvPr>
          <p:cNvPicPr>
            <a:picLocks noChangeAspect="1"/>
          </p:cNvPicPr>
          <p:nvPr/>
        </p:nvPicPr>
        <p:blipFill>
          <a:blip r:embed="rId4"/>
          <a:stretch>
            <a:fillRect/>
          </a:stretch>
        </p:blipFill>
        <p:spPr>
          <a:xfrm>
            <a:off x="2272663" y="1669362"/>
            <a:ext cx="7000879" cy="3697733"/>
          </a:xfrm>
          <a:prstGeom prst="rect">
            <a:avLst/>
          </a:prstGeom>
        </p:spPr>
      </p:pic>
      <p:sp>
        <p:nvSpPr>
          <p:cNvPr id="2" name="Title 1">
            <a:extLst>
              <a:ext uri="{FF2B5EF4-FFF2-40B4-BE49-F238E27FC236}">
                <a16:creationId xmlns:a16="http://schemas.microsoft.com/office/drawing/2014/main" id="{43D2E9CE-EAD2-5D62-D728-C662303FC6AA}"/>
              </a:ext>
            </a:extLst>
          </p:cNvPr>
          <p:cNvSpPr>
            <a:spLocks noGrp="1"/>
          </p:cNvSpPr>
          <p:nvPr>
            <p:ph type="title"/>
          </p:nvPr>
        </p:nvSpPr>
        <p:spPr>
          <a:xfrm>
            <a:off x="371476" y="260351"/>
            <a:ext cx="5963224" cy="758824"/>
          </a:xfrm>
          <a:solidFill>
            <a:schemeClr val="bg1"/>
          </a:solidFill>
        </p:spPr>
        <p:txBody>
          <a:bodyPr/>
          <a:lstStyle/>
          <a:p>
            <a:r>
              <a:rPr lang="en-US"/>
              <a:t>    QUESTIONS?</a:t>
            </a:r>
          </a:p>
        </p:txBody>
      </p:sp>
      <p:sp>
        <p:nvSpPr>
          <p:cNvPr id="4" name="Slide Number Placeholder 3">
            <a:extLst>
              <a:ext uri="{FF2B5EF4-FFF2-40B4-BE49-F238E27FC236}">
                <a16:creationId xmlns:a16="http://schemas.microsoft.com/office/drawing/2014/main" id="{90179D92-7B6F-E2E6-25C6-35B793833022}"/>
              </a:ext>
            </a:extLst>
          </p:cNvPr>
          <p:cNvSpPr>
            <a:spLocks noGrp="1"/>
          </p:cNvSpPr>
          <p:nvPr>
            <p:ph type="sldNum" sz="quarter" idx="12"/>
          </p:nvPr>
        </p:nvSpPr>
        <p:spPr/>
        <p:txBody>
          <a:bodyPr/>
          <a:lstStyle/>
          <a:p>
            <a:fld id="{03DC2DEF-D2FE-4B45-ABA4-9F153FD1C98A}" type="slidenum">
              <a:rPr lang="en-US" smtClean="0"/>
              <a:t>27</a:t>
            </a:fld>
            <a:endParaRPr lang="en-US"/>
          </a:p>
        </p:txBody>
      </p:sp>
      <p:sp>
        <p:nvSpPr>
          <p:cNvPr id="5" name="TextBox 4">
            <a:extLst>
              <a:ext uri="{FF2B5EF4-FFF2-40B4-BE49-F238E27FC236}">
                <a16:creationId xmlns:a16="http://schemas.microsoft.com/office/drawing/2014/main" id="{A6BCF241-6157-994C-9BDC-12084257A6E5}"/>
              </a:ext>
            </a:extLst>
          </p:cNvPr>
          <p:cNvSpPr txBox="1"/>
          <p:nvPr/>
        </p:nvSpPr>
        <p:spPr>
          <a:xfrm>
            <a:off x="7414353" y="5706737"/>
            <a:ext cx="4777648" cy="369332"/>
          </a:xfrm>
          <a:prstGeom prst="rect">
            <a:avLst/>
          </a:prstGeom>
          <a:solidFill>
            <a:schemeClr val="bg1"/>
          </a:solidFill>
        </p:spPr>
        <p:txBody>
          <a:bodyPr wrap="square" rtlCol="0">
            <a:spAutoFit/>
          </a:bodyPr>
          <a:lstStyle/>
          <a:p>
            <a:r>
              <a:rPr lang="en-US" b="1">
                <a:latin typeface="+mj-lt"/>
              </a:rPr>
              <a:t>      QUESTIONS?</a:t>
            </a:r>
          </a:p>
        </p:txBody>
      </p:sp>
      <p:sp>
        <p:nvSpPr>
          <p:cNvPr id="6" name="Rectangle 5">
            <a:extLst>
              <a:ext uri="{FF2B5EF4-FFF2-40B4-BE49-F238E27FC236}">
                <a16:creationId xmlns:a16="http://schemas.microsoft.com/office/drawing/2014/main" id="{83C5365A-3D00-3144-ADD7-4DB3430E6C43}"/>
              </a:ext>
            </a:extLst>
          </p:cNvPr>
          <p:cNvSpPr/>
          <p:nvPr/>
        </p:nvSpPr>
        <p:spPr>
          <a:xfrm>
            <a:off x="11820524" y="260351"/>
            <a:ext cx="88728" cy="51379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DEBCD23-F12F-2E46-82B1-9E00B913DE47}"/>
              </a:ext>
            </a:extLst>
          </p:cNvPr>
          <p:cNvSpPr/>
          <p:nvPr/>
        </p:nvSpPr>
        <p:spPr>
          <a:xfrm flipH="1">
            <a:off x="251569" y="6597649"/>
            <a:ext cx="6667023" cy="873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3F278C9-1292-32EE-835E-10615FD75393}"/>
              </a:ext>
            </a:extLst>
          </p:cNvPr>
          <p:cNvSpPr txBox="1"/>
          <p:nvPr/>
        </p:nvSpPr>
        <p:spPr>
          <a:xfrm>
            <a:off x="218394" y="5397320"/>
            <a:ext cx="5553329" cy="1200329"/>
          </a:xfrm>
          <a:prstGeom prst="rect">
            <a:avLst/>
          </a:prstGeom>
          <a:noFill/>
        </p:spPr>
        <p:txBody>
          <a:bodyPr wrap="square" rtlCol="0">
            <a:spAutoFit/>
          </a:bodyPr>
          <a:lstStyle/>
          <a:p>
            <a:r>
              <a:rPr lang="en-US"/>
              <a:t>Mandolin Brown: </a:t>
            </a:r>
            <a:r>
              <a:rPr lang="en-US">
                <a:hlinkClick r:id="rId5"/>
              </a:rPr>
              <a:t>mhb21b@fsu.edu</a:t>
            </a:r>
            <a:endParaRPr lang="en-US"/>
          </a:p>
          <a:p>
            <a:r>
              <a:rPr lang="en-US"/>
              <a:t>Aaron Burghardt: </a:t>
            </a:r>
            <a:r>
              <a:rPr lang="en-US">
                <a:hlinkClick r:id="rId6"/>
              </a:rPr>
              <a:t>ab21ca@fsu.edu</a:t>
            </a:r>
            <a:r>
              <a:rPr lang="en-US"/>
              <a:t>    </a:t>
            </a:r>
          </a:p>
          <a:p>
            <a:r>
              <a:rPr lang="en-US"/>
              <a:t>Jack Smith: </a:t>
            </a:r>
            <a:r>
              <a:rPr lang="en-US">
                <a:hlinkClick r:id="rId7"/>
              </a:rPr>
              <a:t>jts21@fsu.edu</a:t>
            </a:r>
            <a:r>
              <a:rPr lang="en-US"/>
              <a:t> </a:t>
            </a:r>
          </a:p>
          <a:p>
            <a:r>
              <a:rPr lang="en-US"/>
              <a:t>Matthew Thompson: </a:t>
            </a:r>
            <a:r>
              <a:rPr lang="en-US">
                <a:hlinkClick r:id="rId8"/>
              </a:rPr>
              <a:t>mdt13d@fsu.edu</a:t>
            </a:r>
            <a:r>
              <a:rPr lang="en-US"/>
              <a:t> </a:t>
            </a:r>
          </a:p>
        </p:txBody>
      </p:sp>
      <p:sp>
        <p:nvSpPr>
          <p:cNvPr id="12" name="TextBox 11">
            <a:extLst>
              <a:ext uri="{FF2B5EF4-FFF2-40B4-BE49-F238E27FC236}">
                <a16:creationId xmlns:a16="http://schemas.microsoft.com/office/drawing/2014/main" id="{E0459DE1-FC81-0656-9144-ADB22D5D1F00}"/>
              </a:ext>
            </a:extLst>
          </p:cNvPr>
          <p:cNvSpPr txBox="1"/>
          <p:nvPr/>
        </p:nvSpPr>
        <p:spPr>
          <a:xfrm>
            <a:off x="2722867" y="991558"/>
            <a:ext cx="6097712" cy="369332"/>
          </a:xfrm>
          <a:prstGeom prst="rect">
            <a:avLst/>
          </a:prstGeom>
          <a:noFill/>
        </p:spPr>
        <p:txBody>
          <a:bodyPr wrap="square">
            <a:spAutoFit/>
          </a:bodyPr>
          <a:lstStyle/>
          <a:p>
            <a:pPr marL="0" indent="0" algn="ctr">
              <a:buNone/>
            </a:pPr>
            <a:r>
              <a:rPr lang="en-US">
                <a:hlinkClick r:id="rId9"/>
              </a:rPr>
              <a:t>WEBSITE</a:t>
            </a:r>
            <a:endParaRPr lang="en-US"/>
          </a:p>
        </p:txBody>
      </p:sp>
      <p:sp>
        <p:nvSpPr>
          <p:cNvPr id="13" name="TextBox 12">
            <a:extLst>
              <a:ext uri="{FF2B5EF4-FFF2-40B4-BE49-F238E27FC236}">
                <a16:creationId xmlns:a16="http://schemas.microsoft.com/office/drawing/2014/main" id="{2B751E97-E4A1-2242-438B-497E301EA99D}"/>
              </a:ext>
            </a:extLst>
          </p:cNvPr>
          <p:cNvSpPr txBox="1"/>
          <p:nvPr/>
        </p:nvSpPr>
        <p:spPr>
          <a:xfrm>
            <a:off x="4189898" y="1269805"/>
            <a:ext cx="3163649" cy="369332"/>
          </a:xfrm>
          <a:prstGeom prst="rect">
            <a:avLst/>
          </a:prstGeom>
          <a:noFill/>
        </p:spPr>
        <p:txBody>
          <a:bodyPr wrap="square">
            <a:spAutoFit/>
          </a:bodyPr>
          <a:lstStyle/>
          <a:p>
            <a:pPr algn="ctr"/>
            <a:r>
              <a:rPr lang="en-US" b="1" i="0" err="1">
                <a:solidFill>
                  <a:srgbClr val="212529"/>
                </a:solidFill>
                <a:effectLst/>
                <a:latin typeface="Montserrat" pitchFamily="2" charset="77"/>
              </a:rPr>
              <a:t>tinyurl.com</a:t>
            </a:r>
            <a:r>
              <a:rPr lang="en-US" b="1" i="0">
                <a:solidFill>
                  <a:srgbClr val="212529"/>
                </a:solidFill>
                <a:effectLst/>
                <a:latin typeface="Montserrat" pitchFamily="2" charset="77"/>
              </a:rPr>
              <a:t>/team520pc</a:t>
            </a:r>
            <a:endParaRPr lang="en-US">
              <a:solidFill>
                <a:schemeClr val="accent3"/>
              </a:solidFill>
            </a:endParaRPr>
          </a:p>
        </p:txBody>
      </p:sp>
      <p:pic>
        <p:nvPicPr>
          <p:cNvPr id="11" name="Picture 10" descr="A picture containing text&#10;&#10;Description automatically generated">
            <a:extLst>
              <a:ext uri="{FF2B5EF4-FFF2-40B4-BE49-F238E27FC236}">
                <a16:creationId xmlns:a16="http://schemas.microsoft.com/office/drawing/2014/main" id="{2EC01880-8E15-0D41-93F7-76A79FF141A6}"/>
              </a:ext>
            </a:extLst>
          </p:cNvPr>
          <p:cNvPicPr>
            <a:picLocks noChangeAspect="1"/>
          </p:cNvPicPr>
          <p:nvPr/>
        </p:nvPicPr>
        <p:blipFill>
          <a:blip r:embed="rId10"/>
          <a:stretch>
            <a:fillRect/>
          </a:stretch>
        </p:blipFill>
        <p:spPr>
          <a:xfrm>
            <a:off x="9884434" y="260351"/>
            <a:ext cx="1758837" cy="1771582"/>
          </a:xfrm>
          <a:prstGeom prst="rect">
            <a:avLst/>
          </a:prstGeom>
        </p:spPr>
      </p:pic>
    </p:spTree>
    <p:extLst>
      <p:ext uri="{BB962C8B-B14F-4D97-AF65-F5344CB8AC3E}">
        <p14:creationId xmlns:p14="http://schemas.microsoft.com/office/powerpoint/2010/main" val="3468066037"/>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92E6506-2AEB-5F44-B23E-7F587CECE69F}"/>
              </a:ext>
            </a:extLst>
          </p:cNvPr>
          <p:cNvSpPr>
            <a:spLocks noGrp="1"/>
          </p:cNvSpPr>
          <p:nvPr>
            <p:ph type="sldNum" sz="quarter" idx="12"/>
          </p:nvPr>
        </p:nvSpPr>
        <p:spPr/>
        <p:txBody>
          <a:bodyPr/>
          <a:lstStyle/>
          <a:p>
            <a:fld id="{03DC2DEF-D2FE-4B45-ABA4-9F153FD1C98A}" type="slidenum">
              <a:rPr lang="en-US" smtClean="0"/>
              <a:pPr/>
              <a:t>28</a:t>
            </a:fld>
            <a:endParaRPr lang="en-US"/>
          </a:p>
        </p:txBody>
      </p:sp>
      <p:sp>
        <p:nvSpPr>
          <p:cNvPr id="5" name="TextBox 4">
            <a:extLst>
              <a:ext uri="{FF2B5EF4-FFF2-40B4-BE49-F238E27FC236}">
                <a16:creationId xmlns:a16="http://schemas.microsoft.com/office/drawing/2014/main" id="{1214901D-0F3A-D24C-9D36-8B1C17BBFEA9}"/>
              </a:ext>
            </a:extLst>
          </p:cNvPr>
          <p:cNvSpPr txBox="1"/>
          <p:nvPr/>
        </p:nvSpPr>
        <p:spPr>
          <a:xfrm>
            <a:off x="2143636" y="2644170"/>
            <a:ext cx="7904728" cy="1569660"/>
          </a:xfrm>
          <a:prstGeom prst="rect">
            <a:avLst/>
          </a:prstGeom>
          <a:noFill/>
        </p:spPr>
        <p:txBody>
          <a:bodyPr wrap="none" rtlCol="0">
            <a:spAutoFit/>
          </a:bodyPr>
          <a:lstStyle/>
          <a:p>
            <a:r>
              <a:rPr lang="en-US" sz="9600"/>
              <a:t>REFERENCES</a:t>
            </a:r>
          </a:p>
        </p:txBody>
      </p:sp>
    </p:spTree>
    <p:extLst>
      <p:ext uri="{BB962C8B-B14F-4D97-AF65-F5344CB8AC3E}">
        <p14:creationId xmlns:p14="http://schemas.microsoft.com/office/powerpoint/2010/main" val="23574499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FF801-C9B6-BC00-ED6C-E8894EFDD804}"/>
              </a:ext>
            </a:extLst>
          </p:cNvPr>
          <p:cNvSpPr>
            <a:spLocks noGrp="1"/>
          </p:cNvSpPr>
          <p:nvPr>
            <p:ph type="title"/>
          </p:nvPr>
        </p:nvSpPr>
        <p:spPr/>
        <p:txBody>
          <a:bodyPr/>
          <a:lstStyle/>
          <a:p>
            <a:r>
              <a:rPr lang="en-US"/>
              <a:t>REFERENCES</a:t>
            </a:r>
          </a:p>
        </p:txBody>
      </p:sp>
      <p:sp>
        <p:nvSpPr>
          <p:cNvPr id="3" name="Content Placeholder 2">
            <a:extLst>
              <a:ext uri="{FF2B5EF4-FFF2-40B4-BE49-F238E27FC236}">
                <a16:creationId xmlns:a16="http://schemas.microsoft.com/office/drawing/2014/main" id="{54437DEA-2CB5-F728-093A-39181E0819AB}"/>
              </a:ext>
            </a:extLst>
          </p:cNvPr>
          <p:cNvSpPr>
            <a:spLocks noGrp="1"/>
          </p:cNvSpPr>
          <p:nvPr>
            <p:ph idx="1"/>
          </p:nvPr>
        </p:nvSpPr>
        <p:spPr>
          <a:xfrm>
            <a:off x="371474" y="1233488"/>
            <a:ext cx="11520487" cy="5624512"/>
          </a:xfrm>
        </p:spPr>
        <p:txBody>
          <a:bodyPr vert="horz" lIns="91440" tIns="45720" rIns="91440" bIns="45720" rtlCol="0" anchor="t">
            <a:normAutofit/>
          </a:bodyPr>
          <a:lstStyle/>
          <a:p>
            <a:pPr marL="0" indent="0">
              <a:buNone/>
            </a:pPr>
            <a:r>
              <a:rPr lang="en-US" sz="1600" b="1"/>
              <a:t>[1] </a:t>
            </a:r>
            <a:r>
              <a:rPr lang="en-US" sz="1600"/>
              <a:t>Dieter, George E. and Schmidt, Linda C.  Engineering Design, 5</a:t>
            </a:r>
            <a:r>
              <a:rPr lang="en-US" sz="1600" baseline="30000"/>
              <a:t>th</a:t>
            </a:r>
            <a:r>
              <a:rPr lang="en-US" sz="1600"/>
              <a:t> Edition.  New York, McGraw-Hill, 2013.</a:t>
            </a:r>
          </a:p>
          <a:p>
            <a:pPr marL="0" indent="0">
              <a:buNone/>
            </a:pPr>
            <a:r>
              <a:rPr lang="en-US" sz="1600" b="1"/>
              <a:t>[2] </a:t>
            </a:r>
            <a:r>
              <a:rPr lang="en-US" sz="1600"/>
              <a:t>“Everything You Need to Know About ABS Plastic.” Creative Mechanisms.</a:t>
            </a:r>
          </a:p>
          <a:p>
            <a:pPr marL="457200" lvl="1" indent="0">
              <a:buNone/>
            </a:pPr>
            <a:r>
              <a:rPr lang="en-US" sz="1600">
                <a:hlinkClick r:id="rId2"/>
              </a:rPr>
              <a:t>https://www.creativemechanisms.com/blog/everything-you-need-to-know-about-abs-plastic#:~:text=ABS%20is%20very%20structurally%20sturdy,up%20well%20to%20external%20impacts</a:t>
            </a:r>
            <a:endParaRPr lang="en-US" sz="1600"/>
          </a:p>
          <a:p>
            <a:pPr marL="457200" lvl="1" indent="0">
              <a:buNone/>
            </a:pPr>
            <a:r>
              <a:rPr lang="en-US" sz="1600"/>
              <a:t>Accessed April 2, 2023.</a:t>
            </a:r>
          </a:p>
          <a:p>
            <a:pPr marL="0" indent="0">
              <a:buNone/>
            </a:pPr>
            <a:r>
              <a:rPr lang="en-US" sz="1600" b="1"/>
              <a:t>[3] “</a:t>
            </a:r>
            <a:r>
              <a:rPr lang="en-US" sz="1600" err="1"/>
              <a:t>Duco</a:t>
            </a:r>
            <a:r>
              <a:rPr lang="en-US" sz="1600"/>
              <a:t> ABS Plastic Sheet 1/4 Inch Thick 12" x 24" - Two-Sided Rigid ABS Sheet (Textured Plastic Front &amp; Smooth Back) –</a:t>
            </a:r>
          </a:p>
          <a:p>
            <a:pPr marL="457200" lvl="1" indent="0">
              <a:buNone/>
            </a:pPr>
            <a:r>
              <a:rPr lang="en-US" sz="1600"/>
              <a:t>DIY Home Decor and Robotics Competitions Use - Black Plastic Sheet (Pack of 1).” Amazon.</a:t>
            </a:r>
          </a:p>
          <a:p>
            <a:pPr marL="457200" lvl="1" indent="0">
              <a:buNone/>
            </a:pPr>
            <a:r>
              <a:rPr lang="en-US" sz="1600">
                <a:hlinkClick r:id="rId3"/>
              </a:rPr>
              <a:t>https://www.amazon.com/Duco-Plastic-Sheet-Inch-Thick/dp/B0BTWKB2NT/ref=sr_1_17?crid=2D8502YHUD6RC&amp;keywords=sturdy%2Bplastic%2Bmaterial&amp;qid=1677533777&amp;s=industrial&amp;sprefix=sturdy%2Bplastic%2Bmaterial%2Cindustrial%2C93&amp;sr=1-17&amp;th=1</a:t>
            </a:r>
            <a:endParaRPr lang="en-US" sz="1600"/>
          </a:p>
          <a:p>
            <a:pPr marL="457200" lvl="1" indent="0">
              <a:buNone/>
            </a:pPr>
            <a:r>
              <a:rPr lang="en-US" sz="1600"/>
              <a:t>Accessed April 2, 2023.</a:t>
            </a:r>
          </a:p>
          <a:p>
            <a:pPr marL="0" indent="0">
              <a:buNone/>
            </a:pPr>
            <a:r>
              <a:rPr lang="en-US" sz="1600" b="1"/>
              <a:t>[4] “</a:t>
            </a:r>
            <a:r>
              <a:rPr lang="en-US" sz="1600" err="1"/>
              <a:t>PlexiDor</a:t>
            </a:r>
            <a:r>
              <a:rPr lang="en-US" sz="1600"/>
              <a:t> Performance Electronic Automatic Door Mounted Cat &amp; Dog Door.”</a:t>
            </a:r>
          </a:p>
          <a:p>
            <a:pPr marL="457200" lvl="1" indent="0">
              <a:buNone/>
            </a:pPr>
            <a:r>
              <a:rPr lang="en-US" sz="1600">
                <a:hlinkClick r:id="rId4"/>
              </a:rPr>
              <a:t>https://www.petprosupplyco.com/products/plexidor-pde-door#:~:text=The%20collar%20key%20weighs%20only,ABS%20%2D%20and%20extremely%20durable%20material</a:t>
            </a:r>
            <a:r>
              <a:rPr lang="en-US" sz="1600"/>
              <a:t>.</a:t>
            </a:r>
          </a:p>
          <a:p>
            <a:pPr marL="457200" lvl="1" indent="0">
              <a:buNone/>
            </a:pPr>
            <a:r>
              <a:rPr lang="en-US" sz="1600"/>
              <a:t>Accessed April 2, 2023.</a:t>
            </a:r>
          </a:p>
          <a:p>
            <a:pPr marL="0" indent="0">
              <a:buNone/>
            </a:pPr>
            <a:r>
              <a:rPr lang="en-US" sz="1600" b="1"/>
              <a:t>[5] “</a:t>
            </a:r>
            <a:r>
              <a:rPr lang="en-US" sz="1600"/>
              <a:t>Acrylonitrile Butadiene Styrene (ABS) and Other Specialist </a:t>
            </a:r>
            <a:r>
              <a:rPr lang="en-US" sz="1600" err="1"/>
              <a:t>Styrenics</a:t>
            </a:r>
            <a:r>
              <a:rPr lang="en-US" sz="1600"/>
              <a:t>.” British Plastics Federation.</a:t>
            </a:r>
          </a:p>
          <a:p>
            <a:pPr marL="457200" lvl="1" indent="0">
              <a:buNone/>
            </a:pPr>
            <a:r>
              <a:rPr lang="en-US" sz="1600">
                <a:hlinkClick r:id="rId5"/>
              </a:rPr>
              <a:t>https://www.bpf.co.uk/plastipedia/polymers/ABS_and_Other_Specialist_Styrenics.aspx</a:t>
            </a:r>
            <a:endParaRPr lang="en-US" sz="1600"/>
          </a:p>
          <a:p>
            <a:pPr marL="457200" lvl="1" indent="0">
              <a:buNone/>
            </a:pPr>
            <a:r>
              <a:rPr lang="en-US" sz="1600"/>
              <a:t>Accessed April 2, 2023.</a:t>
            </a:r>
          </a:p>
          <a:p>
            <a:pPr marL="0" indent="0">
              <a:buNone/>
            </a:pPr>
            <a:endParaRPr lang="en-US" sz="1600" b="1"/>
          </a:p>
          <a:p>
            <a:pPr marL="0" indent="0">
              <a:buNone/>
            </a:pPr>
            <a:endParaRPr lang="en-US" sz="1600"/>
          </a:p>
          <a:p>
            <a:pPr marL="0" indent="0">
              <a:buNone/>
            </a:pPr>
            <a:endParaRPr lang="en-US" sz="1600"/>
          </a:p>
          <a:p>
            <a:pPr marL="0" indent="0">
              <a:buNone/>
            </a:pPr>
            <a:endParaRPr lang="en-US" sz="1600"/>
          </a:p>
        </p:txBody>
      </p:sp>
      <p:sp>
        <p:nvSpPr>
          <p:cNvPr id="4" name="Slide Number Placeholder 3">
            <a:extLst>
              <a:ext uri="{FF2B5EF4-FFF2-40B4-BE49-F238E27FC236}">
                <a16:creationId xmlns:a16="http://schemas.microsoft.com/office/drawing/2014/main" id="{5091CE3C-F19C-2B25-D179-6766CA229071}"/>
              </a:ext>
            </a:extLst>
          </p:cNvPr>
          <p:cNvSpPr>
            <a:spLocks noGrp="1"/>
          </p:cNvSpPr>
          <p:nvPr>
            <p:ph type="sldNum" sz="quarter" idx="12"/>
          </p:nvPr>
        </p:nvSpPr>
        <p:spPr/>
        <p:txBody>
          <a:bodyPr/>
          <a:lstStyle/>
          <a:p>
            <a:fld id="{03DC2DEF-D2FE-4B45-ABA4-9F153FD1C98A}" type="slidenum">
              <a:rPr lang="en-US" smtClean="0"/>
              <a:t>29</a:t>
            </a:fld>
            <a:endParaRPr lang="en-US"/>
          </a:p>
        </p:txBody>
      </p:sp>
    </p:spTree>
    <p:extLst>
      <p:ext uri="{BB962C8B-B14F-4D97-AF65-F5344CB8AC3E}">
        <p14:creationId xmlns:p14="http://schemas.microsoft.com/office/powerpoint/2010/main" val="2107618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FC7E4-C301-4844-86F2-A1CC6D5BEA80}"/>
              </a:ext>
            </a:extLst>
          </p:cNvPr>
          <p:cNvSpPr>
            <a:spLocks noGrp="1"/>
          </p:cNvSpPr>
          <p:nvPr>
            <p:ph type="title"/>
          </p:nvPr>
        </p:nvSpPr>
        <p:spPr/>
        <p:txBody>
          <a:bodyPr/>
          <a:lstStyle/>
          <a:p>
            <a:r>
              <a:rPr lang="en-US"/>
              <a:t>PROJECT BACKGROUND</a:t>
            </a:r>
          </a:p>
        </p:txBody>
      </p:sp>
      <p:sp>
        <p:nvSpPr>
          <p:cNvPr id="3" name="Content Placeholder 2">
            <a:extLst>
              <a:ext uri="{FF2B5EF4-FFF2-40B4-BE49-F238E27FC236}">
                <a16:creationId xmlns:a16="http://schemas.microsoft.com/office/drawing/2014/main" id="{01D80403-1D37-964F-9566-67F623109224}"/>
              </a:ext>
            </a:extLst>
          </p:cNvPr>
          <p:cNvSpPr>
            <a:spLocks noGrp="1"/>
          </p:cNvSpPr>
          <p:nvPr>
            <p:ph idx="1"/>
          </p:nvPr>
        </p:nvSpPr>
        <p:spPr>
          <a:xfrm>
            <a:off x="371474" y="1233488"/>
            <a:ext cx="11134045" cy="5558518"/>
          </a:xfrm>
        </p:spPr>
        <p:txBody>
          <a:bodyPr/>
          <a:lstStyle/>
          <a:p>
            <a:r>
              <a:rPr lang="en-US"/>
              <a:t>Traditional dog doors have faults</a:t>
            </a:r>
          </a:p>
          <a:p>
            <a:pPr marL="0" indent="0">
              <a:buNone/>
            </a:pPr>
            <a:endParaRPr lang="en-US"/>
          </a:p>
          <a:p>
            <a:r>
              <a:rPr lang="en-US"/>
              <a:t>Unlimited access</a:t>
            </a:r>
          </a:p>
          <a:p>
            <a:pPr lvl="1"/>
            <a:r>
              <a:rPr lang="en-US"/>
              <a:t>Dogs roam freely from exterior to interior</a:t>
            </a:r>
          </a:p>
          <a:p>
            <a:pPr lvl="1"/>
            <a:r>
              <a:rPr lang="en-US"/>
              <a:t>Dogs track mud, water, and dirt into home</a:t>
            </a:r>
          </a:p>
          <a:p>
            <a:pPr lvl="1"/>
            <a:r>
              <a:rPr lang="en-US" u="sng"/>
              <a:t>Causes interior property damage</a:t>
            </a:r>
          </a:p>
          <a:p>
            <a:pPr marL="457200" lvl="1" indent="0">
              <a:buNone/>
            </a:pPr>
            <a:endParaRPr lang="en-US" u="sng"/>
          </a:p>
          <a:p>
            <a:r>
              <a:rPr lang="en-US"/>
              <a:t>Lack of security</a:t>
            </a:r>
          </a:p>
          <a:p>
            <a:pPr lvl="1"/>
            <a:r>
              <a:rPr lang="en-US"/>
              <a:t>Unwanted animals/persons entering home</a:t>
            </a:r>
          </a:p>
          <a:p>
            <a:pPr lvl="1"/>
            <a:r>
              <a:rPr lang="en-US"/>
              <a:t>Pets exiting home against owner’s desire</a:t>
            </a:r>
          </a:p>
          <a:p>
            <a:pPr lvl="1"/>
            <a:r>
              <a:rPr lang="en-US"/>
              <a:t>Children/toddlers exiting home via dog door</a:t>
            </a:r>
          </a:p>
          <a:p>
            <a:endParaRPr lang="en-US"/>
          </a:p>
        </p:txBody>
      </p:sp>
      <p:sp>
        <p:nvSpPr>
          <p:cNvPr id="6" name="Slide Number Placeholder 3">
            <a:extLst>
              <a:ext uri="{FF2B5EF4-FFF2-40B4-BE49-F238E27FC236}">
                <a16:creationId xmlns:a16="http://schemas.microsoft.com/office/drawing/2014/main" id="{F6540217-F49E-E014-3D50-F98ACAFC8450}"/>
              </a:ext>
            </a:extLst>
          </p:cNvPr>
          <p:cNvSpPr>
            <a:spLocks noGrp="1"/>
          </p:cNvSpPr>
          <p:nvPr>
            <p:ph type="sldNum" sz="quarter" idx="12"/>
          </p:nvPr>
        </p:nvSpPr>
        <p:spPr>
          <a:xfrm>
            <a:off x="9083352" y="6597649"/>
            <a:ext cx="3019626" cy="194357"/>
          </a:xfrm>
        </p:spPr>
        <p:txBody>
          <a:bodyPr/>
          <a:lstStyle/>
          <a:p>
            <a:r>
              <a:rPr lang="en-US"/>
              <a:t>Brown </a:t>
            </a:r>
            <a:fld id="{03DC2DEF-D2FE-4B45-ABA4-9F153FD1C98A}" type="slidenum">
              <a:rPr lang="en-US" smtClean="0"/>
              <a:t>3</a:t>
            </a:fld>
            <a:endParaRPr lang="en-US"/>
          </a:p>
        </p:txBody>
      </p:sp>
      <p:pic>
        <p:nvPicPr>
          <p:cNvPr id="5" name="Picture 4" descr="Logo&#10;&#10;Description automatically generated">
            <a:extLst>
              <a:ext uri="{FF2B5EF4-FFF2-40B4-BE49-F238E27FC236}">
                <a16:creationId xmlns:a16="http://schemas.microsoft.com/office/drawing/2014/main" id="{9B7D2B54-C8C4-8048-B886-96461399655B}"/>
              </a:ext>
            </a:extLst>
          </p:cNvPr>
          <p:cNvPicPr>
            <a:picLocks noChangeAspect="1"/>
          </p:cNvPicPr>
          <p:nvPr/>
        </p:nvPicPr>
        <p:blipFill>
          <a:blip r:embed="rId3"/>
          <a:stretch>
            <a:fillRect/>
          </a:stretch>
        </p:blipFill>
        <p:spPr>
          <a:xfrm>
            <a:off x="10926762" y="268288"/>
            <a:ext cx="965200" cy="965200"/>
          </a:xfrm>
          <a:prstGeom prst="rect">
            <a:avLst/>
          </a:prstGeom>
        </p:spPr>
      </p:pic>
      <p:pic>
        <p:nvPicPr>
          <p:cNvPr id="3074" name="Picture 2">
            <a:extLst>
              <a:ext uri="{FF2B5EF4-FFF2-40B4-BE49-F238E27FC236}">
                <a16:creationId xmlns:a16="http://schemas.microsoft.com/office/drawing/2014/main" id="{F427C378-EC96-AD49-BB75-E79A0F1264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1553" y="2432605"/>
            <a:ext cx="1385209" cy="22735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43A55F2-C1ED-3644-8FC4-0B39EBDF7F71}"/>
              </a:ext>
            </a:extLst>
          </p:cNvPr>
          <p:cNvSpPr txBox="1"/>
          <p:nvPr/>
        </p:nvSpPr>
        <p:spPr>
          <a:xfrm>
            <a:off x="8801842" y="4780636"/>
            <a:ext cx="2864630" cy="646331"/>
          </a:xfrm>
          <a:prstGeom prst="rect">
            <a:avLst/>
          </a:prstGeom>
          <a:noFill/>
        </p:spPr>
        <p:txBody>
          <a:bodyPr wrap="none" rtlCol="0">
            <a:spAutoFit/>
          </a:bodyPr>
          <a:lstStyle/>
          <a:p>
            <a:pPr algn="ctr"/>
            <a:r>
              <a:rPr lang="en-US"/>
              <a:t>Traditional Dog Door</a:t>
            </a:r>
          </a:p>
          <a:p>
            <a:pPr algn="ctr"/>
            <a:r>
              <a:rPr lang="en-US"/>
              <a:t>(installed in door or wall)</a:t>
            </a:r>
          </a:p>
        </p:txBody>
      </p:sp>
      <p:sp>
        <p:nvSpPr>
          <p:cNvPr id="7" name="TextBox 6">
            <a:extLst>
              <a:ext uri="{FF2B5EF4-FFF2-40B4-BE49-F238E27FC236}">
                <a16:creationId xmlns:a16="http://schemas.microsoft.com/office/drawing/2014/main" id="{6CB2E59F-8024-F743-9629-68BA8CE9B9D7}"/>
              </a:ext>
            </a:extLst>
          </p:cNvPr>
          <p:cNvSpPr txBox="1"/>
          <p:nvPr/>
        </p:nvSpPr>
        <p:spPr>
          <a:xfrm>
            <a:off x="9534286" y="5378291"/>
            <a:ext cx="1399742" cy="246221"/>
          </a:xfrm>
          <a:prstGeom prst="rect">
            <a:avLst/>
          </a:prstGeom>
          <a:noFill/>
        </p:spPr>
        <p:txBody>
          <a:bodyPr wrap="none" rtlCol="0">
            <a:spAutoFit/>
          </a:bodyPr>
          <a:lstStyle/>
          <a:p>
            <a:r>
              <a:rPr lang="en-US" sz="1000"/>
              <a:t>Source: </a:t>
            </a:r>
            <a:r>
              <a:rPr lang="en-US" sz="1000" err="1"/>
              <a:t>amazon.com</a:t>
            </a:r>
            <a:endParaRPr lang="en-US" sz="1000"/>
          </a:p>
        </p:txBody>
      </p:sp>
    </p:spTree>
    <p:extLst>
      <p:ext uri="{BB962C8B-B14F-4D97-AF65-F5344CB8AC3E}">
        <p14:creationId xmlns:p14="http://schemas.microsoft.com/office/powerpoint/2010/main" val="3905207555"/>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FF801-C9B6-BC00-ED6C-E8894EFDD804}"/>
              </a:ext>
            </a:extLst>
          </p:cNvPr>
          <p:cNvSpPr>
            <a:spLocks noGrp="1"/>
          </p:cNvSpPr>
          <p:nvPr>
            <p:ph type="title"/>
          </p:nvPr>
        </p:nvSpPr>
        <p:spPr/>
        <p:txBody>
          <a:bodyPr/>
          <a:lstStyle/>
          <a:p>
            <a:r>
              <a:rPr lang="en-US"/>
              <a:t>REFERENCES</a:t>
            </a:r>
          </a:p>
        </p:txBody>
      </p:sp>
      <p:sp>
        <p:nvSpPr>
          <p:cNvPr id="3" name="Content Placeholder 2">
            <a:extLst>
              <a:ext uri="{FF2B5EF4-FFF2-40B4-BE49-F238E27FC236}">
                <a16:creationId xmlns:a16="http://schemas.microsoft.com/office/drawing/2014/main" id="{54437DEA-2CB5-F728-093A-39181E0819AB}"/>
              </a:ext>
            </a:extLst>
          </p:cNvPr>
          <p:cNvSpPr>
            <a:spLocks noGrp="1"/>
          </p:cNvSpPr>
          <p:nvPr>
            <p:ph idx="1"/>
          </p:nvPr>
        </p:nvSpPr>
        <p:spPr>
          <a:xfrm>
            <a:off x="371474" y="1085047"/>
            <a:ext cx="11520487" cy="5772953"/>
          </a:xfrm>
        </p:spPr>
        <p:txBody>
          <a:bodyPr vert="horz" lIns="91440" tIns="45720" rIns="91440" bIns="45720" rtlCol="0" anchor="t">
            <a:normAutofit fontScale="92500" lnSpcReduction="10000"/>
          </a:bodyPr>
          <a:lstStyle/>
          <a:p>
            <a:pPr marL="0" indent="0">
              <a:buNone/>
            </a:pPr>
            <a:r>
              <a:rPr lang="en-US" sz="1600" b="1"/>
              <a:t>[6] </a:t>
            </a:r>
            <a:r>
              <a:rPr lang="en-US" sz="1600"/>
              <a:t>“Coefficient of Friction Equation and Table Chart.” Engineers Edge. </a:t>
            </a:r>
          </a:p>
          <a:p>
            <a:pPr marL="457200" lvl="1" indent="0">
              <a:buNone/>
            </a:pPr>
            <a:r>
              <a:rPr lang="en-US" sz="1600">
                <a:hlinkClick r:id="rId2"/>
              </a:rPr>
              <a:t>https://www.engineersedge.com/coeffients_of_friction.htm</a:t>
            </a:r>
            <a:endParaRPr lang="en-US" sz="1600"/>
          </a:p>
          <a:p>
            <a:pPr marL="457200" lvl="1" indent="0">
              <a:buNone/>
            </a:pPr>
            <a:r>
              <a:rPr lang="en-US" sz="1600"/>
              <a:t>Accessed April 2, 2023. </a:t>
            </a:r>
          </a:p>
          <a:p>
            <a:pPr marL="0" indent="0">
              <a:buNone/>
            </a:pPr>
            <a:r>
              <a:rPr lang="en-US" sz="1600" b="1"/>
              <a:t>[7] </a:t>
            </a:r>
            <a:r>
              <a:rPr lang="en-US" sz="1600"/>
              <a:t>“ABS Plastic Sheet - 1/2" Thick x 18" Wide x 18" Long.” Amazon.</a:t>
            </a:r>
          </a:p>
          <a:p>
            <a:pPr marL="457200" lvl="1" indent="0">
              <a:buNone/>
            </a:pPr>
            <a:r>
              <a:rPr lang="en-US" sz="1600">
                <a:solidFill>
                  <a:schemeClr val="accent1"/>
                </a:solidFill>
                <a:hlinkClick r:id="rId3">
                  <a:extLst>
                    <a:ext uri="{A12FA001-AC4F-418D-AE19-62706E023703}">
                      <ahyp:hlinkClr xmlns:ahyp="http://schemas.microsoft.com/office/drawing/2018/hyperlinkcolor" val="tx"/>
                    </a:ext>
                  </a:extLst>
                </a:hlinkClick>
              </a:rPr>
              <a:t>https://www.amazon.com/ABS-Plastic-Sheet-Thick-Wide/dp/B084H1TB7Q</a:t>
            </a:r>
            <a:endParaRPr lang="en-US" sz="1600">
              <a:solidFill>
                <a:schemeClr val="accent1"/>
              </a:solidFill>
            </a:endParaRPr>
          </a:p>
          <a:p>
            <a:pPr marL="457200" lvl="1" indent="0">
              <a:buNone/>
            </a:pPr>
            <a:r>
              <a:rPr lang="en-US" sz="1600"/>
              <a:t>Accessed April 2, 2023.</a:t>
            </a:r>
          </a:p>
          <a:p>
            <a:pPr marL="0" indent="0">
              <a:buNone/>
            </a:pPr>
            <a:r>
              <a:rPr lang="en-US" sz="1600" b="1"/>
              <a:t>[8] </a:t>
            </a:r>
            <a:r>
              <a:rPr lang="en-US" sz="1600"/>
              <a:t>Nannestad, Chloë. “13 of the Fastest Dog Breeds in the World.” Reader’s Digest. </a:t>
            </a:r>
          </a:p>
          <a:p>
            <a:pPr marL="457200" lvl="1" indent="0">
              <a:buNone/>
            </a:pPr>
            <a:r>
              <a:rPr lang="en-US" sz="1600">
                <a:hlinkClick r:id="rId4"/>
              </a:rPr>
              <a:t>https://www.rd.com/article/fastest-dog-breed/#:~:text=How%20fast%20can%20a%20dog,hour%20for%20a%20short%20distance</a:t>
            </a:r>
            <a:r>
              <a:rPr lang="en-US" sz="1600"/>
              <a:t>.</a:t>
            </a:r>
          </a:p>
          <a:p>
            <a:pPr marL="457200" lvl="1" indent="0">
              <a:buNone/>
            </a:pPr>
            <a:r>
              <a:rPr lang="en-US" sz="1600"/>
              <a:t>Accessed April 2, 2023.</a:t>
            </a:r>
          </a:p>
          <a:p>
            <a:pPr marL="0" indent="0">
              <a:buNone/>
            </a:pPr>
            <a:r>
              <a:rPr lang="en-US" sz="1600" b="1"/>
              <a:t>[9] “</a:t>
            </a:r>
            <a:r>
              <a:rPr lang="en-US" sz="1600"/>
              <a:t>GE Plastics LEXAN 121R Polycarbonate.”</a:t>
            </a:r>
          </a:p>
          <a:p>
            <a:pPr marL="0" indent="0">
              <a:buNone/>
            </a:pPr>
            <a:r>
              <a:rPr lang="en-US" sz="1600"/>
              <a:t>         </a:t>
            </a:r>
            <a:r>
              <a:rPr lang="en-US" sz="1600">
                <a:hlinkClick r:id="rId5"/>
              </a:rPr>
              <a:t>http://k-mac-plastics.com/data-sheets/lexan-121R-data-sheet.htm</a:t>
            </a:r>
            <a:endParaRPr lang="en-US" sz="1600"/>
          </a:p>
          <a:p>
            <a:pPr marL="0" indent="0">
              <a:buNone/>
            </a:pPr>
            <a:r>
              <a:rPr lang="en-US" sz="1600"/>
              <a:t>         Accessed April15, 2023.</a:t>
            </a:r>
          </a:p>
          <a:p>
            <a:pPr marL="0" indent="0">
              <a:buNone/>
            </a:pPr>
            <a:r>
              <a:rPr lang="en-US" sz="1600" b="1"/>
              <a:t>[10] </a:t>
            </a:r>
            <a:r>
              <a:rPr lang="en-US" sz="1600"/>
              <a:t>“Density of </a:t>
            </a:r>
            <a:r>
              <a:rPr lang="en-US" sz="1600" err="1"/>
              <a:t>Aluminium</a:t>
            </a:r>
            <a:r>
              <a:rPr lang="en-US" sz="1600"/>
              <a:t>.” ThyssenKrupp.</a:t>
            </a:r>
          </a:p>
          <a:p>
            <a:pPr marL="0" indent="0">
              <a:buNone/>
            </a:pPr>
            <a:r>
              <a:rPr lang="en-US" sz="1600"/>
              <a:t>          </a:t>
            </a:r>
            <a:r>
              <a:rPr lang="en-US" sz="1600">
                <a:hlinkClick r:id="rId6"/>
              </a:rPr>
              <a:t>https://www.thyssenkrupp-materials.co.uk/density-of-aluminium.html</a:t>
            </a:r>
            <a:endParaRPr lang="en-US" sz="1600"/>
          </a:p>
          <a:p>
            <a:pPr marL="0" indent="0">
              <a:buNone/>
            </a:pPr>
            <a:r>
              <a:rPr lang="en-US" sz="1600"/>
              <a:t>          Accessed April 16, 2023.</a:t>
            </a:r>
          </a:p>
          <a:p>
            <a:pPr marL="0" indent="0">
              <a:buNone/>
            </a:pPr>
            <a:r>
              <a:rPr lang="en-US" sz="1600" b="1"/>
              <a:t>[11] </a:t>
            </a:r>
            <a:r>
              <a:rPr lang="en-US" sz="1600"/>
              <a:t>“What is a Thermoplastic? (Definition and Examples).”  TWI. </a:t>
            </a:r>
          </a:p>
          <a:p>
            <a:pPr marL="0" indent="0">
              <a:buNone/>
            </a:pPr>
            <a:r>
              <a:rPr lang="en-US" sz="1600"/>
              <a:t>         </a:t>
            </a:r>
            <a:r>
              <a:rPr lang="en-US" sz="1600">
                <a:hlinkClick r:id="rId7"/>
              </a:rPr>
              <a:t>https://www.twi-global.com/technical-knowledge/faqs/what-is-a-</a:t>
            </a:r>
            <a:r>
              <a:rPr lang="en-US" sz="1600"/>
              <a:t>                </a:t>
            </a:r>
            <a:r>
              <a:rPr lang="en-US" sz="1600" u="sng">
                <a:solidFill>
                  <a:schemeClr val="accent1"/>
                </a:solidFill>
              </a:rPr>
              <a:t>thermoplastic#:~:text=Thermoplastics%20are%20polymers%20that%20can,and%20re%2Dused%20several%20times.</a:t>
            </a:r>
          </a:p>
          <a:p>
            <a:pPr marL="0" indent="0">
              <a:buNone/>
            </a:pPr>
            <a:r>
              <a:rPr lang="en-US" sz="1600"/>
              <a:t>         Accessed April 16, 2023.   </a:t>
            </a:r>
            <a:r>
              <a:rPr lang="en-US" sz="1400"/>
              <a:t> </a:t>
            </a:r>
          </a:p>
          <a:p>
            <a:pPr marL="0" indent="0">
              <a:buNone/>
            </a:pPr>
            <a:endParaRPr lang="en-US" sz="1600" i="0" cap="all">
              <a:effectLst/>
            </a:endParaRPr>
          </a:p>
          <a:p>
            <a:pPr marL="0" indent="0">
              <a:buNone/>
            </a:pPr>
            <a:endParaRPr lang="en-US" sz="1600"/>
          </a:p>
          <a:p>
            <a:pPr marL="0" indent="0">
              <a:buNone/>
            </a:pPr>
            <a:endParaRPr lang="en-US" sz="1600"/>
          </a:p>
          <a:p>
            <a:pPr marL="0" indent="0">
              <a:buNone/>
            </a:pPr>
            <a:endParaRPr lang="en-US" sz="1600" b="1"/>
          </a:p>
          <a:p>
            <a:pPr marL="0" indent="0">
              <a:buNone/>
            </a:pPr>
            <a:endParaRPr lang="en-US" sz="1600"/>
          </a:p>
          <a:p>
            <a:pPr marL="0" indent="0">
              <a:buNone/>
            </a:pPr>
            <a:endParaRPr lang="en-US" sz="1600"/>
          </a:p>
          <a:p>
            <a:pPr marL="0" indent="0">
              <a:buNone/>
            </a:pPr>
            <a:endParaRPr lang="en-US" sz="1600"/>
          </a:p>
        </p:txBody>
      </p:sp>
      <p:sp>
        <p:nvSpPr>
          <p:cNvPr id="4" name="Slide Number Placeholder 3">
            <a:extLst>
              <a:ext uri="{FF2B5EF4-FFF2-40B4-BE49-F238E27FC236}">
                <a16:creationId xmlns:a16="http://schemas.microsoft.com/office/drawing/2014/main" id="{5091CE3C-F19C-2B25-D179-6766CA229071}"/>
              </a:ext>
            </a:extLst>
          </p:cNvPr>
          <p:cNvSpPr>
            <a:spLocks noGrp="1"/>
          </p:cNvSpPr>
          <p:nvPr>
            <p:ph type="sldNum" sz="quarter" idx="12"/>
          </p:nvPr>
        </p:nvSpPr>
        <p:spPr/>
        <p:txBody>
          <a:bodyPr/>
          <a:lstStyle/>
          <a:p>
            <a:fld id="{03DC2DEF-D2FE-4B45-ABA4-9F153FD1C98A}" type="slidenum">
              <a:rPr lang="en-US" smtClean="0"/>
              <a:t>30</a:t>
            </a:fld>
            <a:endParaRPr lang="en-US"/>
          </a:p>
        </p:txBody>
      </p:sp>
    </p:spTree>
    <p:extLst>
      <p:ext uri="{BB962C8B-B14F-4D97-AF65-F5344CB8AC3E}">
        <p14:creationId xmlns:p14="http://schemas.microsoft.com/office/powerpoint/2010/main" val="40507166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FF801-C9B6-BC00-ED6C-E8894EFDD804}"/>
              </a:ext>
            </a:extLst>
          </p:cNvPr>
          <p:cNvSpPr>
            <a:spLocks noGrp="1"/>
          </p:cNvSpPr>
          <p:nvPr>
            <p:ph type="title"/>
          </p:nvPr>
        </p:nvSpPr>
        <p:spPr/>
        <p:txBody>
          <a:bodyPr/>
          <a:lstStyle/>
          <a:p>
            <a:r>
              <a:rPr lang="en-US"/>
              <a:t>REFERENCES</a:t>
            </a:r>
          </a:p>
        </p:txBody>
      </p:sp>
      <p:sp>
        <p:nvSpPr>
          <p:cNvPr id="3" name="Content Placeholder 2">
            <a:extLst>
              <a:ext uri="{FF2B5EF4-FFF2-40B4-BE49-F238E27FC236}">
                <a16:creationId xmlns:a16="http://schemas.microsoft.com/office/drawing/2014/main" id="{54437DEA-2CB5-F728-093A-39181E0819AB}"/>
              </a:ext>
            </a:extLst>
          </p:cNvPr>
          <p:cNvSpPr>
            <a:spLocks noGrp="1"/>
          </p:cNvSpPr>
          <p:nvPr>
            <p:ph idx="1"/>
          </p:nvPr>
        </p:nvSpPr>
        <p:spPr>
          <a:xfrm>
            <a:off x="371474" y="1233488"/>
            <a:ext cx="11520487" cy="5624512"/>
          </a:xfrm>
        </p:spPr>
        <p:txBody>
          <a:bodyPr vert="horz" lIns="91440" tIns="45720" rIns="91440" bIns="45720" rtlCol="0" anchor="t">
            <a:normAutofit lnSpcReduction="10000"/>
          </a:bodyPr>
          <a:lstStyle/>
          <a:p>
            <a:pPr marL="0" indent="0">
              <a:lnSpc>
                <a:spcPct val="100000"/>
              </a:lnSpc>
              <a:buNone/>
            </a:pPr>
            <a:r>
              <a:rPr lang="en-US" sz="1600" b="1"/>
              <a:t>[12] “</a:t>
            </a:r>
            <a:r>
              <a:rPr lang="en-US" sz="1600" i="0">
                <a:effectLst/>
              </a:rPr>
              <a:t>Model PX-2 LARGE STANDARD POWER PET</a:t>
            </a:r>
            <a:r>
              <a:rPr lang="en-US" sz="1600" i="0" baseline="30000">
                <a:effectLst/>
              </a:rPr>
              <a:t>®</a:t>
            </a:r>
            <a:r>
              <a:rPr lang="en-US" sz="1600" i="0">
                <a:effectLst/>
              </a:rPr>
              <a:t> DOOR.” High Tech Pet.</a:t>
            </a:r>
          </a:p>
          <a:p>
            <a:pPr marL="0" indent="0">
              <a:lnSpc>
                <a:spcPct val="100000"/>
              </a:lnSpc>
              <a:buNone/>
            </a:pPr>
            <a:r>
              <a:rPr lang="en-US" sz="1600"/>
              <a:t>         </a:t>
            </a:r>
            <a:r>
              <a:rPr lang="en-US" sz="1600">
                <a:hlinkClick r:id="rId2"/>
              </a:rPr>
              <a:t>https://www.hitecpet.com/autpetdoorfo.html</a:t>
            </a:r>
            <a:endParaRPr lang="en-US" sz="1600"/>
          </a:p>
          <a:p>
            <a:pPr marL="0" indent="0">
              <a:lnSpc>
                <a:spcPct val="100000"/>
              </a:lnSpc>
              <a:buNone/>
            </a:pPr>
            <a:r>
              <a:rPr lang="en-US" sz="1600"/>
              <a:t>         Accessed April 16, 2023.</a:t>
            </a:r>
          </a:p>
          <a:p>
            <a:pPr marL="0" indent="0">
              <a:lnSpc>
                <a:spcPct val="100000"/>
              </a:lnSpc>
              <a:buNone/>
            </a:pPr>
            <a:r>
              <a:rPr lang="en-US" sz="1600" b="1"/>
              <a:t>[13] </a:t>
            </a:r>
            <a:r>
              <a:rPr lang="en-US" sz="1600"/>
              <a:t>“ABS Black Plastic Sheet 1/16" x 24" x 48” Textured 1 Side Vacuum Forming (Pack of 4).” Amazon.</a:t>
            </a:r>
          </a:p>
          <a:p>
            <a:pPr marL="0" indent="0">
              <a:lnSpc>
                <a:spcPct val="100000"/>
              </a:lnSpc>
              <a:buNone/>
            </a:pPr>
            <a:r>
              <a:rPr lang="en-US" sz="1600"/>
              <a:t>          </a:t>
            </a:r>
            <a:r>
              <a:rPr lang="en-US" sz="1600">
                <a:hlinkClick r:id="rId3"/>
              </a:rPr>
              <a:t>https://www.amazon.com/ABS-Plastic-Textured-Vacuum-Forming/dp/B07HGH2GTJ</a:t>
            </a:r>
            <a:endParaRPr lang="en-US" sz="1600"/>
          </a:p>
          <a:p>
            <a:pPr marL="0" indent="0">
              <a:lnSpc>
                <a:spcPct val="100000"/>
              </a:lnSpc>
              <a:buNone/>
            </a:pPr>
            <a:r>
              <a:rPr lang="en-US" sz="1600"/>
              <a:t>          Accessed April 16, 2023.</a:t>
            </a:r>
          </a:p>
          <a:p>
            <a:pPr marL="0" indent="0">
              <a:lnSpc>
                <a:spcPct val="100000"/>
              </a:lnSpc>
              <a:buNone/>
            </a:pPr>
            <a:r>
              <a:rPr lang="en-US" sz="1600" b="1"/>
              <a:t>[14] </a:t>
            </a:r>
            <a:r>
              <a:rPr lang="en-US" sz="1600"/>
              <a:t>“ABS Melting Point, Properties, &amp; More.” </a:t>
            </a:r>
            <a:r>
              <a:rPr lang="en-US" sz="1600" err="1"/>
              <a:t>PlasticRanger</a:t>
            </a:r>
            <a:r>
              <a:rPr lang="en-US" sz="1600"/>
              <a:t>.</a:t>
            </a:r>
          </a:p>
          <a:p>
            <a:pPr marL="0" indent="0">
              <a:lnSpc>
                <a:spcPct val="100000"/>
              </a:lnSpc>
              <a:buNone/>
            </a:pPr>
            <a:r>
              <a:rPr lang="en-US" sz="1600"/>
              <a:t>         </a:t>
            </a:r>
            <a:r>
              <a:rPr lang="en-US" sz="1600">
                <a:hlinkClick r:id="rId4"/>
              </a:rPr>
              <a:t>https://plasticranger.com/abs-melt-point/</a:t>
            </a:r>
            <a:r>
              <a:rPr lang="en-US" sz="1600"/>
              <a:t> </a:t>
            </a:r>
          </a:p>
          <a:p>
            <a:pPr marL="0" indent="0">
              <a:lnSpc>
                <a:spcPct val="100000"/>
              </a:lnSpc>
              <a:buNone/>
            </a:pPr>
            <a:r>
              <a:rPr lang="en-US" sz="1600"/>
              <a:t>         Accessed April 16, 2023.</a:t>
            </a:r>
          </a:p>
          <a:p>
            <a:pPr marL="0" indent="0">
              <a:lnSpc>
                <a:spcPct val="100000"/>
              </a:lnSpc>
              <a:buNone/>
            </a:pPr>
            <a:r>
              <a:rPr lang="en-US" sz="1600" b="1"/>
              <a:t>[15] </a:t>
            </a:r>
            <a:r>
              <a:rPr lang="en-US" sz="1600"/>
              <a:t>“List of Thermal Expansion Coefficients (CTE) for Natural and Engineered Materials.” MSE Supplies.</a:t>
            </a:r>
          </a:p>
          <a:p>
            <a:pPr marL="0" indent="0">
              <a:lnSpc>
                <a:spcPct val="100000"/>
              </a:lnSpc>
              <a:buNone/>
            </a:pPr>
            <a:r>
              <a:rPr lang="en-US" sz="1600">
                <a:solidFill>
                  <a:schemeClr val="bg1"/>
                </a:solidFill>
                <a:hlinkClick r:id="rId5">
                  <a:extLst>
                    <a:ext uri="{A12FA001-AC4F-418D-AE19-62706E023703}">
                      <ahyp:hlinkClr xmlns:ahyp="http://schemas.microsoft.com/office/drawing/2018/hyperlinkcolor" val="tx"/>
                    </a:ext>
                  </a:extLst>
                </a:hlinkClick>
              </a:rPr>
              <a:t>ghgh</a:t>
            </a:r>
            <a:r>
              <a:rPr lang="en-US" sz="1600">
                <a:solidFill>
                  <a:srgbClr val="782F40"/>
                </a:solidFill>
                <a:hlinkClick r:id="rId5">
                  <a:extLst>
                    <a:ext uri="{A12FA001-AC4F-418D-AE19-62706E023703}">
                      <ahyp:hlinkClr xmlns:ahyp="http://schemas.microsoft.com/office/drawing/2018/hyperlinkcolor" val="tx"/>
                    </a:ext>
                  </a:extLst>
                </a:hlinkClick>
              </a:rPr>
              <a:t>https://www.msesupplies.com/pages/list-of-thermal-expansion-coefficients-cte-for-natural-and-engineered-</a:t>
            </a:r>
            <a:r>
              <a:rPr lang="en-US" sz="1600">
                <a:solidFill>
                  <a:schemeClr val="bg1"/>
                </a:solidFill>
                <a:hlinkClick r:id="rId5">
                  <a:extLst>
                    <a:ext uri="{A12FA001-AC4F-418D-AE19-62706E023703}">
                      <ahyp:hlinkClr xmlns:ahyp="http://schemas.microsoft.com/office/drawing/2018/hyperlinkcolor" val="tx"/>
                    </a:ext>
                  </a:extLst>
                </a:hlinkClick>
              </a:rPr>
              <a:t>bnbn</a:t>
            </a:r>
            <a:r>
              <a:rPr lang="en-US" sz="1600">
                <a:solidFill>
                  <a:srgbClr val="782F40"/>
                </a:solidFill>
                <a:hlinkClick r:id="rId5">
                  <a:extLst>
                    <a:ext uri="{A12FA001-AC4F-418D-AE19-62706E023703}">
                      <ahyp:hlinkClr xmlns:ahyp="http://schemas.microsoft.com/office/drawing/2018/hyperlinkcolor" val="tx"/>
                    </a:ext>
                  </a:extLst>
                </a:hlinkClick>
              </a:rPr>
              <a:t>materials</a:t>
            </a:r>
            <a:endParaRPr lang="en-US" sz="1600">
              <a:solidFill>
                <a:srgbClr val="782F40"/>
              </a:solidFill>
            </a:endParaRPr>
          </a:p>
          <a:p>
            <a:pPr marL="0" indent="0">
              <a:lnSpc>
                <a:spcPct val="100000"/>
              </a:lnSpc>
              <a:buNone/>
            </a:pPr>
            <a:r>
              <a:rPr lang="en-US" sz="1600">
                <a:solidFill>
                  <a:srgbClr val="782F40"/>
                </a:solidFill>
              </a:rPr>
              <a:t>          </a:t>
            </a:r>
            <a:r>
              <a:rPr lang="en-US" sz="1600"/>
              <a:t>Accessed April 16, 2023.</a:t>
            </a:r>
          </a:p>
          <a:p>
            <a:pPr marL="0" indent="0">
              <a:lnSpc>
                <a:spcPct val="100000"/>
              </a:lnSpc>
              <a:buNone/>
            </a:pPr>
            <a:r>
              <a:rPr lang="en-US" sz="1600" b="1"/>
              <a:t>[16] </a:t>
            </a:r>
            <a:r>
              <a:rPr lang="en-US" sz="1600"/>
              <a:t>“Top 5 FDA-approved food-grade plastics.” Fast Radius.</a:t>
            </a:r>
          </a:p>
          <a:p>
            <a:pPr marL="0" indent="0">
              <a:lnSpc>
                <a:spcPct val="100000"/>
              </a:lnSpc>
              <a:buNone/>
            </a:pPr>
            <a:r>
              <a:rPr lang="en-US" sz="1600"/>
              <a:t>         </a:t>
            </a:r>
            <a:r>
              <a:rPr lang="en-US" sz="1600">
                <a:hlinkClick r:id="rId6"/>
              </a:rPr>
              <a:t>https://www.fastradius.com/resources/top-five-food-grade-plastics/</a:t>
            </a:r>
            <a:endParaRPr lang="en-US" sz="1600"/>
          </a:p>
          <a:p>
            <a:pPr marL="0" indent="0">
              <a:lnSpc>
                <a:spcPct val="100000"/>
              </a:lnSpc>
              <a:buNone/>
            </a:pPr>
            <a:r>
              <a:rPr lang="en-US" sz="1600"/>
              <a:t>         Accessed April 16, 2023.</a:t>
            </a:r>
          </a:p>
          <a:p>
            <a:pPr marL="0" indent="0">
              <a:buNone/>
            </a:pPr>
            <a:endParaRPr lang="en-US" sz="1600"/>
          </a:p>
          <a:p>
            <a:pPr marL="0" indent="0">
              <a:buNone/>
            </a:pPr>
            <a:endParaRPr lang="en-US" sz="1600"/>
          </a:p>
          <a:p>
            <a:pPr marL="0" indent="0">
              <a:buNone/>
            </a:pPr>
            <a:endParaRPr lang="en-US" sz="1600"/>
          </a:p>
          <a:p>
            <a:pPr marL="0" indent="0">
              <a:buNone/>
            </a:pPr>
            <a:endParaRPr lang="en-US" sz="1600"/>
          </a:p>
          <a:p>
            <a:pPr marL="0" indent="0">
              <a:buNone/>
            </a:pPr>
            <a:endParaRPr lang="en-US" sz="1600"/>
          </a:p>
          <a:p>
            <a:pPr marL="0" indent="0">
              <a:buNone/>
            </a:pPr>
            <a:endParaRPr lang="en-US" sz="1600"/>
          </a:p>
          <a:p>
            <a:pPr marL="0" indent="0">
              <a:buNone/>
            </a:pPr>
            <a:endParaRPr lang="en-US" sz="1600"/>
          </a:p>
        </p:txBody>
      </p:sp>
      <p:sp>
        <p:nvSpPr>
          <p:cNvPr id="4" name="Slide Number Placeholder 3">
            <a:extLst>
              <a:ext uri="{FF2B5EF4-FFF2-40B4-BE49-F238E27FC236}">
                <a16:creationId xmlns:a16="http://schemas.microsoft.com/office/drawing/2014/main" id="{5091CE3C-F19C-2B25-D179-6766CA229071}"/>
              </a:ext>
            </a:extLst>
          </p:cNvPr>
          <p:cNvSpPr>
            <a:spLocks noGrp="1"/>
          </p:cNvSpPr>
          <p:nvPr>
            <p:ph type="sldNum" sz="quarter" idx="12"/>
          </p:nvPr>
        </p:nvSpPr>
        <p:spPr/>
        <p:txBody>
          <a:bodyPr/>
          <a:lstStyle/>
          <a:p>
            <a:fld id="{03DC2DEF-D2FE-4B45-ABA4-9F153FD1C98A}" type="slidenum">
              <a:rPr lang="en-US" smtClean="0"/>
              <a:t>31</a:t>
            </a:fld>
            <a:endParaRPr lang="en-US"/>
          </a:p>
        </p:txBody>
      </p:sp>
    </p:spTree>
    <p:extLst>
      <p:ext uri="{BB962C8B-B14F-4D97-AF65-F5344CB8AC3E}">
        <p14:creationId xmlns:p14="http://schemas.microsoft.com/office/powerpoint/2010/main" val="13742773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24024-E0C6-CC46-881E-A12D8923E57C}"/>
              </a:ext>
            </a:extLst>
          </p:cNvPr>
          <p:cNvSpPr>
            <a:spLocks noGrp="1"/>
          </p:cNvSpPr>
          <p:nvPr>
            <p:ph type="title"/>
          </p:nvPr>
        </p:nvSpPr>
        <p:spPr/>
        <p:txBody>
          <a:bodyPr/>
          <a:lstStyle/>
          <a:p>
            <a:r>
              <a:rPr lang="en-US"/>
              <a:t>REFERENCES</a:t>
            </a:r>
          </a:p>
        </p:txBody>
      </p:sp>
      <p:sp>
        <p:nvSpPr>
          <p:cNvPr id="3" name="Content Placeholder 2">
            <a:extLst>
              <a:ext uri="{FF2B5EF4-FFF2-40B4-BE49-F238E27FC236}">
                <a16:creationId xmlns:a16="http://schemas.microsoft.com/office/drawing/2014/main" id="{1465F9F8-4E02-6E44-B101-2ADEF701BC83}"/>
              </a:ext>
            </a:extLst>
          </p:cNvPr>
          <p:cNvSpPr>
            <a:spLocks noGrp="1"/>
          </p:cNvSpPr>
          <p:nvPr>
            <p:ph idx="1"/>
          </p:nvPr>
        </p:nvSpPr>
        <p:spPr/>
        <p:txBody>
          <a:bodyPr vert="horz" lIns="91440" tIns="45720" rIns="91440" bIns="45720" rtlCol="0" anchor="t">
            <a:normAutofit fontScale="25000" lnSpcReduction="20000"/>
          </a:bodyPr>
          <a:lstStyle/>
          <a:p>
            <a:pPr marL="0" indent="0">
              <a:lnSpc>
                <a:spcPct val="120000"/>
              </a:lnSpc>
              <a:buNone/>
            </a:pPr>
            <a:r>
              <a:rPr lang="en-US" sz="6400" b="1"/>
              <a:t>[17] </a:t>
            </a:r>
            <a:r>
              <a:rPr lang="en-US" sz="6400"/>
              <a:t>“</a:t>
            </a:r>
            <a:r>
              <a:rPr lang="en-US" sz="6400" err="1"/>
              <a:t>Duco</a:t>
            </a:r>
            <a:r>
              <a:rPr lang="en-US" sz="6400"/>
              <a:t> ABS Plastic Sheet 1/8 Inch Thick 24" x 48" - Two-Sided Rigid ABS Sheet (Textured Plastic Front &amp; Smooth Back)- DIY Home Decor and Robotics Competitions Use - Black Plastic Sheet (Pack of 1).”</a:t>
            </a:r>
          </a:p>
          <a:p>
            <a:pPr marL="0" indent="0">
              <a:lnSpc>
                <a:spcPct val="120000"/>
              </a:lnSpc>
              <a:buNone/>
            </a:pPr>
            <a:r>
              <a:rPr lang="en-US" sz="6400" u="sng">
                <a:solidFill>
                  <a:schemeClr val="accent1"/>
                </a:solidFill>
                <a:hlinkClick r:id="rId2">
                  <a:extLst>
                    <a:ext uri="{A12FA001-AC4F-418D-AE19-62706E023703}">
                      <ahyp:hlinkClr xmlns:ahyp="http://schemas.microsoft.com/office/drawing/2018/hyperlinkcolor" val="tx"/>
                    </a:ext>
                  </a:extLst>
                </a:hlinkClick>
              </a:rPr>
              <a:t>https://www.amazon.com/Duco-Plastic-Sheet-Inch-Thick/dp/B0B78J9CR6/ref=pd_lpo_1?pd_rd_w=vxxgj&amp;content-</a:t>
            </a:r>
            <a:r>
              <a:rPr lang="en-US" sz="6400" u="sng">
                <a:solidFill>
                  <a:schemeClr val="accent1"/>
                </a:solidFill>
              </a:rPr>
              <a:t> id=amzn1.sym.116f529c-aa4d-4763-b2b6-4d614ec7dc00&amp;pf_rd_p=116f529c-aa4d-4763-b2b6-4d614ec7dc00&amp;pf_rd_r=JT3QHADTWWS5E0H67TW6&amp;pd_rd_wg=</a:t>
            </a:r>
            <a:r>
              <a:rPr lang="en-US" sz="6400" u="sng" err="1">
                <a:solidFill>
                  <a:schemeClr val="accent1"/>
                </a:solidFill>
              </a:rPr>
              <a:t>djdZZ&amp;pd_rd_r</a:t>
            </a:r>
            <a:r>
              <a:rPr lang="en-US" sz="6400" u="sng">
                <a:solidFill>
                  <a:schemeClr val="accent1"/>
                </a:solidFill>
              </a:rPr>
              <a:t>=2581a3d9-5b48-42bd-9031-3c116d4f0f45&amp;pd_rd_i=B0B78J9CR6&amp;th=1</a:t>
            </a:r>
          </a:p>
          <a:p>
            <a:pPr marL="0" indent="0">
              <a:buNone/>
            </a:pPr>
            <a:r>
              <a:rPr lang="en-US" sz="6400"/>
              <a:t>          Accessed April 16, 2023.</a:t>
            </a:r>
          </a:p>
          <a:p>
            <a:pPr marL="0" indent="0">
              <a:lnSpc>
                <a:spcPct val="120000"/>
              </a:lnSpc>
              <a:buNone/>
            </a:pPr>
            <a:r>
              <a:rPr lang="en-US" sz="6400" b="1"/>
              <a:t>[18] </a:t>
            </a:r>
            <a:r>
              <a:rPr lang="en-US" sz="6400"/>
              <a:t>“Clear Lexan Sheet, Polycarbonate Sheet.”  Polymer Plastics </a:t>
            </a:r>
            <a:r>
              <a:rPr lang="en-US" sz="6400" err="1"/>
              <a:t>Company,LC</a:t>
            </a:r>
            <a:r>
              <a:rPr lang="en-US" sz="6400"/>
              <a:t>.     </a:t>
            </a:r>
          </a:p>
          <a:p>
            <a:pPr marL="0" indent="0">
              <a:lnSpc>
                <a:spcPct val="120000"/>
              </a:lnSpc>
              <a:buNone/>
            </a:pPr>
            <a:r>
              <a:rPr lang="en-US" sz="6400">
                <a:solidFill>
                  <a:schemeClr val="accent1"/>
                </a:solidFill>
                <a:hlinkClick r:id="rId3">
                  <a:extLst>
                    <a:ext uri="{A12FA001-AC4F-418D-AE19-62706E023703}">
                      <ahyp:hlinkClr xmlns:ahyp="http://schemas.microsoft.com/office/drawing/2018/hyperlinkcolor" val="tx"/>
                    </a:ext>
                  </a:extLst>
                </a:hlinkClick>
              </a:rPr>
              <a:t>https://www.polymerplastics.com/transparents_lexan.shtml#:~:text=Polycarbonate%20Lexan%209034%20is%20UlV,density%20rating%20less%20than%2075</a:t>
            </a:r>
            <a:endParaRPr lang="en-US" sz="6400">
              <a:solidFill>
                <a:schemeClr val="accent1"/>
              </a:solidFill>
            </a:endParaRPr>
          </a:p>
          <a:p>
            <a:pPr marL="0" indent="0">
              <a:lnSpc>
                <a:spcPct val="120000"/>
              </a:lnSpc>
              <a:buNone/>
            </a:pPr>
            <a:r>
              <a:rPr lang="en-US" sz="6400"/>
              <a:t>Accessed April 16, 2023.</a:t>
            </a:r>
          </a:p>
          <a:p>
            <a:pPr marL="0" indent="0">
              <a:lnSpc>
                <a:spcPct val="120000"/>
              </a:lnSpc>
              <a:buNone/>
            </a:pPr>
            <a:r>
              <a:rPr lang="en-US" sz="6400" b="1" i="0">
                <a:effectLst/>
              </a:rPr>
              <a:t>[19] </a:t>
            </a:r>
            <a:r>
              <a:rPr lang="en-US" sz="6400"/>
              <a:t>“Typical Shrinkage Values for Miscellaneous Plastic Resins.” Plastic Service Centers.</a:t>
            </a:r>
          </a:p>
          <a:p>
            <a:pPr marL="0" indent="0">
              <a:lnSpc>
                <a:spcPct val="120000"/>
              </a:lnSpc>
              <a:buNone/>
            </a:pPr>
            <a:r>
              <a:rPr lang="en-US" sz="6400"/>
              <a:t>          </a:t>
            </a:r>
            <a:r>
              <a:rPr lang="en-US" sz="6400">
                <a:solidFill>
                  <a:schemeClr val="accent1"/>
                </a:solidFill>
                <a:hlinkClick r:id="rId4">
                  <a:extLst>
                    <a:ext uri="{A12FA001-AC4F-418D-AE19-62706E023703}">
                      <ahyp:hlinkClr xmlns:ahyp="http://schemas.microsoft.com/office/drawing/2018/hyperlinkcolor" val="tx"/>
                    </a:ext>
                  </a:extLst>
                </a:hlinkClick>
              </a:rPr>
              <a:t>https://www.plasticservice.com/shrinkageinformation.aspx</a:t>
            </a:r>
            <a:endParaRPr lang="en-US" sz="6400">
              <a:solidFill>
                <a:schemeClr val="accent1"/>
              </a:solidFill>
            </a:endParaRPr>
          </a:p>
          <a:p>
            <a:pPr marL="0" indent="0">
              <a:lnSpc>
                <a:spcPct val="120000"/>
              </a:lnSpc>
              <a:buNone/>
            </a:pPr>
            <a:r>
              <a:rPr lang="en-US" sz="6400"/>
              <a:t>          Accessed 16, 2023. </a:t>
            </a:r>
          </a:p>
          <a:p>
            <a:pPr marL="0" indent="0">
              <a:buNone/>
            </a:pPr>
            <a:endParaRPr lang="en-US" sz="1600"/>
          </a:p>
          <a:p>
            <a:pPr marL="0" indent="0">
              <a:buNone/>
            </a:pPr>
            <a:endParaRPr lang="en-US" sz="1600"/>
          </a:p>
          <a:p>
            <a:pPr marL="0" indent="0">
              <a:buNone/>
            </a:pPr>
            <a:endParaRPr lang="en-US" sz="1600"/>
          </a:p>
          <a:p>
            <a:endParaRPr lang="en-US"/>
          </a:p>
        </p:txBody>
      </p:sp>
      <p:sp>
        <p:nvSpPr>
          <p:cNvPr id="4" name="Slide Number Placeholder 3">
            <a:extLst>
              <a:ext uri="{FF2B5EF4-FFF2-40B4-BE49-F238E27FC236}">
                <a16:creationId xmlns:a16="http://schemas.microsoft.com/office/drawing/2014/main" id="{717D31D3-F199-4F48-8361-02AFB686A658}"/>
              </a:ext>
            </a:extLst>
          </p:cNvPr>
          <p:cNvSpPr>
            <a:spLocks noGrp="1"/>
          </p:cNvSpPr>
          <p:nvPr>
            <p:ph type="sldNum" sz="quarter" idx="12"/>
          </p:nvPr>
        </p:nvSpPr>
        <p:spPr/>
        <p:txBody>
          <a:bodyPr/>
          <a:lstStyle/>
          <a:p>
            <a:fld id="{03DC2DEF-D2FE-4B45-ABA4-9F153FD1C98A}" type="slidenum">
              <a:rPr lang="en-US" smtClean="0"/>
              <a:pPr/>
              <a:t>32</a:t>
            </a:fld>
            <a:endParaRPr lang="en-US"/>
          </a:p>
        </p:txBody>
      </p:sp>
    </p:spTree>
    <p:extLst>
      <p:ext uri="{BB962C8B-B14F-4D97-AF65-F5344CB8AC3E}">
        <p14:creationId xmlns:p14="http://schemas.microsoft.com/office/powerpoint/2010/main" val="33565889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24024-E0C6-CC46-881E-A12D8923E57C}"/>
              </a:ext>
            </a:extLst>
          </p:cNvPr>
          <p:cNvSpPr>
            <a:spLocks noGrp="1"/>
          </p:cNvSpPr>
          <p:nvPr>
            <p:ph type="title"/>
          </p:nvPr>
        </p:nvSpPr>
        <p:spPr/>
        <p:txBody>
          <a:bodyPr/>
          <a:lstStyle/>
          <a:p>
            <a:r>
              <a:rPr lang="en-US"/>
              <a:t>REFERENCES</a:t>
            </a:r>
          </a:p>
        </p:txBody>
      </p:sp>
      <p:sp>
        <p:nvSpPr>
          <p:cNvPr id="3" name="Content Placeholder 2">
            <a:extLst>
              <a:ext uri="{FF2B5EF4-FFF2-40B4-BE49-F238E27FC236}">
                <a16:creationId xmlns:a16="http://schemas.microsoft.com/office/drawing/2014/main" id="{1465F9F8-4E02-6E44-B101-2ADEF701BC83}"/>
              </a:ext>
            </a:extLst>
          </p:cNvPr>
          <p:cNvSpPr>
            <a:spLocks noGrp="1"/>
          </p:cNvSpPr>
          <p:nvPr>
            <p:ph idx="1"/>
          </p:nvPr>
        </p:nvSpPr>
        <p:spPr/>
        <p:txBody>
          <a:bodyPr vert="horz" lIns="91440" tIns="45720" rIns="91440" bIns="45720" rtlCol="0" anchor="t">
            <a:normAutofit fontScale="92500" lnSpcReduction="10000"/>
          </a:bodyPr>
          <a:lstStyle/>
          <a:p>
            <a:pPr marL="0" indent="0">
              <a:lnSpc>
                <a:spcPct val="120000"/>
              </a:lnSpc>
              <a:buNone/>
            </a:pPr>
            <a:r>
              <a:rPr lang="en-US" sz="1600" b="1"/>
              <a:t>[20] </a:t>
            </a:r>
            <a:r>
              <a:rPr lang="en-US" sz="1600"/>
              <a:t>“What Pet Door Size Should You Buy Based On Your Dog's Breed.” Endura Flap</a:t>
            </a:r>
          </a:p>
          <a:p>
            <a:pPr marL="0" indent="0">
              <a:lnSpc>
                <a:spcPct val="120000"/>
              </a:lnSpc>
              <a:buNone/>
            </a:pPr>
            <a:r>
              <a:rPr lang="en-US" sz="1600">
                <a:solidFill>
                  <a:schemeClr val="accent1"/>
                </a:solidFill>
              </a:rPr>
              <a:t>          </a:t>
            </a:r>
            <a:r>
              <a:rPr lang="en-US" sz="1600">
                <a:solidFill>
                  <a:schemeClr val="accent1"/>
                </a:solidFill>
                <a:hlinkClick r:id="rId2">
                  <a:extLst>
                    <a:ext uri="{A12FA001-AC4F-418D-AE19-62706E023703}">
                      <ahyp:hlinkClr xmlns:ahyp="http://schemas.microsoft.com/office/drawing/2018/hyperlinkcolor" val="tx"/>
                    </a:ext>
                  </a:extLst>
                </a:hlinkClick>
              </a:rPr>
              <a:t>https://enduraflap.com/blogs/pet-doors/choosing-the-right-size-pet-door</a:t>
            </a:r>
            <a:endParaRPr lang="en-US" sz="1600">
              <a:solidFill>
                <a:schemeClr val="accent1"/>
              </a:solidFill>
            </a:endParaRPr>
          </a:p>
          <a:p>
            <a:pPr marL="0" indent="0">
              <a:lnSpc>
                <a:spcPct val="120000"/>
              </a:lnSpc>
              <a:buNone/>
            </a:pPr>
            <a:r>
              <a:rPr lang="en-US" sz="1600"/>
              <a:t>          Accessed April 18, 2023.</a:t>
            </a:r>
            <a:endParaRPr lang="en-US" sz="1600" b="1"/>
          </a:p>
          <a:p>
            <a:pPr marL="0" indent="0">
              <a:lnSpc>
                <a:spcPct val="120000"/>
              </a:lnSpc>
              <a:buNone/>
            </a:pPr>
            <a:r>
              <a:rPr lang="en-US" sz="1600" b="1"/>
              <a:t>[21] </a:t>
            </a:r>
            <a:r>
              <a:rPr lang="en-US" sz="1600"/>
              <a:t>“1/4" X 48" X 96" CLEAR POLYCARBONATE SHEET.”  </a:t>
            </a:r>
            <a:r>
              <a:rPr lang="en-US" sz="1600" err="1"/>
              <a:t>ePlastics</a:t>
            </a:r>
            <a:r>
              <a:rPr lang="en-US" sz="1600"/>
              <a:t>.</a:t>
            </a:r>
          </a:p>
          <a:p>
            <a:pPr marL="0" indent="0">
              <a:lnSpc>
                <a:spcPct val="120000"/>
              </a:lnSpc>
              <a:buNone/>
            </a:pPr>
            <a:r>
              <a:rPr lang="en-US" sz="1600"/>
              <a:t>         </a:t>
            </a:r>
            <a:r>
              <a:rPr lang="en-US" sz="1600">
                <a:hlinkClick r:id="rId3">
                  <a:extLst>
                    <a:ext uri="{A12FA001-AC4F-418D-AE19-62706E023703}">
                      <ahyp:hlinkClr xmlns:ahyp="http://schemas.microsoft.com/office/drawing/2018/hyperlinkcolor" val="tx"/>
                    </a:ext>
                  </a:extLst>
                </a:hlinkClick>
              </a:rPr>
              <a:t>https://www.eplastics.com/LEXAN-CLR-0-250AM48X96</a:t>
            </a:r>
            <a:endParaRPr lang="en-US" sz="1600" b="1"/>
          </a:p>
          <a:p>
            <a:pPr marL="0" indent="0">
              <a:buNone/>
            </a:pPr>
            <a:r>
              <a:rPr lang="en-US" sz="1600" b="1"/>
              <a:t>[22] </a:t>
            </a:r>
            <a:r>
              <a:rPr lang="en-US" sz="1600"/>
              <a:t>“TRANSPARENT DARK SMOKED GREY LEXAN SHEET 1/4" THICK.” VIP Plastics.</a:t>
            </a:r>
          </a:p>
          <a:p>
            <a:pPr marL="0" indent="0">
              <a:buNone/>
            </a:pPr>
            <a:r>
              <a:rPr lang="en-US" sz="1600">
                <a:hlinkClick r:id="rId4"/>
              </a:rPr>
              <a:t>https://www.amazon.com/Duco-Plastic-Sheet-Inch-Thick/dp/B0B78J9CR6/ref=pd_lpo_1?pd_rd_w=vxxgj&amp;content-</a:t>
            </a:r>
            <a:r>
              <a:rPr lang="en-US" sz="1600"/>
              <a:t> </a:t>
            </a:r>
            <a:r>
              <a:rPr lang="en-US" sz="1600" u="sng">
                <a:solidFill>
                  <a:schemeClr val="accent1"/>
                </a:solidFill>
              </a:rPr>
              <a:t>id=amzn1.sym.116f529c-aa4d-4763-b2b6-4d614ec7dc00&amp;pf_rd_p=116f529c-aa4d-4763-b2b6-4d614ec7dc00&amp;pf_rd_r=JT3QHADTWWS5E0H67TW6&amp;pd_rd_wg=</a:t>
            </a:r>
            <a:r>
              <a:rPr lang="en-US" sz="1600" u="sng" err="1">
                <a:solidFill>
                  <a:schemeClr val="accent1"/>
                </a:solidFill>
              </a:rPr>
              <a:t>djdZZ&amp;pd_rd_r</a:t>
            </a:r>
            <a:r>
              <a:rPr lang="en-US" sz="1600" u="sng">
                <a:solidFill>
                  <a:schemeClr val="accent1"/>
                </a:solidFill>
              </a:rPr>
              <a:t>=2581a3d9-5b48-42bd-9031-3c116d4f0f45&amp;pd_rd_i=B0B78J9CR6&amp;th=1</a:t>
            </a:r>
          </a:p>
          <a:p>
            <a:pPr marL="0" indent="0">
              <a:buNone/>
            </a:pPr>
            <a:r>
              <a:rPr lang="en-US" sz="1600"/>
              <a:t>Accessed April 18, 2023.</a:t>
            </a:r>
          </a:p>
          <a:p>
            <a:pPr marL="0" indent="0">
              <a:buNone/>
            </a:pPr>
            <a:r>
              <a:rPr lang="en-US" sz="1600" b="1"/>
              <a:t>[23] </a:t>
            </a:r>
            <a:r>
              <a:rPr lang="en-US" sz="1600"/>
              <a:t>“Polycarbonate Lexan Sheet Clear 0.250” - 1/4" (6 mm) 24" x 48" – Thermoforming.”  Amazon.</a:t>
            </a:r>
          </a:p>
          <a:p>
            <a:pPr marL="0" indent="0">
              <a:buNone/>
            </a:pPr>
            <a:r>
              <a:rPr lang="en-US" sz="1600" u="sng">
                <a:solidFill>
                  <a:schemeClr val="accent1"/>
                </a:solidFill>
              </a:rPr>
              <a:t>https://</a:t>
            </a:r>
            <a:r>
              <a:rPr lang="en-US" sz="1600" u="sng" err="1">
                <a:solidFill>
                  <a:schemeClr val="accent1"/>
                </a:solidFill>
              </a:rPr>
              <a:t>www.amazon.com</a:t>
            </a:r>
            <a:r>
              <a:rPr lang="en-US" sz="1600" u="sng">
                <a:solidFill>
                  <a:schemeClr val="accent1"/>
                </a:solidFill>
              </a:rPr>
              <a:t>/Polycarbonate-Lexan-Sheet-Clear-0-250/</a:t>
            </a:r>
            <a:r>
              <a:rPr lang="en-US" sz="1600" u="sng" err="1">
                <a:solidFill>
                  <a:schemeClr val="accent1"/>
                </a:solidFill>
              </a:rPr>
              <a:t>dp</a:t>
            </a:r>
            <a:r>
              <a:rPr lang="en-US" sz="1600" u="sng">
                <a:solidFill>
                  <a:schemeClr val="accent1"/>
                </a:solidFill>
              </a:rPr>
              <a:t>/B07KCYC7K7/ref=sr_1_3?crid=2HQY4AB37GENQ&amp;keywords=lexan+1%2F4+inch+sheet&amp;qid=1681667455&amp;sprefix=lexan+1%2F4+inch+shee%2Caps%2C103&amp;sr=8-3&amp;ufe=app_do%3Aamzn1.fos.006c50ae-5d4c-4777-9bc0-4513d670b6bc</a:t>
            </a:r>
          </a:p>
          <a:p>
            <a:pPr marL="0" indent="0">
              <a:buNone/>
            </a:pPr>
            <a:r>
              <a:rPr lang="en-US" sz="1600"/>
              <a:t>Accessed April 18, 2023</a:t>
            </a:r>
          </a:p>
          <a:p>
            <a:pPr marL="0" indent="0">
              <a:buNone/>
            </a:pPr>
            <a:endParaRPr lang="en-US" sz="1600"/>
          </a:p>
          <a:p>
            <a:pPr marL="0" indent="0">
              <a:buNone/>
            </a:pPr>
            <a:endParaRPr lang="en-US" sz="1600"/>
          </a:p>
          <a:p>
            <a:pPr marL="0" indent="0">
              <a:buNone/>
            </a:pPr>
            <a:endParaRPr lang="en-US" sz="1600"/>
          </a:p>
          <a:p>
            <a:pPr marL="0" indent="0">
              <a:buNone/>
            </a:pPr>
            <a:endParaRPr lang="en-US" sz="1600" b="1"/>
          </a:p>
          <a:p>
            <a:pPr marL="0" indent="0">
              <a:buNone/>
            </a:pPr>
            <a:endParaRPr lang="en-US" sz="1600"/>
          </a:p>
          <a:p>
            <a:pPr marL="0" indent="0">
              <a:buNone/>
            </a:pPr>
            <a:endParaRPr lang="en-US" sz="1600"/>
          </a:p>
          <a:p>
            <a:endParaRPr lang="en-US"/>
          </a:p>
        </p:txBody>
      </p:sp>
      <p:sp>
        <p:nvSpPr>
          <p:cNvPr id="4" name="Slide Number Placeholder 3">
            <a:extLst>
              <a:ext uri="{FF2B5EF4-FFF2-40B4-BE49-F238E27FC236}">
                <a16:creationId xmlns:a16="http://schemas.microsoft.com/office/drawing/2014/main" id="{717D31D3-F199-4F48-8361-02AFB686A658}"/>
              </a:ext>
            </a:extLst>
          </p:cNvPr>
          <p:cNvSpPr>
            <a:spLocks noGrp="1"/>
          </p:cNvSpPr>
          <p:nvPr>
            <p:ph type="sldNum" sz="quarter" idx="12"/>
          </p:nvPr>
        </p:nvSpPr>
        <p:spPr/>
        <p:txBody>
          <a:bodyPr/>
          <a:lstStyle/>
          <a:p>
            <a:fld id="{03DC2DEF-D2FE-4B45-ABA4-9F153FD1C98A}" type="slidenum">
              <a:rPr lang="en-US" smtClean="0"/>
              <a:pPr/>
              <a:t>33</a:t>
            </a:fld>
            <a:endParaRPr lang="en-US"/>
          </a:p>
        </p:txBody>
      </p:sp>
    </p:spTree>
    <p:extLst>
      <p:ext uri="{BB962C8B-B14F-4D97-AF65-F5344CB8AC3E}">
        <p14:creationId xmlns:p14="http://schemas.microsoft.com/office/powerpoint/2010/main" val="1809367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1246E-19B0-0342-8030-A5C86A4435EE}"/>
              </a:ext>
            </a:extLst>
          </p:cNvPr>
          <p:cNvSpPr>
            <a:spLocks noGrp="1"/>
          </p:cNvSpPr>
          <p:nvPr>
            <p:ph type="title"/>
          </p:nvPr>
        </p:nvSpPr>
        <p:spPr/>
        <p:txBody>
          <a:bodyPr/>
          <a:lstStyle/>
          <a:p>
            <a:r>
              <a:rPr lang="en-US"/>
              <a:t>EXTRA MATERIALS NOTES SLIDE</a:t>
            </a:r>
          </a:p>
        </p:txBody>
      </p:sp>
      <p:sp>
        <p:nvSpPr>
          <p:cNvPr id="3" name="Content Placeholder 2">
            <a:extLst>
              <a:ext uri="{FF2B5EF4-FFF2-40B4-BE49-F238E27FC236}">
                <a16:creationId xmlns:a16="http://schemas.microsoft.com/office/drawing/2014/main" id="{7524A238-FAE6-7B44-B37C-A53B3F766316}"/>
              </a:ext>
            </a:extLst>
          </p:cNvPr>
          <p:cNvSpPr>
            <a:spLocks noGrp="1"/>
          </p:cNvSpPr>
          <p:nvPr>
            <p:ph idx="1"/>
          </p:nvPr>
        </p:nvSpPr>
        <p:spPr/>
        <p:txBody>
          <a:bodyPr>
            <a:normAutofit fontScale="85000" lnSpcReduction="20000"/>
          </a:bodyPr>
          <a:lstStyle/>
          <a:p>
            <a:r>
              <a:rPr lang="en-US" sz="2000"/>
              <a:t>**ABS plastic looks relatively flexible at ¼ in. Should we increase the thickness to ½ in?</a:t>
            </a:r>
          </a:p>
          <a:p>
            <a:r>
              <a:rPr lang="en-US" sz="2000"/>
              <a:t>LEXAN (polycarbonate resin thermoplastic) is a material used by the high tech </a:t>
            </a:r>
            <a:r>
              <a:rPr lang="en-US" sz="2000" err="1"/>
              <a:t>powerpet</a:t>
            </a:r>
            <a:r>
              <a:rPr lang="en-US" sz="2000"/>
              <a:t> door. It has a yield and tensile strength of 65 MPa and 65 MPa.  We might consider keeping the frame made out of ABS plastic, and the sliding door itself out of LEXAN. </a:t>
            </a:r>
          </a:p>
          <a:p>
            <a:r>
              <a:rPr lang="en-US" sz="2000"/>
              <a:t>LEXAN is almost as light as ABS; density is: 0.0434 </a:t>
            </a:r>
            <a:r>
              <a:rPr lang="en-US" sz="2000" err="1"/>
              <a:t>lb</a:t>
            </a:r>
            <a:r>
              <a:rPr lang="en-US" sz="2000"/>
              <a:t>/in^3 vs abs which is </a:t>
            </a:r>
            <a:r>
              <a:rPr lang="en-US" sz="1800"/>
              <a:t>0.038 </a:t>
            </a:r>
            <a:r>
              <a:rPr lang="en-US" sz="1800" err="1"/>
              <a:t>lb</a:t>
            </a:r>
            <a:r>
              <a:rPr lang="en-US" sz="1800"/>
              <a:t>/in</a:t>
            </a:r>
            <a:r>
              <a:rPr lang="en-US" sz="1800" baseline="30000"/>
              <a:t>3</a:t>
            </a:r>
            <a:endParaRPr lang="en-US" sz="1800"/>
          </a:p>
          <a:p>
            <a:r>
              <a:rPr lang="en-US" sz="2000">
                <a:hlinkClick r:id="rId2"/>
              </a:rPr>
              <a:t>https://www.matweb.com/search/datasheet.aspx?matguid=cda0ab793fed4ed6a7e5df4902937a4b&amp;ckck=1</a:t>
            </a:r>
            <a:endParaRPr lang="en-US" sz="2000"/>
          </a:p>
          <a:p>
            <a:r>
              <a:rPr lang="en-US" sz="2000">
                <a:hlinkClick r:id="rId3"/>
              </a:rPr>
              <a:t>https://dielectricmfg.com/resources/knowledge-base/lexan/#:~:text=Lexan%C2%AE%20(Polycarbonate)&amp;text=Lexan%C2%AE%20offers%20an%20excellent,available%20in%20clear%20and%20color</a:t>
            </a:r>
            <a:r>
              <a:rPr lang="en-US" sz="2000"/>
              <a:t>.</a:t>
            </a:r>
          </a:p>
          <a:p>
            <a:r>
              <a:rPr lang="en-US" sz="2000"/>
              <a:t>Consider plexiglass as door material?</a:t>
            </a:r>
          </a:p>
          <a:p>
            <a:r>
              <a:rPr lang="en-US" sz="2000"/>
              <a:t>If considering a clear material such as </a:t>
            </a:r>
            <a:r>
              <a:rPr lang="en-US" sz="2000" err="1"/>
              <a:t>lexan</a:t>
            </a:r>
            <a:r>
              <a:rPr lang="en-US" sz="2000"/>
              <a:t> or plexiglass, we need to tint it so it wont be transparent (safety hazard for running dog)</a:t>
            </a:r>
          </a:p>
          <a:p>
            <a:r>
              <a:rPr lang="en-US" sz="2000"/>
              <a:t>I’d say keep the actual door frame as ABS because that’s what every other door seems to use</a:t>
            </a:r>
          </a:p>
          <a:p>
            <a:r>
              <a:rPr lang="en-US" sz="2000">
                <a:hlinkClick r:id="rId4"/>
              </a:rPr>
              <a:t>https://www.youtube.com/watch?v=i_ncaGwQZuw</a:t>
            </a:r>
            <a:endParaRPr lang="en-US" sz="2000"/>
          </a:p>
          <a:p>
            <a:r>
              <a:rPr lang="en-US" sz="2000"/>
              <a:t>This is a good video comparing polycarbonate (</a:t>
            </a:r>
            <a:r>
              <a:rPr lang="en-US" sz="2000" err="1"/>
              <a:t>lexan</a:t>
            </a:r>
            <a:r>
              <a:rPr lang="en-US" sz="2000"/>
              <a:t>) and acrylic (plexiglass)</a:t>
            </a:r>
          </a:p>
          <a:p>
            <a:r>
              <a:rPr lang="en-US" sz="2000">
                <a:hlinkClick r:id="rId5"/>
              </a:rPr>
              <a:t>https://www.youtube.com/watch?v=FSP-2VINGa4</a:t>
            </a:r>
            <a:endParaRPr lang="en-US" sz="2000"/>
          </a:p>
          <a:p>
            <a:r>
              <a:rPr lang="en-US" sz="2000">
                <a:hlinkClick r:id="rId6"/>
              </a:rPr>
              <a:t>https://www.amazon.com/Polycarbonate-Lexan-Sheet-Clear-0-250/dp/B07KCYC7K7/ref=sr_1_4?crid=AKGMA9UFXSJ5&amp;keywords=lexan+sheet&amp;qid=1681676098&amp;sprefix=lexan+sheet%2Caps%2C115&amp;sr=8-4&amp;ufe=app_do%3Aamzn1.fos.006c50ae-5d4c-4777-9bc0-4513d670b6bc</a:t>
            </a:r>
            <a:endParaRPr lang="en-US" sz="2000"/>
          </a:p>
          <a:p>
            <a:endParaRPr lang="en-US" sz="2000"/>
          </a:p>
          <a:p>
            <a:pPr marL="0" indent="0">
              <a:buNone/>
            </a:pPr>
            <a:endParaRPr lang="en-US" sz="2000"/>
          </a:p>
        </p:txBody>
      </p:sp>
      <p:sp>
        <p:nvSpPr>
          <p:cNvPr id="4" name="Slide Number Placeholder 3">
            <a:extLst>
              <a:ext uri="{FF2B5EF4-FFF2-40B4-BE49-F238E27FC236}">
                <a16:creationId xmlns:a16="http://schemas.microsoft.com/office/drawing/2014/main" id="{6C09F786-7228-5447-99FA-0D85CD2917C2}"/>
              </a:ext>
            </a:extLst>
          </p:cNvPr>
          <p:cNvSpPr>
            <a:spLocks noGrp="1"/>
          </p:cNvSpPr>
          <p:nvPr>
            <p:ph type="sldNum" sz="quarter" idx="12"/>
          </p:nvPr>
        </p:nvSpPr>
        <p:spPr/>
        <p:txBody>
          <a:bodyPr/>
          <a:lstStyle/>
          <a:p>
            <a:fld id="{03DC2DEF-D2FE-4B45-ABA4-9F153FD1C98A}" type="slidenum">
              <a:rPr lang="en-US" smtClean="0"/>
              <a:pPr/>
              <a:t>34</a:t>
            </a:fld>
            <a:endParaRPr lang="en-US"/>
          </a:p>
        </p:txBody>
      </p:sp>
    </p:spTree>
    <p:extLst>
      <p:ext uri="{BB962C8B-B14F-4D97-AF65-F5344CB8AC3E}">
        <p14:creationId xmlns:p14="http://schemas.microsoft.com/office/powerpoint/2010/main" val="22161709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92E6506-2AEB-5F44-B23E-7F587CECE69F}"/>
              </a:ext>
            </a:extLst>
          </p:cNvPr>
          <p:cNvSpPr>
            <a:spLocks noGrp="1"/>
          </p:cNvSpPr>
          <p:nvPr>
            <p:ph type="sldNum" sz="quarter" idx="12"/>
          </p:nvPr>
        </p:nvSpPr>
        <p:spPr/>
        <p:txBody>
          <a:bodyPr/>
          <a:lstStyle/>
          <a:p>
            <a:fld id="{03DC2DEF-D2FE-4B45-ABA4-9F153FD1C98A}" type="slidenum">
              <a:rPr lang="en-US" smtClean="0"/>
              <a:pPr/>
              <a:t>35</a:t>
            </a:fld>
            <a:endParaRPr lang="en-US"/>
          </a:p>
        </p:txBody>
      </p:sp>
      <p:sp>
        <p:nvSpPr>
          <p:cNvPr id="5" name="TextBox 4">
            <a:extLst>
              <a:ext uri="{FF2B5EF4-FFF2-40B4-BE49-F238E27FC236}">
                <a16:creationId xmlns:a16="http://schemas.microsoft.com/office/drawing/2014/main" id="{1214901D-0F3A-D24C-9D36-8B1C17BBFEA9}"/>
              </a:ext>
            </a:extLst>
          </p:cNvPr>
          <p:cNvSpPr txBox="1"/>
          <p:nvPr/>
        </p:nvSpPr>
        <p:spPr>
          <a:xfrm>
            <a:off x="2226479" y="1905506"/>
            <a:ext cx="7739043" cy="3046988"/>
          </a:xfrm>
          <a:prstGeom prst="rect">
            <a:avLst/>
          </a:prstGeom>
          <a:noFill/>
        </p:spPr>
        <p:txBody>
          <a:bodyPr wrap="none" rtlCol="0">
            <a:spAutoFit/>
          </a:bodyPr>
          <a:lstStyle/>
          <a:p>
            <a:pPr algn="ctr"/>
            <a:r>
              <a:rPr lang="en-US" sz="9600"/>
              <a:t>PROJECT</a:t>
            </a:r>
          </a:p>
          <a:p>
            <a:pPr algn="ctr"/>
            <a:r>
              <a:rPr lang="en-US" sz="9600"/>
              <a:t>INSPIRATION</a:t>
            </a:r>
          </a:p>
        </p:txBody>
      </p:sp>
    </p:spTree>
    <p:extLst>
      <p:ext uri="{BB962C8B-B14F-4D97-AF65-F5344CB8AC3E}">
        <p14:creationId xmlns:p14="http://schemas.microsoft.com/office/powerpoint/2010/main" val="42931167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 name="Content Placeholder 2">
            <a:extLst>
              <a:ext uri="{FF2B5EF4-FFF2-40B4-BE49-F238E27FC236}">
                <a16:creationId xmlns:a16="http://schemas.microsoft.com/office/drawing/2014/main" id="{E1CDEC08-A27B-1449-80C0-52DF6621C00E}"/>
              </a:ext>
            </a:extLst>
          </p:cNvPr>
          <p:cNvSpPr>
            <a:spLocks noGrp="1"/>
          </p:cNvSpPr>
          <p:nvPr>
            <p:ph idx="1"/>
          </p:nvPr>
        </p:nvSpPr>
        <p:spPr>
          <a:xfrm>
            <a:off x="371474" y="1233488"/>
            <a:ext cx="11520487" cy="4943475"/>
          </a:xfrm>
        </p:spPr>
        <p:txBody>
          <a:bodyPr/>
          <a:lstStyle/>
          <a:p>
            <a:r>
              <a:rPr lang="en-US" sz="2800">
                <a:solidFill>
                  <a:srgbClr val="30353D"/>
                </a:solidFill>
                <a:effectLst/>
                <a:latin typeface="Rockwell" panose="02060603020205020403" pitchFamily="18" charset="77"/>
              </a:rPr>
              <a:t>Desire to limit and control pet access through home interior and exterior</a:t>
            </a:r>
          </a:p>
          <a:p>
            <a:r>
              <a:rPr lang="en-US">
                <a:solidFill>
                  <a:srgbClr val="30353D"/>
                </a:solidFill>
                <a:latin typeface="Rockwell" panose="02060603020205020403" pitchFamily="18" charset="77"/>
              </a:rPr>
              <a:t>Traditional dog doors provide:</a:t>
            </a:r>
            <a:r>
              <a:rPr lang="en-US" sz="2800">
                <a:solidFill>
                  <a:srgbClr val="30353D"/>
                </a:solidFill>
                <a:effectLst/>
                <a:latin typeface="Rockwell" panose="02060603020205020403" pitchFamily="18" charset="77"/>
              </a:rPr>
              <a:t> </a:t>
            </a:r>
            <a:endParaRPr lang="en-US"/>
          </a:p>
          <a:p>
            <a:pPr marL="0" indent="0">
              <a:buNone/>
            </a:pPr>
            <a:endParaRPr lang="en-US"/>
          </a:p>
        </p:txBody>
      </p:sp>
      <p:sp>
        <p:nvSpPr>
          <p:cNvPr id="2" name="Title 1">
            <a:extLst>
              <a:ext uri="{FF2B5EF4-FFF2-40B4-BE49-F238E27FC236}">
                <a16:creationId xmlns:a16="http://schemas.microsoft.com/office/drawing/2014/main" id="{098FC7E4-C301-4844-86F2-A1CC6D5BEA80}"/>
              </a:ext>
            </a:extLst>
          </p:cNvPr>
          <p:cNvSpPr>
            <a:spLocks noGrp="1"/>
          </p:cNvSpPr>
          <p:nvPr>
            <p:ph type="title"/>
          </p:nvPr>
        </p:nvSpPr>
        <p:spPr/>
        <p:txBody>
          <a:bodyPr/>
          <a:lstStyle/>
          <a:p>
            <a:r>
              <a:rPr lang="en-US"/>
              <a:t>PROJECT INSPIRATION</a:t>
            </a:r>
          </a:p>
        </p:txBody>
      </p:sp>
      <p:sp>
        <p:nvSpPr>
          <p:cNvPr id="4" name="Slide Number Placeholder 3">
            <a:extLst>
              <a:ext uri="{FF2B5EF4-FFF2-40B4-BE49-F238E27FC236}">
                <a16:creationId xmlns:a16="http://schemas.microsoft.com/office/drawing/2014/main" id="{15DBEA60-CA6B-2240-9CDB-BD20343148D5}"/>
              </a:ext>
            </a:extLst>
          </p:cNvPr>
          <p:cNvSpPr>
            <a:spLocks noGrp="1"/>
          </p:cNvSpPr>
          <p:nvPr>
            <p:ph type="sldNum" sz="quarter" idx="12"/>
          </p:nvPr>
        </p:nvSpPr>
        <p:spPr>
          <a:xfrm>
            <a:off x="8640148" y="6597649"/>
            <a:ext cx="3462830" cy="194357"/>
          </a:xfrm>
        </p:spPr>
        <p:txBody>
          <a:bodyPr/>
          <a:lstStyle/>
          <a:p>
            <a:r>
              <a:rPr lang="en-US"/>
              <a:t>  Brown </a:t>
            </a:r>
            <a:fld id="{03DC2DEF-D2FE-4B45-ABA4-9F153FD1C98A}" type="slidenum">
              <a:rPr lang="en-US" smtClean="0"/>
              <a:t>36</a:t>
            </a:fld>
            <a:endParaRPr lang="en-US"/>
          </a:p>
        </p:txBody>
      </p:sp>
      <p:pic>
        <p:nvPicPr>
          <p:cNvPr id="6" name="Picture 5" descr="Logo&#10;&#10;Description automatically generated">
            <a:extLst>
              <a:ext uri="{FF2B5EF4-FFF2-40B4-BE49-F238E27FC236}">
                <a16:creationId xmlns:a16="http://schemas.microsoft.com/office/drawing/2014/main" id="{04EC04D3-C833-1C44-8627-4F8F3F3E0F77}"/>
              </a:ext>
            </a:extLst>
          </p:cNvPr>
          <p:cNvPicPr>
            <a:picLocks noChangeAspect="1"/>
          </p:cNvPicPr>
          <p:nvPr/>
        </p:nvPicPr>
        <p:blipFill>
          <a:blip r:embed="rId3"/>
          <a:stretch>
            <a:fillRect/>
          </a:stretch>
        </p:blipFill>
        <p:spPr>
          <a:xfrm>
            <a:off x="10926762" y="268288"/>
            <a:ext cx="965200" cy="965200"/>
          </a:xfrm>
          <a:prstGeom prst="rect">
            <a:avLst/>
          </a:prstGeom>
        </p:spPr>
      </p:pic>
      <p:pic>
        <p:nvPicPr>
          <p:cNvPr id="1026" name="Picture 2" descr="Why Do Wet Dogs Shake Off? - My Animals">
            <a:extLst>
              <a:ext uri="{FF2B5EF4-FFF2-40B4-BE49-F238E27FC236}">
                <a16:creationId xmlns:a16="http://schemas.microsoft.com/office/drawing/2014/main" id="{1DDDAA21-BDDE-A347-89D5-B0A4A2DEE4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8550" y="4109886"/>
            <a:ext cx="2489707" cy="1656787"/>
          </a:xfrm>
          <a:prstGeom prst="rect">
            <a:avLst/>
          </a:prstGeom>
          <a:ln w="127000" cap="sq">
            <a:solidFill>
              <a:schemeClr val="accent1"/>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028" name="Picture 4" descr="Family Leaves Husky For 3 Hours, Dog Redesigns The Apartment | Bored Panda">
            <a:extLst>
              <a:ext uri="{FF2B5EF4-FFF2-40B4-BE49-F238E27FC236}">
                <a16:creationId xmlns:a16="http://schemas.microsoft.com/office/drawing/2014/main" id="{38B11D91-26A2-EC4F-8D8A-5F5AB07499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0109" y="3913041"/>
            <a:ext cx="1419970" cy="1813264"/>
          </a:xfrm>
          <a:prstGeom prst="rect">
            <a:avLst/>
          </a:prstGeom>
          <a:ln w="127000" cap="sq">
            <a:solidFill>
              <a:schemeClr val="accent1"/>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BAFDCB3-3996-D241-9985-FDA387EA059F}"/>
              </a:ext>
            </a:extLst>
          </p:cNvPr>
          <p:cNvSpPr txBox="1"/>
          <p:nvPr/>
        </p:nvSpPr>
        <p:spPr>
          <a:xfrm>
            <a:off x="3373383" y="5930742"/>
            <a:ext cx="1584088" cy="246221"/>
          </a:xfrm>
          <a:prstGeom prst="rect">
            <a:avLst/>
          </a:prstGeom>
          <a:noFill/>
        </p:spPr>
        <p:txBody>
          <a:bodyPr wrap="none" rtlCol="0">
            <a:spAutoFit/>
          </a:bodyPr>
          <a:lstStyle/>
          <a:p>
            <a:r>
              <a:rPr lang="en-US" sz="1000"/>
              <a:t>Source: </a:t>
            </a:r>
            <a:r>
              <a:rPr lang="en-US" sz="1000" err="1"/>
              <a:t>myanimals.com</a:t>
            </a:r>
            <a:endParaRPr lang="en-US" sz="1000"/>
          </a:p>
        </p:txBody>
      </p:sp>
      <p:sp>
        <p:nvSpPr>
          <p:cNvPr id="13" name="TextBox 12">
            <a:extLst>
              <a:ext uri="{FF2B5EF4-FFF2-40B4-BE49-F238E27FC236}">
                <a16:creationId xmlns:a16="http://schemas.microsoft.com/office/drawing/2014/main" id="{9DF96B79-420A-8E4D-9CEB-819A8BEE1254}"/>
              </a:ext>
            </a:extLst>
          </p:cNvPr>
          <p:cNvSpPr txBox="1"/>
          <p:nvPr/>
        </p:nvSpPr>
        <p:spPr>
          <a:xfrm>
            <a:off x="729158" y="5930742"/>
            <a:ext cx="1681871" cy="246221"/>
          </a:xfrm>
          <a:prstGeom prst="rect">
            <a:avLst/>
          </a:prstGeom>
          <a:noFill/>
        </p:spPr>
        <p:txBody>
          <a:bodyPr wrap="none" rtlCol="0">
            <a:spAutoFit/>
          </a:bodyPr>
          <a:lstStyle/>
          <a:p>
            <a:r>
              <a:rPr lang="en-US" sz="1000"/>
              <a:t>Source: </a:t>
            </a:r>
            <a:r>
              <a:rPr lang="en-US" sz="1000" err="1"/>
              <a:t>boredpanda.com</a:t>
            </a:r>
            <a:endParaRPr lang="en-US" sz="1000"/>
          </a:p>
        </p:txBody>
      </p:sp>
      <p:sp>
        <p:nvSpPr>
          <p:cNvPr id="11" name="TextBox 10">
            <a:extLst>
              <a:ext uri="{FF2B5EF4-FFF2-40B4-BE49-F238E27FC236}">
                <a16:creationId xmlns:a16="http://schemas.microsoft.com/office/drawing/2014/main" id="{B2421AD0-DFFC-1548-8793-F30217935FE5}"/>
              </a:ext>
            </a:extLst>
          </p:cNvPr>
          <p:cNvSpPr txBox="1"/>
          <p:nvPr/>
        </p:nvSpPr>
        <p:spPr>
          <a:xfrm>
            <a:off x="371473" y="2783549"/>
            <a:ext cx="5500926" cy="584775"/>
          </a:xfrm>
          <a:prstGeom prst="rect">
            <a:avLst/>
          </a:prstGeom>
          <a:noFill/>
        </p:spPr>
        <p:txBody>
          <a:bodyPr wrap="square" rtlCol="0">
            <a:spAutoFit/>
          </a:bodyPr>
          <a:lstStyle/>
          <a:p>
            <a:pPr algn="ctr"/>
            <a:r>
              <a:rPr lang="en-US" sz="3200">
                <a:solidFill>
                  <a:srgbClr val="FF0000"/>
                </a:solidFill>
              </a:rPr>
              <a:t>NO CONSTRAINED ACCESS</a:t>
            </a:r>
          </a:p>
        </p:txBody>
      </p:sp>
      <p:pic>
        <p:nvPicPr>
          <p:cNvPr id="15" name="Picture 14" descr="A dog sitting next to a computer&#10;&#10;Description automatically generated with medium confidence">
            <a:extLst>
              <a:ext uri="{FF2B5EF4-FFF2-40B4-BE49-F238E27FC236}">
                <a16:creationId xmlns:a16="http://schemas.microsoft.com/office/drawing/2014/main" id="{FDB8BCCC-3A4E-BA49-934E-C434AA9D7D5B}"/>
              </a:ext>
            </a:extLst>
          </p:cNvPr>
          <p:cNvPicPr>
            <a:picLocks noChangeAspect="1"/>
          </p:cNvPicPr>
          <p:nvPr/>
        </p:nvPicPr>
        <p:blipFill rotWithShape="1">
          <a:blip r:embed="rId6"/>
          <a:srcRect r="40763"/>
          <a:stretch/>
        </p:blipFill>
        <p:spPr>
          <a:xfrm>
            <a:off x="9818117" y="3654988"/>
            <a:ext cx="1298563" cy="2192126"/>
          </a:xfrm>
          <a:prstGeom prst="rect">
            <a:avLst/>
          </a:prstGeom>
          <a:ln w="127000" cap="sq">
            <a:solidFill>
              <a:schemeClr val="accent1"/>
            </a:solidFill>
            <a:miter lim="800000"/>
          </a:ln>
          <a:effectLst>
            <a:outerShdw blurRad="57150" dist="50800" dir="2700000" algn="tl" rotWithShape="0">
              <a:srgbClr val="000000">
                <a:alpha val="40000"/>
              </a:srgbClr>
            </a:outerShdw>
          </a:effectLst>
        </p:spPr>
      </p:pic>
      <p:sp>
        <p:nvSpPr>
          <p:cNvPr id="19" name="TextBox 18">
            <a:extLst>
              <a:ext uri="{FF2B5EF4-FFF2-40B4-BE49-F238E27FC236}">
                <a16:creationId xmlns:a16="http://schemas.microsoft.com/office/drawing/2014/main" id="{D337AA22-7BAB-9C41-A9AA-3E0AB830B2E5}"/>
              </a:ext>
            </a:extLst>
          </p:cNvPr>
          <p:cNvSpPr txBox="1"/>
          <p:nvPr/>
        </p:nvSpPr>
        <p:spPr>
          <a:xfrm>
            <a:off x="9610386" y="6025586"/>
            <a:ext cx="1753747" cy="246221"/>
          </a:xfrm>
          <a:prstGeom prst="rect">
            <a:avLst/>
          </a:prstGeom>
          <a:noFill/>
        </p:spPr>
        <p:txBody>
          <a:bodyPr wrap="square" rtlCol="0">
            <a:spAutoFit/>
          </a:bodyPr>
          <a:lstStyle/>
          <a:p>
            <a:r>
              <a:rPr lang="en-US" sz="1000"/>
              <a:t>Source: </a:t>
            </a:r>
            <a:r>
              <a:rPr lang="en-US" sz="1000" err="1"/>
              <a:t>ownpets.com</a:t>
            </a:r>
            <a:endParaRPr lang="en-US" sz="1000"/>
          </a:p>
        </p:txBody>
      </p:sp>
      <p:sp>
        <p:nvSpPr>
          <p:cNvPr id="12" name="TextBox 11">
            <a:extLst>
              <a:ext uri="{FF2B5EF4-FFF2-40B4-BE49-F238E27FC236}">
                <a16:creationId xmlns:a16="http://schemas.microsoft.com/office/drawing/2014/main" id="{70EF3A0C-76A3-9440-8759-B724ACEDD1EF}"/>
              </a:ext>
            </a:extLst>
          </p:cNvPr>
          <p:cNvSpPr txBox="1"/>
          <p:nvPr/>
        </p:nvSpPr>
        <p:spPr>
          <a:xfrm>
            <a:off x="6918628" y="5930742"/>
            <a:ext cx="1989074" cy="246221"/>
          </a:xfrm>
          <a:prstGeom prst="rect">
            <a:avLst/>
          </a:prstGeom>
          <a:noFill/>
        </p:spPr>
        <p:txBody>
          <a:bodyPr wrap="square" rtlCol="0">
            <a:spAutoFit/>
          </a:bodyPr>
          <a:lstStyle/>
          <a:p>
            <a:r>
              <a:rPr lang="en-US" sz="1000"/>
              <a:t>Source: </a:t>
            </a:r>
            <a:r>
              <a:rPr lang="en-US" sz="1000" err="1"/>
              <a:t>app.simplified.com</a:t>
            </a:r>
            <a:endParaRPr lang="en-US" sz="1000"/>
          </a:p>
        </p:txBody>
      </p:sp>
      <p:pic>
        <p:nvPicPr>
          <p:cNvPr id="14" name="Picture 13" descr="A picture containing indoor, person, mammal&#10;&#10;Description automatically generated">
            <a:extLst>
              <a:ext uri="{FF2B5EF4-FFF2-40B4-BE49-F238E27FC236}">
                <a16:creationId xmlns:a16="http://schemas.microsoft.com/office/drawing/2014/main" id="{CE9F024E-158C-4C47-9CDF-A8BE8498A79C}"/>
              </a:ext>
            </a:extLst>
          </p:cNvPr>
          <p:cNvPicPr>
            <a:picLocks noChangeAspect="1"/>
          </p:cNvPicPr>
          <p:nvPr/>
        </p:nvPicPr>
        <p:blipFill>
          <a:blip r:embed="rId7"/>
          <a:stretch>
            <a:fillRect/>
          </a:stretch>
        </p:blipFill>
        <p:spPr>
          <a:xfrm>
            <a:off x="7134351" y="4124880"/>
            <a:ext cx="1700754" cy="1656787"/>
          </a:xfrm>
          <a:prstGeom prst="rect">
            <a:avLst/>
          </a:prstGeom>
          <a:ln w="127000" cap="sq">
            <a:solidFill>
              <a:schemeClr val="accent1"/>
            </a:solidFill>
            <a:miter lim="800000"/>
          </a:ln>
          <a:effectLst>
            <a:outerShdw blurRad="57150" dist="50800" dir="2700000" algn="tl" rotWithShape="0">
              <a:srgbClr val="000000">
                <a:alpha val="40000"/>
              </a:srgbClr>
            </a:outerShdw>
          </a:effectLst>
        </p:spPr>
      </p:pic>
      <p:sp>
        <p:nvSpPr>
          <p:cNvPr id="16" name="TextBox 15">
            <a:extLst>
              <a:ext uri="{FF2B5EF4-FFF2-40B4-BE49-F238E27FC236}">
                <a16:creationId xmlns:a16="http://schemas.microsoft.com/office/drawing/2014/main" id="{827E453E-F5BF-4B45-BF9E-39978042EA22}"/>
              </a:ext>
            </a:extLst>
          </p:cNvPr>
          <p:cNvSpPr txBox="1"/>
          <p:nvPr/>
        </p:nvSpPr>
        <p:spPr>
          <a:xfrm>
            <a:off x="6328625" y="2787955"/>
            <a:ext cx="5158153" cy="584775"/>
          </a:xfrm>
          <a:prstGeom prst="rect">
            <a:avLst/>
          </a:prstGeom>
          <a:noFill/>
        </p:spPr>
        <p:txBody>
          <a:bodyPr wrap="square" lIns="91440" tIns="45720" rIns="91440" bIns="45720" rtlCol="0" anchor="t">
            <a:spAutoFit/>
          </a:bodyPr>
          <a:lstStyle/>
          <a:p>
            <a:pPr algn="ctr"/>
            <a:r>
              <a:rPr lang="en-US" sz="3200">
                <a:solidFill>
                  <a:srgbClr val="FF0000"/>
                </a:solidFill>
              </a:rPr>
              <a:t>INSUFFICIENT SECURITY</a:t>
            </a:r>
          </a:p>
        </p:txBody>
      </p:sp>
    </p:spTree>
    <p:extLst>
      <p:ext uri="{BB962C8B-B14F-4D97-AF65-F5344CB8AC3E}">
        <p14:creationId xmlns:p14="http://schemas.microsoft.com/office/powerpoint/2010/main" val="14401089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92E6506-2AEB-5F44-B23E-7F587CECE69F}"/>
              </a:ext>
            </a:extLst>
          </p:cNvPr>
          <p:cNvSpPr>
            <a:spLocks noGrp="1"/>
          </p:cNvSpPr>
          <p:nvPr>
            <p:ph type="sldNum" sz="quarter" idx="12"/>
          </p:nvPr>
        </p:nvSpPr>
        <p:spPr/>
        <p:txBody>
          <a:bodyPr/>
          <a:lstStyle/>
          <a:p>
            <a:fld id="{03DC2DEF-D2FE-4B45-ABA4-9F153FD1C98A}" type="slidenum">
              <a:rPr lang="en-US" smtClean="0"/>
              <a:pPr/>
              <a:t>37</a:t>
            </a:fld>
            <a:endParaRPr lang="en-US"/>
          </a:p>
        </p:txBody>
      </p:sp>
      <p:sp>
        <p:nvSpPr>
          <p:cNvPr id="5" name="TextBox 4">
            <a:extLst>
              <a:ext uri="{FF2B5EF4-FFF2-40B4-BE49-F238E27FC236}">
                <a16:creationId xmlns:a16="http://schemas.microsoft.com/office/drawing/2014/main" id="{1214901D-0F3A-D24C-9D36-8B1C17BBFEA9}"/>
              </a:ext>
            </a:extLst>
          </p:cNvPr>
          <p:cNvSpPr txBox="1"/>
          <p:nvPr/>
        </p:nvSpPr>
        <p:spPr>
          <a:xfrm>
            <a:off x="959401" y="1905506"/>
            <a:ext cx="10273197" cy="3046988"/>
          </a:xfrm>
          <a:prstGeom prst="rect">
            <a:avLst/>
          </a:prstGeom>
          <a:noFill/>
        </p:spPr>
        <p:txBody>
          <a:bodyPr wrap="none" rtlCol="0">
            <a:spAutoFit/>
          </a:bodyPr>
          <a:lstStyle/>
          <a:p>
            <a:pPr algn="ctr"/>
            <a:r>
              <a:rPr lang="en-US" sz="9600"/>
              <a:t>SUPPLEMENTARY</a:t>
            </a:r>
          </a:p>
          <a:p>
            <a:pPr algn="ctr"/>
            <a:r>
              <a:rPr lang="en-US" sz="9600"/>
              <a:t>VIEWS</a:t>
            </a:r>
          </a:p>
        </p:txBody>
      </p:sp>
    </p:spTree>
    <p:extLst>
      <p:ext uri="{BB962C8B-B14F-4D97-AF65-F5344CB8AC3E}">
        <p14:creationId xmlns:p14="http://schemas.microsoft.com/office/powerpoint/2010/main" val="21618755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7B32BBB6-BF0B-0AF8-8AC0-961A117EFCE8}"/>
              </a:ext>
            </a:extLst>
          </p:cNvPr>
          <p:cNvPicPr>
            <a:picLocks noChangeAspect="1"/>
          </p:cNvPicPr>
          <p:nvPr/>
        </p:nvPicPr>
        <p:blipFill>
          <a:blip r:embed="rId2"/>
          <a:stretch>
            <a:fillRect/>
          </a:stretch>
        </p:blipFill>
        <p:spPr>
          <a:xfrm>
            <a:off x="8167136" y="3510439"/>
            <a:ext cx="3238158" cy="2490517"/>
          </a:xfrm>
          <a:prstGeom prst="rect">
            <a:avLst/>
          </a:prstGeom>
        </p:spPr>
      </p:pic>
      <p:sp>
        <p:nvSpPr>
          <p:cNvPr id="2" name="Title 1">
            <a:extLst>
              <a:ext uri="{FF2B5EF4-FFF2-40B4-BE49-F238E27FC236}">
                <a16:creationId xmlns:a16="http://schemas.microsoft.com/office/drawing/2014/main" id="{A9AA3E5B-4744-82DE-E9EF-62D36A7514C6}"/>
              </a:ext>
            </a:extLst>
          </p:cNvPr>
          <p:cNvSpPr>
            <a:spLocks noGrp="1"/>
          </p:cNvSpPr>
          <p:nvPr>
            <p:ph type="title"/>
          </p:nvPr>
        </p:nvSpPr>
        <p:spPr/>
        <p:txBody>
          <a:bodyPr/>
          <a:lstStyle/>
          <a:p>
            <a:r>
              <a:rPr lang="en-US"/>
              <a:t>INTERMEDIATE DESIGN REVIEW IMAGES</a:t>
            </a:r>
          </a:p>
        </p:txBody>
      </p:sp>
      <p:sp>
        <p:nvSpPr>
          <p:cNvPr id="4" name="Slide Number Placeholder 3">
            <a:extLst>
              <a:ext uri="{FF2B5EF4-FFF2-40B4-BE49-F238E27FC236}">
                <a16:creationId xmlns:a16="http://schemas.microsoft.com/office/drawing/2014/main" id="{9F3D48B5-BADA-9814-EC26-3480B180664C}"/>
              </a:ext>
            </a:extLst>
          </p:cNvPr>
          <p:cNvSpPr>
            <a:spLocks noGrp="1"/>
          </p:cNvSpPr>
          <p:nvPr>
            <p:ph type="sldNum" sz="quarter" idx="12"/>
          </p:nvPr>
        </p:nvSpPr>
        <p:spPr/>
        <p:txBody>
          <a:bodyPr/>
          <a:lstStyle/>
          <a:p>
            <a:r>
              <a:rPr lang="en-US"/>
              <a:t>Smith </a:t>
            </a:r>
            <a:fld id="{03DC2DEF-D2FE-4B45-ABA4-9F153FD1C98A}" type="slidenum">
              <a:rPr lang="en-US" smtClean="0"/>
              <a:t>38</a:t>
            </a:fld>
            <a:endParaRPr lang="en-US"/>
          </a:p>
        </p:txBody>
      </p:sp>
      <p:pic>
        <p:nvPicPr>
          <p:cNvPr id="20" name="Picture 19">
            <a:extLst>
              <a:ext uri="{FF2B5EF4-FFF2-40B4-BE49-F238E27FC236}">
                <a16:creationId xmlns:a16="http://schemas.microsoft.com/office/drawing/2014/main" id="{9FE13A5A-7235-A901-12AA-59FBEC4982E9}"/>
              </a:ext>
            </a:extLst>
          </p:cNvPr>
          <p:cNvPicPr>
            <a:picLocks noChangeAspect="1"/>
          </p:cNvPicPr>
          <p:nvPr/>
        </p:nvPicPr>
        <p:blipFill>
          <a:blip r:embed="rId3"/>
          <a:stretch>
            <a:fillRect/>
          </a:stretch>
        </p:blipFill>
        <p:spPr>
          <a:xfrm>
            <a:off x="790742" y="3515451"/>
            <a:ext cx="3334900" cy="2576968"/>
          </a:xfrm>
          <a:prstGeom prst="rect">
            <a:avLst/>
          </a:prstGeom>
        </p:spPr>
      </p:pic>
      <p:pic>
        <p:nvPicPr>
          <p:cNvPr id="22" name="Picture 21">
            <a:extLst>
              <a:ext uri="{FF2B5EF4-FFF2-40B4-BE49-F238E27FC236}">
                <a16:creationId xmlns:a16="http://schemas.microsoft.com/office/drawing/2014/main" id="{F98EB16D-755F-D997-1354-5E607DA29850}"/>
              </a:ext>
            </a:extLst>
          </p:cNvPr>
          <p:cNvPicPr>
            <a:picLocks noChangeAspect="1"/>
          </p:cNvPicPr>
          <p:nvPr/>
        </p:nvPicPr>
        <p:blipFill>
          <a:blip r:embed="rId4"/>
          <a:stretch>
            <a:fillRect/>
          </a:stretch>
        </p:blipFill>
        <p:spPr>
          <a:xfrm>
            <a:off x="4554338" y="1829367"/>
            <a:ext cx="3234655" cy="2499506"/>
          </a:xfrm>
          <a:prstGeom prst="rect">
            <a:avLst/>
          </a:prstGeom>
          <a:ln w="38100" cap="sq">
            <a:solidFill>
              <a:srgbClr val="782F40"/>
            </a:solidFill>
            <a:miter lim="800000"/>
          </a:ln>
          <a:effectLst>
            <a:outerShdw blurRad="57150" dist="50800" dir="2700000" algn="tl" rotWithShape="0">
              <a:srgbClr val="000000">
                <a:alpha val="40000"/>
              </a:srgbClr>
            </a:outerShdw>
          </a:effectLst>
        </p:spPr>
      </p:pic>
      <p:sp>
        <p:nvSpPr>
          <p:cNvPr id="7" name="Frame 6">
            <a:extLst>
              <a:ext uri="{FF2B5EF4-FFF2-40B4-BE49-F238E27FC236}">
                <a16:creationId xmlns:a16="http://schemas.microsoft.com/office/drawing/2014/main" id="{BAAD752A-D79D-184B-94E8-F738134E68FB}"/>
              </a:ext>
            </a:extLst>
          </p:cNvPr>
          <p:cNvSpPr/>
          <p:nvPr/>
        </p:nvSpPr>
        <p:spPr>
          <a:xfrm>
            <a:off x="641268" y="3429000"/>
            <a:ext cx="3633849" cy="2769919"/>
          </a:xfrm>
          <a:prstGeom prst="frame">
            <a:avLst>
              <a:gd name="adj1" fmla="val 140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Frame 14">
            <a:extLst>
              <a:ext uri="{FF2B5EF4-FFF2-40B4-BE49-F238E27FC236}">
                <a16:creationId xmlns:a16="http://schemas.microsoft.com/office/drawing/2014/main" id="{EDF2D81F-801F-994C-BFD5-310115BA704F}"/>
              </a:ext>
            </a:extLst>
          </p:cNvPr>
          <p:cNvSpPr/>
          <p:nvPr/>
        </p:nvSpPr>
        <p:spPr>
          <a:xfrm>
            <a:off x="8068214" y="3418976"/>
            <a:ext cx="3436003" cy="2673444"/>
          </a:xfrm>
          <a:prstGeom prst="frame">
            <a:avLst>
              <a:gd name="adj1" fmla="val 140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 name="Picture 16" descr="Logo&#10;&#10;Description automatically generated">
            <a:extLst>
              <a:ext uri="{FF2B5EF4-FFF2-40B4-BE49-F238E27FC236}">
                <a16:creationId xmlns:a16="http://schemas.microsoft.com/office/drawing/2014/main" id="{F550A3CB-D6BF-0A43-9D71-4CB0B8E48D2F}"/>
              </a:ext>
            </a:extLst>
          </p:cNvPr>
          <p:cNvPicPr>
            <a:picLocks noChangeAspect="1"/>
          </p:cNvPicPr>
          <p:nvPr/>
        </p:nvPicPr>
        <p:blipFill>
          <a:blip r:embed="rId5"/>
          <a:stretch>
            <a:fillRect/>
          </a:stretch>
        </p:blipFill>
        <p:spPr>
          <a:xfrm>
            <a:off x="10926762" y="268288"/>
            <a:ext cx="965200" cy="965200"/>
          </a:xfrm>
          <a:prstGeom prst="rect">
            <a:avLst/>
          </a:prstGeom>
        </p:spPr>
      </p:pic>
      <p:sp>
        <p:nvSpPr>
          <p:cNvPr id="8" name="TextBox 7">
            <a:extLst>
              <a:ext uri="{FF2B5EF4-FFF2-40B4-BE49-F238E27FC236}">
                <a16:creationId xmlns:a16="http://schemas.microsoft.com/office/drawing/2014/main" id="{D69A2851-0520-3547-BC10-2A02DE4FA568}"/>
              </a:ext>
            </a:extLst>
          </p:cNvPr>
          <p:cNvSpPr txBox="1"/>
          <p:nvPr/>
        </p:nvSpPr>
        <p:spPr>
          <a:xfrm>
            <a:off x="371475" y="2011762"/>
            <a:ext cx="3325077" cy="461665"/>
          </a:xfrm>
          <a:prstGeom prst="rect">
            <a:avLst/>
          </a:prstGeom>
          <a:noFill/>
        </p:spPr>
        <p:txBody>
          <a:bodyPr wrap="none" rtlCol="0">
            <a:spAutoFit/>
          </a:bodyPr>
          <a:lstStyle/>
          <a:p>
            <a:r>
              <a:rPr lang="en-US" sz="2400"/>
              <a:t>Supplementary views:</a:t>
            </a:r>
          </a:p>
        </p:txBody>
      </p:sp>
    </p:spTree>
    <p:extLst>
      <p:ext uri="{BB962C8B-B14F-4D97-AF65-F5344CB8AC3E}">
        <p14:creationId xmlns:p14="http://schemas.microsoft.com/office/powerpoint/2010/main" val="5057710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FC7E4-C301-4844-86F2-A1CC6D5BEA80}"/>
              </a:ext>
            </a:extLst>
          </p:cNvPr>
          <p:cNvSpPr>
            <a:spLocks noGrp="1"/>
          </p:cNvSpPr>
          <p:nvPr>
            <p:ph type="title"/>
          </p:nvPr>
        </p:nvSpPr>
        <p:spPr/>
        <p:txBody>
          <a:bodyPr/>
          <a:lstStyle/>
          <a:p>
            <a:r>
              <a:rPr lang="en-US"/>
              <a:t>SUPPLEMENTARY VIEWS</a:t>
            </a:r>
          </a:p>
        </p:txBody>
      </p:sp>
      <p:sp>
        <p:nvSpPr>
          <p:cNvPr id="3" name="Content Placeholder 2">
            <a:extLst>
              <a:ext uri="{FF2B5EF4-FFF2-40B4-BE49-F238E27FC236}">
                <a16:creationId xmlns:a16="http://schemas.microsoft.com/office/drawing/2014/main" id="{01D80403-1D37-964F-9566-67F623109224}"/>
              </a:ext>
            </a:extLst>
          </p:cNvPr>
          <p:cNvSpPr>
            <a:spLocks noGrp="1"/>
          </p:cNvSpPr>
          <p:nvPr>
            <p:ph idx="1"/>
          </p:nvPr>
        </p:nvSpPr>
        <p:spPr>
          <a:xfrm>
            <a:off x="371474" y="1233488"/>
            <a:ext cx="11134045" cy="5558518"/>
          </a:xfrm>
        </p:spPr>
        <p:txBody>
          <a:bodyPr vert="horz" lIns="91440" tIns="45720" rIns="91440" bIns="45720" rtlCol="0" anchor="t">
            <a:normAutofit/>
          </a:bodyPr>
          <a:lstStyle/>
          <a:p>
            <a:pPr marL="0" indent="0">
              <a:lnSpc>
                <a:spcPct val="100000"/>
              </a:lnSpc>
              <a:buNone/>
            </a:pPr>
            <a:r>
              <a:rPr lang="en-US"/>
              <a:t> </a:t>
            </a:r>
          </a:p>
        </p:txBody>
      </p:sp>
      <p:sp>
        <p:nvSpPr>
          <p:cNvPr id="4" name="Slide Number Placeholder 3">
            <a:extLst>
              <a:ext uri="{FF2B5EF4-FFF2-40B4-BE49-F238E27FC236}">
                <a16:creationId xmlns:a16="http://schemas.microsoft.com/office/drawing/2014/main" id="{15DBEA60-CA6B-2240-9CDB-BD20343148D5}"/>
              </a:ext>
            </a:extLst>
          </p:cNvPr>
          <p:cNvSpPr>
            <a:spLocks noGrp="1"/>
          </p:cNvSpPr>
          <p:nvPr>
            <p:ph type="sldNum" sz="quarter" idx="12"/>
          </p:nvPr>
        </p:nvSpPr>
        <p:spPr>
          <a:xfrm>
            <a:off x="9538010" y="6597649"/>
            <a:ext cx="2564967" cy="194357"/>
          </a:xfrm>
        </p:spPr>
        <p:txBody>
          <a:bodyPr/>
          <a:lstStyle/>
          <a:p>
            <a:r>
              <a:rPr lang="en-US"/>
              <a:t>  Smith </a:t>
            </a:r>
            <a:fld id="{03DC2DEF-D2FE-4B45-ABA4-9F153FD1C98A}" type="slidenum">
              <a:rPr lang="en-US" smtClean="0"/>
              <a:t>39</a:t>
            </a:fld>
            <a:endParaRPr lang="en-US"/>
          </a:p>
        </p:txBody>
      </p:sp>
      <p:pic>
        <p:nvPicPr>
          <p:cNvPr id="10" name="Picture 9">
            <a:extLst>
              <a:ext uri="{FF2B5EF4-FFF2-40B4-BE49-F238E27FC236}">
                <a16:creationId xmlns:a16="http://schemas.microsoft.com/office/drawing/2014/main" id="{F25A6F0F-C6D5-7648-AB88-F528D81D1DDA}"/>
              </a:ext>
            </a:extLst>
          </p:cNvPr>
          <p:cNvPicPr>
            <a:picLocks noChangeAspect="1"/>
          </p:cNvPicPr>
          <p:nvPr/>
        </p:nvPicPr>
        <p:blipFill>
          <a:blip r:embed="rId3"/>
          <a:stretch>
            <a:fillRect/>
          </a:stretch>
        </p:blipFill>
        <p:spPr>
          <a:xfrm>
            <a:off x="686635" y="3627543"/>
            <a:ext cx="2112934" cy="1632721"/>
          </a:xfrm>
          <a:prstGeom prst="rect">
            <a:avLst/>
          </a:prstGeom>
          <a:ln w="38100">
            <a:solidFill>
              <a:schemeClr val="accent1"/>
            </a:solidFill>
          </a:ln>
        </p:spPr>
      </p:pic>
      <p:pic>
        <p:nvPicPr>
          <p:cNvPr id="5" name="Picture 6" descr="Diagram&#10;&#10;Description automatically generated">
            <a:extLst>
              <a:ext uri="{FF2B5EF4-FFF2-40B4-BE49-F238E27FC236}">
                <a16:creationId xmlns:a16="http://schemas.microsoft.com/office/drawing/2014/main" id="{E85C36CC-AB64-E497-7319-22160D9F2B05}"/>
              </a:ext>
            </a:extLst>
          </p:cNvPr>
          <p:cNvPicPr>
            <a:picLocks noChangeAspect="1"/>
          </p:cNvPicPr>
          <p:nvPr/>
        </p:nvPicPr>
        <p:blipFill>
          <a:blip r:embed="rId4"/>
          <a:stretch>
            <a:fillRect/>
          </a:stretch>
        </p:blipFill>
        <p:spPr>
          <a:xfrm>
            <a:off x="3307057" y="3004024"/>
            <a:ext cx="2133297" cy="1622668"/>
          </a:xfrm>
          <a:prstGeom prst="rect">
            <a:avLst/>
          </a:prstGeom>
          <a:ln w="38100">
            <a:solidFill>
              <a:schemeClr val="accent1"/>
            </a:solidFill>
          </a:ln>
        </p:spPr>
      </p:pic>
      <p:pic>
        <p:nvPicPr>
          <p:cNvPr id="11" name="Picture 12" descr="Diagram, engineering drawing&#10;&#10;Description automatically generated">
            <a:extLst>
              <a:ext uri="{FF2B5EF4-FFF2-40B4-BE49-F238E27FC236}">
                <a16:creationId xmlns:a16="http://schemas.microsoft.com/office/drawing/2014/main" id="{0904B4FD-7666-50BF-93F1-DB6E36059170}"/>
              </a:ext>
            </a:extLst>
          </p:cNvPr>
          <p:cNvPicPr>
            <a:picLocks noChangeAspect="1"/>
          </p:cNvPicPr>
          <p:nvPr/>
        </p:nvPicPr>
        <p:blipFill>
          <a:blip r:embed="rId5"/>
          <a:stretch>
            <a:fillRect/>
          </a:stretch>
        </p:blipFill>
        <p:spPr>
          <a:xfrm>
            <a:off x="686635" y="1761479"/>
            <a:ext cx="2112934" cy="1605591"/>
          </a:xfrm>
          <a:prstGeom prst="rect">
            <a:avLst/>
          </a:prstGeom>
          <a:ln w="38100" cap="sq">
            <a:solidFill>
              <a:schemeClr val="accent1"/>
            </a:solidFill>
            <a:miter lim="800000"/>
          </a:ln>
          <a:effectLst>
            <a:outerShdw blurRad="57150" dist="50800" dir="2700000" algn="tl" rotWithShape="0">
              <a:srgbClr val="000000">
                <a:alpha val="40000"/>
              </a:srgbClr>
            </a:outerShdw>
          </a:effectLst>
        </p:spPr>
      </p:pic>
      <p:pic>
        <p:nvPicPr>
          <p:cNvPr id="12" name="Picture 11" descr="Logo&#10;&#10;Description automatically generated">
            <a:extLst>
              <a:ext uri="{FF2B5EF4-FFF2-40B4-BE49-F238E27FC236}">
                <a16:creationId xmlns:a16="http://schemas.microsoft.com/office/drawing/2014/main" id="{4129C04C-9F3C-A448-87B3-9BC8C526291A}"/>
              </a:ext>
            </a:extLst>
          </p:cNvPr>
          <p:cNvPicPr>
            <a:picLocks noChangeAspect="1"/>
          </p:cNvPicPr>
          <p:nvPr/>
        </p:nvPicPr>
        <p:blipFill>
          <a:blip r:embed="rId6"/>
          <a:stretch>
            <a:fillRect/>
          </a:stretch>
        </p:blipFill>
        <p:spPr>
          <a:xfrm>
            <a:off x="10926762" y="268288"/>
            <a:ext cx="965200" cy="965200"/>
          </a:xfrm>
          <a:prstGeom prst="rect">
            <a:avLst/>
          </a:prstGeom>
        </p:spPr>
      </p:pic>
      <p:pic>
        <p:nvPicPr>
          <p:cNvPr id="14" name="Picture 13">
            <a:extLst>
              <a:ext uri="{FF2B5EF4-FFF2-40B4-BE49-F238E27FC236}">
                <a16:creationId xmlns:a16="http://schemas.microsoft.com/office/drawing/2014/main" id="{F3F834CF-57BC-DE40-A869-C5CCD59857A3}"/>
              </a:ext>
            </a:extLst>
          </p:cNvPr>
          <p:cNvPicPr>
            <a:picLocks noChangeAspect="1"/>
          </p:cNvPicPr>
          <p:nvPr/>
        </p:nvPicPr>
        <p:blipFill>
          <a:blip r:embed="rId7"/>
          <a:stretch>
            <a:fillRect/>
          </a:stretch>
        </p:blipFill>
        <p:spPr>
          <a:xfrm>
            <a:off x="8254533" y="1673307"/>
            <a:ext cx="3444207" cy="2661433"/>
          </a:xfrm>
          <a:prstGeom prst="rect">
            <a:avLst/>
          </a:prstGeom>
          <a:ln w="57150" cap="sq">
            <a:solidFill>
              <a:schemeClr val="accent1"/>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0582640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FC7E4-C301-4844-86F2-A1CC6D5BEA80}"/>
              </a:ext>
            </a:extLst>
          </p:cNvPr>
          <p:cNvSpPr>
            <a:spLocks noGrp="1"/>
          </p:cNvSpPr>
          <p:nvPr>
            <p:ph type="title"/>
          </p:nvPr>
        </p:nvSpPr>
        <p:spPr/>
        <p:txBody>
          <a:bodyPr/>
          <a:lstStyle/>
          <a:p>
            <a:r>
              <a:rPr lang="en-US"/>
              <a:t>PROJECT BACKGROUND</a:t>
            </a:r>
          </a:p>
        </p:txBody>
      </p:sp>
      <p:sp>
        <p:nvSpPr>
          <p:cNvPr id="3" name="Content Placeholder 2">
            <a:extLst>
              <a:ext uri="{FF2B5EF4-FFF2-40B4-BE49-F238E27FC236}">
                <a16:creationId xmlns:a16="http://schemas.microsoft.com/office/drawing/2014/main" id="{01D80403-1D37-964F-9566-67F623109224}"/>
              </a:ext>
            </a:extLst>
          </p:cNvPr>
          <p:cNvSpPr>
            <a:spLocks noGrp="1"/>
          </p:cNvSpPr>
          <p:nvPr>
            <p:ph idx="1"/>
          </p:nvPr>
        </p:nvSpPr>
        <p:spPr>
          <a:xfrm>
            <a:off x="371474" y="1233488"/>
            <a:ext cx="11134045" cy="5558518"/>
          </a:xfrm>
        </p:spPr>
        <p:txBody>
          <a:bodyPr/>
          <a:lstStyle/>
          <a:p>
            <a:r>
              <a:rPr lang="en-US"/>
              <a:t>Electronic dog doors currently exist on the market</a:t>
            </a:r>
          </a:p>
          <a:p>
            <a:pPr marL="0" indent="0">
              <a:buNone/>
            </a:pPr>
            <a:endParaRPr lang="en-US"/>
          </a:p>
          <a:p>
            <a:r>
              <a:rPr lang="en-US"/>
              <a:t>Customers report recurring issues</a:t>
            </a:r>
          </a:p>
          <a:p>
            <a:pPr lvl="1"/>
            <a:r>
              <a:rPr lang="en-US"/>
              <a:t>Poor battery life on dog door</a:t>
            </a:r>
          </a:p>
          <a:p>
            <a:pPr lvl="1"/>
            <a:r>
              <a:rPr lang="en-US"/>
              <a:t>Poor battery life on dog collar</a:t>
            </a:r>
          </a:p>
          <a:p>
            <a:pPr lvl="1"/>
            <a:r>
              <a:rPr lang="en-US"/>
              <a:t>Issues controlling door remotely</a:t>
            </a:r>
          </a:p>
          <a:p>
            <a:pPr marL="914400" lvl="2" indent="0">
              <a:buNone/>
            </a:pPr>
            <a:r>
              <a:rPr lang="en-US" sz="2400"/>
              <a:t>(App functionality and connectivity problems)</a:t>
            </a:r>
          </a:p>
          <a:p>
            <a:pPr marL="0" indent="0">
              <a:buNone/>
            </a:pPr>
            <a:endParaRPr lang="en-US"/>
          </a:p>
        </p:txBody>
      </p:sp>
      <p:sp>
        <p:nvSpPr>
          <p:cNvPr id="6" name="Slide Number Placeholder 3">
            <a:extLst>
              <a:ext uri="{FF2B5EF4-FFF2-40B4-BE49-F238E27FC236}">
                <a16:creationId xmlns:a16="http://schemas.microsoft.com/office/drawing/2014/main" id="{F6540217-F49E-E014-3D50-F98ACAFC8450}"/>
              </a:ext>
            </a:extLst>
          </p:cNvPr>
          <p:cNvSpPr>
            <a:spLocks noGrp="1"/>
          </p:cNvSpPr>
          <p:nvPr>
            <p:ph type="sldNum" sz="quarter" idx="12"/>
          </p:nvPr>
        </p:nvSpPr>
        <p:spPr>
          <a:xfrm>
            <a:off x="9083352" y="6597649"/>
            <a:ext cx="3019626" cy="194357"/>
          </a:xfrm>
        </p:spPr>
        <p:txBody>
          <a:bodyPr/>
          <a:lstStyle/>
          <a:p>
            <a:r>
              <a:rPr lang="en-US"/>
              <a:t>  Brown </a:t>
            </a:r>
            <a:fld id="{03DC2DEF-D2FE-4B45-ABA4-9F153FD1C98A}" type="slidenum">
              <a:rPr lang="en-US" smtClean="0"/>
              <a:t>4</a:t>
            </a:fld>
            <a:endParaRPr lang="en-US"/>
          </a:p>
        </p:txBody>
      </p:sp>
      <p:pic>
        <p:nvPicPr>
          <p:cNvPr id="5" name="Picture 4" descr="Logo&#10;&#10;Description automatically generated">
            <a:extLst>
              <a:ext uri="{FF2B5EF4-FFF2-40B4-BE49-F238E27FC236}">
                <a16:creationId xmlns:a16="http://schemas.microsoft.com/office/drawing/2014/main" id="{9B7D2B54-C8C4-8048-B886-96461399655B}"/>
              </a:ext>
            </a:extLst>
          </p:cNvPr>
          <p:cNvPicPr>
            <a:picLocks noChangeAspect="1"/>
          </p:cNvPicPr>
          <p:nvPr/>
        </p:nvPicPr>
        <p:blipFill>
          <a:blip r:embed="rId3"/>
          <a:stretch>
            <a:fillRect/>
          </a:stretch>
        </p:blipFill>
        <p:spPr>
          <a:xfrm>
            <a:off x="10926762" y="268288"/>
            <a:ext cx="965200" cy="965200"/>
          </a:xfrm>
          <a:prstGeom prst="rect">
            <a:avLst/>
          </a:prstGeom>
        </p:spPr>
      </p:pic>
      <p:sp>
        <p:nvSpPr>
          <p:cNvPr id="4" name="TextBox 3">
            <a:extLst>
              <a:ext uri="{FF2B5EF4-FFF2-40B4-BE49-F238E27FC236}">
                <a16:creationId xmlns:a16="http://schemas.microsoft.com/office/drawing/2014/main" id="{B43A55F2-C1ED-3644-8FC4-0B39EBDF7F71}"/>
              </a:ext>
            </a:extLst>
          </p:cNvPr>
          <p:cNvSpPr txBox="1"/>
          <p:nvPr/>
        </p:nvSpPr>
        <p:spPr>
          <a:xfrm>
            <a:off x="8972240" y="5392548"/>
            <a:ext cx="2864630" cy="646331"/>
          </a:xfrm>
          <a:prstGeom prst="rect">
            <a:avLst/>
          </a:prstGeom>
          <a:noFill/>
        </p:spPr>
        <p:txBody>
          <a:bodyPr wrap="none" rtlCol="0">
            <a:spAutoFit/>
          </a:bodyPr>
          <a:lstStyle/>
          <a:p>
            <a:pPr algn="ctr"/>
            <a:r>
              <a:rPr lang="en-US"/>
              <a:t>Electronic Dog Door</a:t>
            </a:r>
          </a:p>
          <a:p>
            <a:pPr algn="ctr"/>
            <a:r>
              <a:rPr lang="en-US"/>
              <a:t>(installed in door or wall)</a:t>
            </a:r>
          </a:p>
        </p:txBody>
      </p:sp>
      <p:sp>
        <p:nvSpPr>
          <p:cNvPr id="7" name="TextBox 6">
            <a:extLst>
              <a:ext uri="{FF2B5EF4-FFF2-40B4-BE49-F238E27FC236}">
                <a16:creationId xmlns:a16="http://schemas.microsoft.com/office/drawing/2014/main" id="{6CB2E59F-8024-F743-9629-68BA8CE9B9D7}"/>
              </a:ext>
            </a:extLst>
          </p:cNvPr>
          <p:cNvSpPr txBox="1"/>
          <p:nvPr/>
        </p:nvSpPr>
        <p:spPr>
          <a:xfrm>
            <a:off x="9736744" y="6006971"/>
            <a:ext cx="1335622" cy="246221"/>
          </a:xfrm>
          <a:prstGeom prst="rect">
            <a:avLst/>
          </a:prstGeom>
          <a:noFill/>
        </p:spPr>
        <p:txBody>
          <a:bodyPr wrap="none" rtlCol="0">
            <a:spAutoFit/>
          </a:bodyPr>
          <a:lstStyle/>
          <a:p>
            <a:r>
              <a:rPr lang="en-US" sz="1000"/>
              <a:t>Source: </a:t>
            </a:r>
            <a:r>
              <a:rPr lang="en-US" sz="1000" err="1"/>
              <a:t>chewy.com</a:t>
            </a:r>
            <a:endParaRPr lang="en-US" sz="1000"/>
          </a:p>
        </p:txBody>
      </p:sp>
      <p:pic>
        <p:nvPicPr>
          <p:cNvPr id="9" name="Picture 8" descr="A picture containing text, indoor, white, kitchen appliance&#10;&#10;Description automatically generated">
            <a:extLst>
              <a:ext uri="{FF2B5EF4-FFF2-40B4-BE49-F238E27FC236}">
                <a16:creationId xmlns:a16="http://schemas.microsoft.com/office/drawing/2014/main" id="{2ACA57AE-D8F7-AA4A-9BA2-142080584818}"/>
              </a:ext>
            </a:extLst>
          </p:cNvPr>
          <p:cNvPicPr>
            <a:picLocks noChangeAspect="1"/>
          </p:cNvPicPr>
          <p:nvPr/>
        </p:nvPicPr>
        <p:blipFill>
          <a:blip r:embed="rId4"/>
          <a:stretch>
            <a:fillRect/>
          </a:stretch>
        </p:blipFill>
        <p:spPr>
          <a:xfrm>
            <a:off x="9577168" y="1447801"/>
            <a:ext cx="1654775" cy="3850733"/>
          </a:xfrm>
          <a:prstGeom prst="rect">
            <a:avLst/>
          </a:prstGeom>
        </p:spPr>
      </p:pic>
    </p:spTree>
    <p:extLst>
      <p:ext uri="{BB962C8B-B14F-4D97-AF65-F5344CB8AC3E}">
        <p14:creationId xmlns:p14="http://schemas.microsoft.com/office/powerpoint/2010/main" val="16840091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92E6506-2AEB-5F44-B23E-7F587CECE69F}"/>
              </a:ext>
            </a:extLst>
          </p:cNvPr>
          <p:cNvSpPr>
            <a:spLocks noGrp="1"/>
          </p:cNvSpPr>
          <p:nvPr>
            <p:ph type="sldNum" sz="quarter" idx="12"/>
          </p:nvPr>
        </p:nvSpPr>
        <p:spPr/>
        <p:txBody>
          <a:bodyPr/>
          <a:lstStyle/>
          <a:p>
            <a:fld id="{03DC2DEF-D2FE-4B45-ABA4-9F153FD1C98A}" type="slidenum">
              <a:rPr lang="en-US" smtClean="0"/>
              <a:pPr/>
              <a:t>40</a:t>
            </a:fld>
            <a:endParaRPr lang="en-US"/>
          </a:p>
        </p:txBody>
      </p:sp>
      <p:sp>
        <p:nvSpPr>
          <p:cNvPr id="5" name="TextBox 4">
            <a:extLst>
              <a:ext uri="{FF2B5EF4-FFF2-40B4-BE49-F238E27FC236}">
                <a16:creationId xmlns:a16="http://schemas.microsoft.com/office/drawing/2014/main" id="{1214901D-0F3A-D24C-9D36-8B1C17BBFEA9}"/>
              </a:ext>
            </a:extLst>
          </p:cNvPr>
          <p:cNvSpPr txBox="1"/>
          <p:nvPr/>
        </p:nvSpPr>
        <p:spPr>
          <a:xfrm>
            <a:off x="3306711" y="1166842"/>
            <a:ext cx="5578578" cy="4524315"/>
          </a:xfrm>
          <a:prstGeom prst="rect">
            <a:avLst/>
          </a:prstGeom>
          <a:noFill/>
        </p:spPr>
        <p:txBody>
          <a:bodyPr wrap="none" rtlCol="0">
            <a:spAutoFit/>
          </a:bodyPr>
          <a:lstStyle/>
          <a:p>
            <a:pPr algn="ctr"/>
            <a:r>
              <a:rPr lang="en-US" sz="9600"/>
              <a:t>TARGETS</a:t>
            </a:r>
          </a:p>
          <a:p>
            <a:pPr algn="ctr"/>
            <a:r>
              <a:rPr lang="en-US" sz="9600"/>
              <a:t>AND</a:t>
            </a:r>
          </a:p>
          <a:p>
            <a:pPr algn="ctr"/>
            <a:r>
              <a:rPr lang="en-US" sz="9600"/>
              <a:t>METRICS</a:t>
            </a:r>
          </a:p>
        </p:txBody>
      </p:sp>
    </p:spTree>
    <p:extLst>
      <p:ext uri="{BB962C8B-B14F-4D97-AF65-F5344CB8AC3E}">
        <p14:creationId xmlns:p14="http://schemas.microsoft.com/office/powerpoint/2010/main" val="29567404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FC7E4-C301-4844-86F2-A1CC6D5BEA80}"/>
              </a:ext>
            </a:extLst>
          </p:cNvPr>
          <p:cNvSpPr>
            <a:spLocks noGrp="1"/>
          </p:cNvSpPr>
          <p:nvPr>
            <p:ph type="title"/>
          </p:nvPr>
        </p:nvSpPr>
        <p:spPr/>
        <p:txBody>
          <a:bodyPr/>
          <a:lstStyle/>
          <a:p>
            <a:r>
              <a:rPr lang="en-US"/>
              <a:t>TARGETS AND METRICS </a:t>
            </a:r>
          </a:p>
        </p:txBody>
      </p:sp>
      <p:sp>
        <p:nvSpPr>
          <p:cNvPr id="3" name="Content Placeholder 2">
            <a:extLst>
              <a:ext uri="{FF2B5EF4-FFF2-40B4-BE49-F238E27FC236}">
                <a16:creationId xmlns:a16="http://schemas.microsoft.com/office/drawing/2014/main" id="{01D80403-1D37-964F-9566-67F623109224}"/>
              </a:ext>
            </a:extLst>
          </p:cNvPr>
          <p:cNvSpPr>
            <a:spLocks noGrp="1"/>
          </p:cNvSpPr>
          <p:nvPr>
            <p:ph idx="1"/>
          </p:nvPr>
        </p:nvSpPr>
        <p:spPr>
          <a:xfrm>
            <a:off x="371474" y="1233488"/>
            <a:ext cx="11134045" cy="5558518"/>
          </a:xfrm>
        </p:spPr>
        <p:txBody>
          <a:bodyPr>
            <a:normAutofit fontScale="92500" lnSpcReduction="10000"/>
          </a:bodyPr>
          <a:lstStyle/>
          <a:p>
            <a:r>
              <a:rPr lang="en-US"/>
              <a:t>Cost: Price of Materials and Production (&lt; $2,000)</a:t>
            </a:r>
          </a:p>
          <a:p>
            <a:pPr lvl="1"/>
            <a:r>
              <a:rPr lang="en-US"/>
              <a:t>Project budget allotted by FSU and sponsors</a:t>
            </a:r>
          </a:p>
          <a:p>
            <a:r>
              <a:rPr lang="en-US"/>
              <a:t>Size: Area of Opening (19” x 11”)</a:t>
            </a:r>
          </a:p>
          <a:p>
            <a:pPr lvl="1"/>
            <a:r>
              <a:rPr lang="en-US"/>
              <a:t>Standard dog door size for large breeds</a:t>
            </a:r>
            <a:r>
              <a:rPr lang="en-US" b="1" baseline="30000"/>
              <a:t>[20]</a:t>
            </a:r>
            <a:r>
              <a:rPr lang="en-US"/>
              <a:t> </a:t>
            </a:r>
            <a:endParaRPr lang="en-US">
              <a:highlight>
                <a:srgbClr val="FFFF00"/>
              </a:highlight>
            </a:endParaRPr>
          </a:p>
          <a:p>
            <a:r>
              <a:rPr lang="en-US"/>
              <a:t>Response to Data Input: Door Unlock Speed (1 second)</a:t>
            </a:r>
          </a:p>
          <a:p>
            <a:pPr lvl="1"/>
            <a:r>
              <a:rPr lang="en-US"/>
              <a:t>Target defined by team</a:t>
            </a:r>
          </a:p>
          <a:p>
            <a:r>
              <a:rPr lang="en-US"/>
              <a:t>Response to Data Input: Door Open Speed (2 seconds)</a:t>
            </a:r>
          </a:p>
          <a:p>
            <a:pPr lvl="1"/>
            <a:r>
              <a:rPr lang="en-US"/>
              <a:t>Target defined by team</a:t>
            </a:r>
          </a:p>
          <a:p>
            <a:r>
              <a:rPr lang="en-US"/>
              <a:t>Limited Accessibility: Accept/Decline Signal (Y/N) </a:t>
            </a:r>
          </a:p>
          <a:p>
            <a:pPr lvl="1"/>
            <a:r>
              <a:rPr lang="en-US"/>
              <a:t>Target based on project objective</a:t>
            </a:r>
          </a:p>
          <a:p>
            <a:r>
              <a:rPr lang="en-US"/>
              <a:t>Safety: Sense Door Obstruction (Y/N)</a:t>
            </a:r>
          </a:p>
          <a:p>
            <a:pPr lvl="1"/>
            <a:r>
              <a:rPr lang="en-US"/>
              <a:t>Target based on project objective</a:t>
            </a:r>
          </a:p>
          <a:p>
            <a:r>
              <a:rPr lang="en-US"/>
              <a:t>Remote Capability: Website/App Operable (Y/N)</a:t>
            </a:r>
          </a:p>
          <a:p>
            <a:pPr lvl="1"/>
            <a:r>
              <a:rPr lang="en-US"/>
              <a:t>Target based on project goal</a:t>
            </a:r>
          </a:p>
          <a:p>
            <a:endParaRPr lang="en-US"/>
          </a:p>
          <a:p>
            <a:pPr marL="0" indent="0">
              <a:buNone/>
            </a:pPr>
            <a:endParaRPr lang="en-US">
              <a:highlight>
                <a:srgbClr val="FFFF00"/>
              </a:highlight>
            </a:endParaRPr>
          </a:p>
          <a:p>
            <a:pPr lvl="1"/>
            <a:endParaRPr lang="en-US"/>
          </a:p>
          <a:p>
            <a:pPr lvl="1"/>
            <a:endParaRPr lang="en-US">
              <a:highlight>
                <a:srgbClr val="FFFF00"/>
              </a:highlight>
            </a:endParaRPr>
          </a:p>
        </p:txBody>
      </p:sp>
      <p:sp>
        <p:nvSpPr>
          <p:cNvPr id="6" name="Slide Number Placeholder 3">
            <a:extLst>
              <a:ext uri="{FF2B5EF4-FFF2-40B4-BE49-F238E27FC236}">
                <a16:creationId xmlns:a16="http://schemas.microsoft.com/office/drawing/2014/main" id="{F6540217-F49E-E014-3D50-F98ACAFC8450}"/>
              </a:ext>
            </a:extLst>
          </p:cNvPr>
          <p:cNvSpPr>
            <a:spLocks noGrp="1"/>
          </p:cNvSpPr>
          <p:nvPr>
            <p:ph type="sldNum" sz="quarter" idx="12"/>
          </p:nvPr>
        </p:nvSpPr>
        <p:spPr>
          <a:xfrm>
            <a:off x="9083352" y="6597649"/>
            <a:ext cx="3019626" cy="194357"/>
          </a:xfrm>
        </p:spPr>
        <p:txBody>
          <a:bodyPr/>
          <a:lstStyle/>
          <a:p>
            <a:r>
              <a:rPr lang="en-US"/>
              <a:t> </a:t>
            </a:r>
            <a:fld id="{03DC2DEF-D2FE-4B45-ABA4-9F153FD1C98A}" type="slidenum">
              <a:rPr lang="en-US" smtClean="0"/>
              <a:t>41</a:t>
            </a:fld>
            <a:endParaRPr lang="en-US"/>
          </a:p>
        </p:txBody>
      </p:sp>
      <p:pic>
        <p:nvPicPr>
          <p:cNvPr id="5" name="Picture 4" descr="Logo&#10;&#10;Description automatically generated">
            <a:extLst>
              <a:ext uri="{FF2B5EF4-FFF2-40B4-BE49-F238E27FC236}">
                <a16:creationId xmlns:a16="http://schemas.microsoft.com/office/drawing/2014/main" id="{9B7D2B54-C8C4-8048-B886-96461399655B}"/>
              </a:ext>
            </a:extLst>
          </p:cNvPr>
          <p:cNvPicPr>
            <a:picLocks noChangeAspect="1"/>
          </p:cNvPicPr>
          <p:nvPr/>
        </p:nvPicPr>
        <p:blipFill>
          <a:blip r:embed="rId3"/>
          <a:stretch>
            <a:fillRect/>
          </a:stretch>
        </p:blipFill>
        <p:spPr>
          <a:xfrm>
            <a:off x="10926762" y="268288"/>
            <a:ext cx="965200" cy="965200"/>
          </a:xfrm>
          <a:prstGeom prst="rect">
            <a:avLst/>
          </a:prstGeom>
        </p:spPr>
      </p:pic>
    </p:spTree>
    <p:extLst>
      <p:ext uri="{BB962C8B-B14F-4D97-AF65-F5344CB8AC3E}">
        <p14:creationId xmlns:p14="http://schemas.microsoft.com/office/powerpoint/2010/main" val="1917533408"/>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92E6506-2AEB-5F44-B23E-7F587CECE69F}"/>
              </a:ext>
            </a:extLst>
          </p:cNvPr>
          <p:cNvSpPr>
            <a:spLocks noGrp="1"/>
          </p:cNvSpPr>
          <p:nvPr>
            <p:ph type="sldNum" sz="quarter" idx="12"/>
          </p:nvPr>
        </p:nvSpPr>
        <p:spPr/>
        <p:txBody>
          <a:bodyPr/>
          <a:lstStyle/>
          <a:p>
            <a:fld id="{03DC2DEF-D2FE-4B45-ABA4-9F153FD1C98A}" type="slidenum">
              <a:rPr lang="en-US" smtClean="0"/>
              <a:pPr/>
              <a:t>42</a:t>
            </a:fld>
            <a:endParaRPr lang="en-US"/>
          </a:p>
        </p:txBody>
      </p:sp>
      <p:sp>
        <p:nvSpPr>
          <p:cNvPr id="5" name="TextBox 4">
            <a:extLst>
              <a:ext uri="{FF2B5EF4-FFF2-40B4-BE49-F238E27FC236}">
                <a16:creationId xmlns:a16="http://schemas.microsoft.com/office/drawing/2014/main" id="{1214901D-0F3A-D24C-9D36-8B1C17BBFEA9}"/>
              </a:ext>
            </a:extLst>
          </p:cNvPr>
          <p:cNvSpPr txBox="1"/>
          <p:nvPr/>
        </p:nvSpPr>
        <p:spPr>
          <a:xfrm>
            <a:off x="1726344" y="1166842"/>
            <a:ext cx="8739315" cy="4524315"/>
          </a:xfrm>
          <a:prstGeom prst="rect">
            <a:avLst/>
          </a:prstGeom>
          <a:noFill/>
        </p:spPr>
        <p:txBody>
          <a:bodyPr wrap="none" rtlCol="0">
            <a:spAutoFit/>
          </a:bodyPr>
          <a:lstStyle/>
          <a:p>
            <a:pPr algn="ctr"/>
            <a:r>
              <a:rPr lang="en-US" sz="9600"/>
              <a:t>EXTRA</a:t>
            </a:r>
          </a:p>
          <a:p>
            <a:pPr algn="ctr"/>
            <a:r>
              <a:rPr lang="en-US" sz="9600"/>
              <a:t>MATERIALS</a:t>
            </a:r>
          </a:p>
          <a:p>
            <a:pPr algn="ctr"/>
            <a:r>
              <a:rPr lang="en-US" sz="9600"/>
              <a:t>INFORMATION</a:t>
            </a:r>
          </a:p>
        </p:txBody>
      </p:sp>
    </p:spTree>
    <p:extLst>
      <p:ext uri="{BB962C8B-B14F-4D97-AF65-F5344CB8AC3E}">
        <p14:creationId xmlns:p14="http://schemas.microsoft.com/office/powerpoint/2010/main" val="21488655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16F37-8075-4C25-5DA0-86EB4904C927}"/>
              </a:ext>
            </a:extLst>
          </p:cNvPr>
          <p:cNvSpPr>
            <a:spLocks noGrp="1"/>
          </p:cNvSpPr>
          <p:nvPr>
            <p:ph type="title"/>
          </p:nvPr>
        </p:nvSpPr>
        <p:spPr/>
        <p:txBody>
          <a:bodyPr/>
          <a:lstStyle/>
          <a:p>
            <a:r>
              <a:rPr lang="en-US"/>
              <a:t>SUPPLEMENTARY MATERIAL</a:t>
            </a:r>
          </a:p>
        </p:txBody>
      </p:sp>
      <p:sp>
        <p:nvSpPr>
          <p:cNvPr id="7" name="Slide Number Placeholder 3">
            <a:extLst>
              <a:ext uri="{FF2B5EF4-FFF2-40B4-BE49-F238E27FC236}">
                <a16:creationId xmlns:a16="http://schemas.microsoft.com/office/drawing/2014/main" id="{5C2C7391-6270-6741-DA8A-1447D0EC4D69}"/>
              </a:ext>
            </a:extLst>
          </p:cNvPr>
          <p:cNvSpPr>
            <a:spLocks noGrp="1"/>
          </p:cNvSpPr>
          <p:nvPr>
            <p:ph type="sldNum" sz="quarter" idx="12"/>
          </p:nvPr>
        </p:nvSpPr>
        <p:spPr>
          <a:xfrm>
            <a:off x="11218148" y="6523706"/>
            <a:ext cx="862755" cy="335398"/>
          </a:xfrm>
        </p:spPr>
        <p:txBody>
          <a:bodyPr/>
          <a:lstStyle/>
          <a:p>
            <a:r>
              <a:rPr lang="en-US">
                <a:ea typeface="+mn-lt"/>
                <a:cs typeface="+mn-lt"/>
              </a:rPr>
              <a:t> </a:t>
            </a:r>
            <a:fld id="{03DC2DEF-D2FE-4B45-ABA4-9F153FD1C98A}" type="slidenum">
              <a:rPr lang="en-US" dirty="0" smtClean="0"/>
              <a:pPr/>
              <a:t>43</a:t>
            </a:fld>
            <a:endParaRPr lang="en-US"/>
          </a:p>
        </p:txBody>
      </p:sp>
      <p:sp>
        <p:nvSpPr>
          <p:cNvPr id="9" name="TextBox 8">
            <a:extLst>
              <a:ext uri="{FF2B5EF4-FFF2-40B4-BE49-F238E27FC236}">
                <a16:creationId xmlns:a16="http://schemas.microsoft.com/office/drawing/2014/main" id="{11EC4304-FCA8-1843-B9EE-4394650EFA30}"/>
              </a:ext>
            </a:extLst>
          </p:cNvPr>
          <p:cNvSpPr txBox="1"/>
          <p:nvPr/>
        </p:nvSpPr>
        <p:spPr>
          <a:xfrm>
            <a:off x="4418652" y="5982823"/>
            <a:ext cx="3426131" cy="369332"/>
          </a:xfrm>
          <a:prstGeom prst="rect">
            <a:avLst/>
          </a:prstGeom>
          <a:noFill/>
        </p:spPr>
        <p:txBody>
          <a:bodyPr wrap="none" rtlCol="0">
            <a:spAutoFit/>
          </a:bodyPr>
          <a:lstStyle/>
          <a:p>
            <a:r>
              <a:rPr lang="en-US"/>
              <a:t>ABS Plastic Properties, Ref. </a:t>
            </a:r>
            <a:r>
              <a:rPr lang="en-US" b="1"/>
              <a:t>[2] </a:t>
            </a:r>
          </a:p>
        </p:txBody>
      </p:sp>
      <p:pic>
        <p:nvPicPr>
          <p:cNvPr id="13314" name="Picture 2">
            <a:extLst>
              <a:ext uri="{FF2B5EF4-FFF2-40B4-BE49-F238E27FC236}">
                <a16:creationId xmlns:a16="http://schemas.microsoft.com/office/drawing/2014/main" id="{26A77CC5-BAF4-4C44-805E-EEA7479658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7366" y="1173843"/>
            <a:ext cx="4497265" cy="4654312"/>
          </a:xfrm>
          <a:prstGeom prst="rect">
            <a:avLst/>
          </a:prstGeom>
          <a:noFill/>
          <a:ln w="7620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744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FC7E4-C301-4844-86F2-A1CC6D5BEA80}"/>
              </a:ext>
            </a:extLst>
          </p:cNvPr>
          <p:cNvSpPr>
            <a:spLocks noGrp="1"/>
          </p:cNvSpPr>
          <p:nvPr>
            <p:ph type="title"/>
          </p:nvPr>
        </p:nvSpPr>
        <p:spPr/>
        <p:txBody>
          <a:bodyPr/>
          <a:lstStyle/>
          <a:p>
            <a:r>
              <a:rPr lang="en-US"/>
              <a:t>MATERIAL SELECTION AND JUSTIFICATION </a:t>
            </a:r>
          </a:p>
        </p:txBody>
      </p:sp>
      <p:sp>
        <p:nvSpPr>
          <p:cNvPr id="3" name="Content Placeholder 2">
            <a:extLst>
              <a:ext uri="{FF2B5EF4-FFF2-40B4-BE49-F238E27FC236}">
                <a16:creationId xmlns:a16="http://schemas.microsoft.com/office/drawing/2014/main" id="{01D80403-1D37-964F-9566-67F623109224}"/>
              </a:ext>
            </a:extLst>
          </p:cNvPr>
          <p:cNvSpPr>
            <a:spLocks noGrp="1"/>
          </p:cNvSpPr>
          <p:nvPr>
            <p:ph idx="1"/>
          </p:nvPr>
        </p:nvSpPr>
        <p:spPr>
          <a:xfrm>
            <a:off x="371475" y="1233488"/>
            <a:ext cx="6187822" cy="5558518"/>
          </a:xfrm>
        </p:spPr>
        <p:txBody>
          <a:bodyPr vert="horz" lIns="91440" tIns="45720" rIns="91440" bIns="45720" rtlCol="0" anchor="t">
            <a:normAutofit/>
          </a:bodyPr>
          <a:lstStyle/>
          <a:p>
            <a:pPr lvl="1">
              <a:lnSpc>
                <a:spcPct val="100000"/>
              </a:lnSpc>
            </a:pPr>
            <a:r>
              <a:rPr lang="en-US"/>
              <a:t>Lightweight</a:t>
            </a:r>
          </a:p>
          <a:p>
            <a:pPr marL="457200" lvl="1" indent="0">
              <a:lnSpc>
                <a:spcPct val="100000"/>
              </a:lnSpc>
              <a:buNone/>
            </a:pPr>
            <a:endParaRPr lang="en-US"/>
          </a:p>
          <a:p>
            <a:pPr lvl="1">
              <a:lnSpc>
                <a:spcPct val="100000"/>
              </a:lnSpc>
            </a:pPr>
            <a:r>
              <a:rPr lang="en-US"/>
              <a:t>ABS Plastic Density</a:t>
            </a:r>
            <a:r>
              <a:rPr lang="en-US" b="1" baseline="30000"/>
              <a:t>[7]</a:t>
            </a:r>
            <a:r>
              <a:rPr lang="en-US"/>
              <a:t>:</a:t>
            </a:r>
          </a:p>
          <a:p>
            <a:pPr marL="457200" lvl="1" indent="0">
              <a:lnSpc>
                <a:spcPct val="100000"/>
              </a:lnSpc>
              <a:buNone/>
            </a:pPr>
            <a:r>
              <a:rPr lang="en-US"/>
              <a:t>	0.038 </a:t>
            </a:r>
            <a:r>
              <a:rPr lang="en-US" err="1"/>
              <a:t>lb</a:t>
            </a:r>
            <a:r>
              <a:rPr lang="en-US"/>
              <a:t>/in</a:t>
            </a:r>
            <a:r>
              <a:rPr lang="en-US" baseline="30000"/>
              <a:t>3</a:t>
            </a:r>
            <a:endParaRPr lang="en-US"/>
          </a:p>
          <a:p>
            <a:pPr marL="457200" lvl="1" indent="0">
              <a:lnSpc>
                <a:spcPct val="100000"/>
              </a:lnSpc>
              <a:buNone/>
            </a:pPr>
            <a:endParaRPr lang="en-US"/>
          </a:p>
          <a:p>
            <a:pPr lvl="1">
              <a:lnSpc>
                <a:spcPct val="100000"/>
              </a:lnSpc>
            </a:pPr>
            <a:r>
              <a:rPr lang="en-US"/>
              <a:t>Aluminum Density</a:t>
            </a:r>
            <a:r>
              <a:rPr lang="en-US" b="1" baseline="30000"/>
              <a:t>[10]</a:t>
            </a:r>
            <a:r>
              <a:rPr lang="en-US"/>
              <a:t>:</a:t>
            </a:r>
          </a:p>
          <a:p>
            <a:pPr marL="914400" lvl="2" indent="0">
              <a:lnSpc>
                <a:spcPct val="100000"/>
              </a:lnSpc>
              <a:buNone/>
            </a:pPr>
            <a:r>
              <a:rPr lang="en-US" sz="2400"/>
              <a:t>0.098 </a:t>
            </a:r>
            <a:r>
              <a:rPr lang="en-US" sz="2400" err="1"/>
              <a:t>lb</a:t>
            </a:r>
            <a:r>
              <a:rPr lang="en-US" sz="2400"/>
              <a:t>/in</a:t>
            </a:r>
            <a:r>
              <a:rPr lang="en-US" sz="2400" baseline="30000"/>
              <a:t>3</a:t>
            </a:r>
          </a:p>
          <a:p>
            <a:pPr marL="914400" lvl="2" indent="0">
              <a:lnSpc>
                <a:spcPct val="100000"/>
              </a:lnSpc>
              <a:buNone/>
            </a:pPr>
            <a:endParaRPr lang="en-US" sz="2400" baseline="30000"/>
          </a:p>
          <a:p>
            <a:pPr lvl="1">
              <a:lnSpc>
                <a:spcPct val="100000"/>
              </a:lnSpc>
            </a:pPr>
            <a:r>
              <a:rPr lang="en-US"/>
              <a:t>Lexan (polycarbonate resin thermoplastic) density</a:t>
            </a:r>
            <a:r>
              <a:rPr lang="en-US" b="1" baseline="30000"/>
              <a:t>[9]</a:t>
            </a:r>
            <a:r>
              <a:rPr lang="en-US"/>
              <a:t>:</a:t>
            </a:r>
          </a:p>
          <a:p>
            <a:pPr marL="914400" lvl="2" indent="0">
              <a:lnSpc>
                <a:spcPct val="100000"/>
              </a:lnSpc>
              <a:buNone/>
            </a:pPr>
            <a:r>
              <a:rPr lang="en-US" sz="2400"/>
              <a:t>0.0434 </a:t>
            </a:r>
            <a:r>
              <a:rPr lang="en-US" sz="2400" err="1"/>
              <a:t>lb</a:t>
            </a:r>
            <a:r>
              <a:rPr lang="en-US" sz="2400"/>
              <a:t>/in³</a:t>
            </a:r>
          </a:p>
          <a:p>
            <a:pPr marL="914400" lvl="2" indent="0">
              <a:lnSpc>
                <a:spcPct val="100000"/>
              </a:lnSpc>
              <a:buNone/>
            </a:pPr>
            <a:r>
              <a:rPr lang="en-US" sz="2400"/>
              <a:t>**Used by high tech </a:t>
            </a:r>
            <a:r>
              <a:rPr lang="en-US" sz="2400" err="1"/>
              <a:t>powerpet</a:t>
            </a:r>
            <a:r>
              <a:rPr lang="en-US" sz="2400"/>
              <a:t> door</a:t>
            </a:r>
          </a:p>
          <a:p>
            <a:pPr marL="914400" lvl="2" indent="0">
              <a:lnSpc>
                <a:spcPct val="100000"/>
              </a:lnSpc>
              <a:buNone/>
            </a:pPr>
            <a:endParaRPr lang="en-US">
              <a:highlight>
                <a:srgbClr val="FFFF00"/>
              </a:highlight>
            </a:endParaRPr>
          </a:p>
          <a:p>
            <a:pPr marL="914400" lvl="2" indent="0">
              <a:lnSpc>
                <a:spcPct val="100000"/>
              </a:lnSpc>
              <a:buNone/>
            </a:pPr>
            <a:endParaRPr lang="en-US" sz="2400" baseline="30000"/>
          </a:p>
        </p:txBody>
      </p:sp>
      <p:sp>
        <p:nvSpPr>
          <p:cNvPr id="4" name="Slide Number Placeholder 3">
            <a:extLst>
              <a:ext uri="{FF2B5EF4-FFF2-40B4-BE49-F238E27FC236}">
                <a16:creationId xmlns:a16="http://schemas.microsoft.com/office/drawing/2014/main" id="{15DBEA60-CA6B-2240-9CDB-BD20343148D5}"/>
              </a:ext>
            </a:extLst>
          </p:cNvPr>
          <p:cNvSpPr>
            <a:spLocks noGrp="1"/>
          </p:cNvSpPr>
          <p:nvPr>
            <p:ph type="sldNum" sz="quarter" idx="12"/>
          </p:nvPr>
        </p:nvSpPr>
        <p:spPr>
          <a:xfrm>
            <a:off x="9095140" y="6597649"/>
            <a:ext cx="3007838" cy="194357"/>
          </a:xfrm>
        </p:spPr>
        <p:txBody>
          <a:bodyPr/>
          <a:lstStyle/>
          <a:p>
            <a:r>
              <a:rPr lang="en-US"/>
              <a:t>   Brown </a:t>
            </a:r>
            <a:fld id="{03DC2DEF-D2FE-4B45-ABA4-9F153FD1C98A}" type="slidenum">
              <a:rPr lang="en-US" smtClean="0"/>
              <a:t>44</a:t>
            </a:fld>
            <a:endParaRPr lang="en-US"/>
          </a:p>
        </p:txBody>
      </p:sp>
      <p:pic>
        <p:nvPicPr>
          <p:cNvPr id="5" name="Picture 4" descr="Logo&#10;&#10;Description automatically generated">
            <a:extLst>
              <a:ext uri="{FF2B5EF4-FFF2-40B4-BE49-F238E27FC236}">
                <a16:creationId xmlns:a16="http://schemas.microsoft.com/office/drawing/2014/main" id="{BC725E89-6E1C-A14C-ACCE-C5F3DDB0A2B4}"/>
              </a:ext>
            </a:extLst>
          </p:cNvPr>
          <p:cNvPicPr>
            <a:picLocks noChangeAspect="1"/>
          </p:cNvPicPr>
          <p:nvPr/>
        </p:nvPicPr>
        <p:blipFill>
          <a:blip r:embed="rId3"/>
          <a:stretch>
            <a:fillRect/>
          </a:stretch>
        </p:blipFill>
        <p:spPr>
          <a:xfrm>
            <a:off x="10926762" y="268288"/>
            <a:ext cx="965200" cy="965200"/>
          </a:xfrm>
          <a:prstGeom prst="rect">
            <a:avLst/>
          </a:prstGeom>
        </p:spPr>
      </p:pic>
      <p:sp>
        <p:nvSpPr>
          <p:cNvPr id="18" name="TextBox 17">
            <a:extLst>
              <a:ext uri="{FF2B5EF4-FFF2-40B4-BE49-F238E27FC236}">
                <a16:creationId xmlns:a16="http://schemas.microsoft.com/office/drawing/2014/main" id="{BBCEA539-606A-1648-A76F-A445430C0385}"/>
              </a:ext>
            </a:extLst>
          </p:cNvPr>
          <p:cNvSpPr txBox="1"/>
          <p:nvPr/>
        </p:nvSpPr>
        <p:spPr>
          <a:xfrm>
            <a:off x="6949688" y="5759333"/>
            <a:ext cx="3942095" cy="369332"/>
          </a:xfrm>
          <a:prstGeom prst="rect">
            <a:avLst/>
          </a:prstGeom>
          <a:noFill/>
        </p:spPr>
        <p:txBody>
          <a:bodyPr wrap="square" rtlCol="0">
            <a:spAutoFit/>
          </a:bodyPr>
          <a:lstStyle/>
          <a:p>
            <a:pPr algn="ctr"/>
            <a:r>
              <a:rPr lang="en-US"/>
              <a:t>ABS Plastic Properties, Ref. </a:t>
            </a:r>
            <a:r>
              <a:rPr lang="en-US" b="1"/>
              <a:t>[2] </a:t>
            </a:r>
          </a:p>
        </p:txBody>
      </p:sp>
      <p:pic>
        <p:nvPicPr>
          <p:cNvPr id="22" name="Picture 2">
            <a:extLst>
              <a:ext uri="{FF2B5EF4-FFF2-40B4-BE49-F238E27FC236}">
                <a16:creationId xmlns:a16="http://schemas.microsoft.com/office/drawing/2014/main" id="{08A26504-92FF-D54B-A4CE-D4AFCD7AEA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6146" y="1488160"/>
            <a:ext cx="3940616" cy="4078224"/>
          </a:xfrm>
          <a:prstGeom prst="rect">
            <a:avLst/>
          </a:prstGeom>
          <a:noFill/>
          <a:ln w="76200">
            <a:solidFill>
              <a:schemeClr val="accent1"/>
            </a:solidFill>
          </a:ln>
          <a:extLst>
            <a:ext uri="{909E8E84-426E-40DD-AFC4-6F175D3DCCD1}">
              <a14:hiddenFill xmlns:a14="http://schemas.microsoft.com/office/drawing/2010/main">
                <a:solidFill>
                  <a:srgbClr val="FFFFFF"/>
                </a:solidFill>
              </a14:hiddenFill>
            </a:ext>
          </a:extLst>
        </p:spPr>
      </p:pic>
      <p:sp>
        <p:nvSpPr>
          <p:cNvPr id="24" name="Oval 23">
            <a:extLst>
              <a:ext uri="{FF2B5EF4-FFF2-40B4-BE49-F238E27FC236}">
                <a16:creationId xmlns:a16="http://schemas.microsoft.com/office/drawing/2014/main" id="{EC7BD3E4-7474-B345-A711-6DF6E8A09658}"/>
              </a:ext>
            </a:extLst>
          </p:cNvPr>
          <p:cNvSpPr/>
          <p:nvPr/>
        </p:nvSpPr>
        <p:spPr>
          <a:xfrm>
            <a:off x="6663275" y="3351699"/>
            <a:ext cx="118062" cy="1185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BFEA04C-96CC-6141-A5E7-65E9177285F7}"/>
              </a:ext>
            </a:extLst>
          </p:cNvPr>
          <p:cNvSpPr/>
          <p:nvPr/>
        </p:nvSpPr>
        <p:spPr>
          <a:xfrm>
            <a:off x="6663275" y="3868241"/>
            <a:ext cx="118062" cy="1185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CD2BBEF6-8923-DB4F-A9AD-63BD45EB82C0}"/>
              </a:ext>
            </a:extLst>
          </p:cNvPr>
          <p:cNvSpPr/>
          <p:nvPr/>
        </p:nvSpPr>
        <p:spPr>
          <a:xfrm>
            <a:off x="6663275" y="4384783"/>
            <a:ext cx="118062" cy="1185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0EB2A7F4-025D-C543-AC0F-F4794BB3D537}"/>
              </a:ext>
            </a:extLst>
          </p:cNvPr>
          <p:cNvSpPr/>
          <p:nvPr/>
        </p:nvSpPr>
        <p:spPr>
          <a:xfrm>
            <a:off x="6663275" y="4599096"/>
            <a:ext cx="118062" cy="1185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F643402-D477-AB48-92EA-68532B4957D5}"/>
              </a:ext>
            </a:extLst>
          </p:cNvPr>
          <p:cNvSpPr/>
          <p:nvPr/>
        </p:nvSpPr>
        <p:spPr>
          <a:xfrm>
            <a:off x="6663275" y="5131461"/>
            <a:ext cx="118062" cy="1185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9860628-D271-1B48-96F1-7671C24AD0D3}"/>
              </a:ext>
            </a:extLst>
          </p:cNvPr>
          <p:cNvSpPr/>
          <p:nvPr/>
        </p:nvSpPr>
        <p:spPr>
          <a:xfrm>
            <a:off x="7101172" y="3351699"/>
            <a:ext cx="771237" cy="118523"/>
          </a:xfrm>
          <a:prstGeom prst="rect">
            <a:avLst/>
          </a:prstGeom>
          <a:solidFill>
            <a:srgbClr val="FFFF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5A4FA55-DCE5-5347-BDBD-CEEBD36AA222}"/>
              </a:ext>
            </a:extLst>
          </p:cNvPr>
          <p:cNvSpPr/>
          <p:nvPr/>
        </p:nvSpPr>
        <p:spPr>
          <a:xfrm>
            <a:off x="7101171" y="3868241"/>
            <a:ext cx="1653310" cy="118523"/>
          </a:xfrm>
          <a:prstGeom prst="rect">
            <a:avLst/>
          </a:prstGeom>
          <a:solidFill>
            <a:srgbClr val="FFFF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AEB1074-D638-7043-9166-D4D4DF5E74B4}"/>
              </a:ext>
            </a:extLst>
          </p:cNvPr>
          <p:cNvSpPr/>
          <p:nvPr/>
        </p:nvSpPr>
        <p:spPr>
          <a:xfrm>
            <a:off x="7101171" y="4384783"/>
            <a:ext cx="808183" cy="118523"/>
          </a:xfrm>
          <a:prstGeom prst="rect">
            <a:avLst/>
          </a:prstGeom>
          <a:solidFill>
            <a:srgbClr val="FFFF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6BE41F17-DD9E-6443-B2E0-97A84DFCF80C}"/>
              </a:ext>
            </a:extLst>
          </p:cNvPr>
          <p:cNvSpPr/>
          <p:nvPr/>
        </p:nvSpPr>
        <p:spPr>
          <a:xfrm>
            <a:off x="7101171" y="4636993"/>
            <a:ext cx="849747" cy="118523"/>
          </a:xfrm>
          <a:prstGeom prst="rect">
            <a:avLst/>
          </a:prstGeom>
          <a:solidFill>
            <a:srgbClr val="FFFF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389193F-03B1-9647-8F37-A9ECB407FF8E}"/>
              </a:ext>
            </a:extLst>
          </p:cNvPr>
          <p:cNvSpPr/>
          <p:nvPr/>
        </p:nvSpPr>
        <p:spPr>
          <a:xfrm>
            <a:off x="7101171" y="5168249"/>
            <a:ext cx="595747" cy="118523"/>
          </a:xfrm>
          <a:prstGeom prst="rect">
            <a:avLst/>
          </a:prstGeom>
          <a:solidFill>
            <a:srgbClr val="FFFF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64951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FC7E4-C301-4844-86F2-A1CC6D5BEA80}"/>
              </a:ext>
            </a:extLst>
          </p:cNvPr>
          <p:cNvSpPr>
            <a:spLocks noGrp="1"/>
          </p:cNvSpPr>
          <p:nvPr>
            <p:ph type="title"/>
          </p:nvPr>
        </p:nvSpPr>
        <p:spPr/>
        <p:txBody>
          <a:bodyPr/>
          <a:lstStyle/>
          <a:p>
            <a:r>
              <a:rPr lang="en-US"/>
              <a:t>MATERIAL SELECTION AND JUSTIFICATION </a:t>
            </a:r>
          </a:p>
        </p:txBody>
      </p:sp>
      <p:sp>
        <p:nvSpPr>
          <p:cNvPr id="3" name="Content Placeholder 2">
            <a:extLst>
              <a:ext uri="{FF2B5EF4-FFF2-40B4-BE49-F238E27FC236}">
                <a16:creationId xmlns:a16="http://schemas.microsoft.com/office/drawing/2014/main" id="{01D80403-1D37-964F-9566-67F623109224}"/>
              </a:ext>
            </a:extLst>
          </p:cNvPr>
          <p:cNvSpPr>
            <a:spLocks noGrp="1"/>
          </p:cNvSpPr>
          <p:nvPr>
            <p:ph idx="1"/>
          </p:nvPr>
        </p:nvSpPr>
        <p:spPr>
          <a:xfrm>
            <a:off x="371475" y="1233488"/>
            <a:ext cx="6123450" cy="5558518"/>
          </a:xfrm>
        </p:spPr>
        <p:txBody>
          <a:bodyPr vert="horz" lIns="91440" tIns="45720" rIns="91440" bIns="45720" rtlCol="0" anchor="t">
            <a:normAutofit/>
          </a:bodyPr>
          <a:lstStyle/>
          <a:p>
            <a:pPr lvl="1">
              <a:lnSpc>
                <a:spcPct val="100000"/>
              </a:lnSpc>
            </a:pPr>
            <a:r>
              <a:rPr lang="en-US"/>
              <a:t>Easily Accessible</a:t>
            </a:r>
          </a:p>
          <a:p>
            <a:pPr lvl="1">
              <a:lnSpc>
                <a:spcPct val="100000"/>
              </a:lnSpc>
            </a:pPr>
            <a:r>
              <a:rPr lang="en-US"/>
              <a:t>Abundant supply by online sellers</a:t>
            </a:r>
          </a:p>
          <a:p>
            <a:pPr lvl="1">
              <a:lnSpc>
                <a:spcPct val="100000"/>
              </a:lnSpc>
            </a:pPr>
            <a:r>
              <a:rPr lang="en-US"/>
              <a:t>Used in a variety of everyday applications</a:t>
            </a:r>
          </a:p>
          <a:p>
            <a:pPr lvl="2">
              <a:lnSpc>
                <a:spcPct val="100000"/>
              </a:lnSpc>
            </a:pPr>
            <a:r>
              <a:rPr lang="en-US"/>
              <a:t>Home appliances</a:t>
            </a:r>
          </a:p>
          <a:p>
            <a:pPr lvl="2">
              <a:lnSpc>
                <a:spcPct val="100000"/>
              </a:lnSpc>
            </a:pPr>
            <a:r>
              <a:rPr lang="en-US"/>
              <a:t>Automotive applications</a:t>
            </a:r>
          </a:p>
          <a:p>
            <a:pPr lvl="2">
              <a:lnSpc>
                <a:spcPct val="100000"/>
              </a:lnSpc>
            </a:pPr>
            <a:r>
              <a:rPr lang="en-US"/>
              <a:t>Toys</a:t>
            </a:r>
          </a:p>
          <a:p>
            <a:pPr lvl="2">
              <a:lnSpc>
                <a:spcPct val="100000"/>
              </a:lnSpc>
            </a:pPr>
            <a:r>
              <a:rPr lang="en-US"/>
              <a:t>Food-grade products</a:t>
            </a:r>
          </a:p>
          <a:p>
            <a:pPr lvl="1">
              <a:lnSpc>
                <a:spcPct val="100000"/>
              </a:lnSpc>
            </a:pPr>
            <a:r>
              <a:rPr lang="en-US"/>
              <a:t>Cost Effective</a:t>
            </a:r>
          </a:p>
          <a:p>
            <a:pPr lvl="2">
              <a:lnSpc>
                <a:spcPct val="100000"/>
              </a:lnSpc>
            </a:pPr>
            <a:r>
              <a:rPr lang="en-US"/>
              <a:t>&lt;$30 per sheet</a:t>
            </a:r>
          </a:p>
          <a:p>
            <a:pPr marL="914400" lvl="2" indent="0">
              <a:lnSpc>
                <a:spcPct val="100000"/>
              </a:lnSpc>
              <a:buNone/>
            </a:pPr>
            <a:r>
              <a:rPr lang="en-US"/>
              <a:t>(1/4” x 12” x 24”)</a:t>
            </a:r>
          </a:p>
        </p:txBody>
      </p:sp>
      <p:sp>
        <p:nvSpPr>
          <p:cNvPr id="4" name="Slide Number Placeholder 3">
            <a:extLst>
              <a:ext uri="{FF2B5EF4-FFF2-40B4-BE49-F238E27FC236}">
                <a16:creationId xmlns:a16="http://schemas.microsoft.com/office/drawing/2014/main" id="{15DBEA60-CA6B-2240-9CDB-BD20343148D5}"/>
              </a:ext>
            </a:extLst>
          </p:cNvPr>
          <p:cNvSpPr>
            <a:spLocks noGrp="1"/>
          </p:cNvSpPr>
          <p:nvPr>
            <p:ph type="sldNum" sz="quarter" idx="12"/>
          </p:nvPr>
        </p:nvSpPr>
        <p:spPr>
          <a:xfrm>
            <a:off x="9095140" y="6597649"/>
            <a:ext cx="3007838" cy="194357"/>
          </a:xfrm>
        </p:spPr>
        <p:txBody>
          <a:bodyPr/>
          <a:lstStyle/>
          <a:p>
            <a:r>
              <a:rPr lang="en-US"/>
              <a:t>   Brown </a:t>
            </a:r>
            <a:fld id="{03DC2DEF-D2FE-4B45-ABA4-9F153FD1C98A}" type="slidenum">
              <a:rPr lang="en-US" smtClean="0"/>
              <a:t>45</a:t>
            </a:fld>
            <a:endParaRPr lang="en-US"/>
          </a:p>
        </p:txBody>
      </p:sp>
      <p:pic>
        <p:nvPicPr>
          <p:cNvPr id="5" name="Picture 4" descr="Logo&#10;&#10;Description automatically generated">
            <a:extLst>
              <a:ext uri="{FF2B5EF4-FFF2-40B4-BE49-F238E27FC236}">
                <a16:creationId xmlns:a16="http://schemas.microsoft.com/office/drawing/2014/main" id="{BC725E89-6E1C-A14C-ACCE-C5F3DDB0A2B4}"/>
              </a:ext>
            </a:extLst>
          </p:cNvPr>
          <p:cNvPicPr>
            <a:picLocks noChangeAspect="1"/>
          </p:cNvPicPr>
          <p:nvPr/>
        </p:nvPicPr>
        <p:blipFill>
          <a:blip r:embed="rId3"/>
          <a:stretch>
            <a:fillRect/>
          </a:stretch>
        </p:blipFill>
        <p:spPr>
          <a:xfrm>
            <a:off x="10926762" y="268288"/>
            <a:ext cx="965200" cy="965200"/>
          </a:xfrm>
          <a:prstGeom prst="rect">
            <a:avLst/>
          </a:prstGeom>
        </p:spPr>
      </p:pic>
      <p:pic>
        <p:nvPicPr>
          <p:cNvPr id="18" name="Picture 17" descr="A picture containing application&#10;&#10;Description automatically generated">
            <a:extLst>
              <a:ext uri="{FF2B5EF4-FFF2-40B4-BE49-F238E27FC236}">
                <a16:creationId xmlns:a16="http://schemas.microsoft.com/office/drawing/2014/main" id="{CF43DE2E-AC25-CC42-9AC1-2A2D9B4FBE0C}"/>
              </a:ext>
            </a:extLst>
          </p:cNvPr>
          <p:cNvPicPr>
            <a:picLocks noChangeAspect="1"/>
          </p:cNvPicPr>
          <p:nvPr/>
        </p:nvPicPr>
        <p:blipFill>
          <a:blip r:embed="rId4"/>
          <a:stretch>
            <a:fillRect/>
          </a:stretch>
        </p:blipFill>
        <p:spPr>
          <a:xfrm>
            <a:off x="4373212" y="4201077"/>
            <a:ext cx="1468284" cy="1472184"/>
          </a:xfrm>
          <a:prstGeom prst="rect">
            <a:avLst/>
          </a:prstGeom>
          <a:ln w="38100">
            <a:solidFill>
              <a:schemeClr val="accent1"/>
            </a:solidFill>
          </a:ln>
        </p:spPr>
      </p:pic>
      <p:sp>
        <p:nvSpPr>
          <p:cNvPr id="22" name="TextBox 21">
            <a:extLst>
              <a:ext uri="{FF2B5EF4-FFF2-40B4-BE49-F238E27FC236}">
                <a16:creationId xmlns:a16="http://schemas.microsoft.com/office/drawing/2014/main" id="{6120FF81-CA40-994C-A8B8-984ADCEB12CE}"/>
              </a:ext>
            </a:extLst>
          </p:cNvPr>
          <p:cNvSpPr txBox="1"/>
          <p:nvPr/>
        </p:nvSpPr>
        <p:spPr>
          <a:xfrm>
            <a:off x="3430620" y="5727710"/>
            <a:ext cx="3350717" cy="646331"/>
          </a:xfrm>
          <a:prstGeom prst="rect">
            <a:avLst/>
          </a:prstGeom>
          <a:noFill/>
        </p:spPr>
        <p:txBody>
          <a:bodyPr wrap="square" rtlCol="0">
            <a:spAutoFit/>
          </a:bodyPr>
          <a:lstStyle/>
          <a:p>
            <a:pPr algn="ctr"/>
            <a:r>
              <a:rPr lang="en-US"/>
              <a:t>Selected material</a:t>
            </a:r>
          </a:p>
          <a:p>
            <a:pPr algn="ctr"/>
            <a:r>
              <a:rPr lang="en-US"/>
              <a:t> Ref. </a:t>
            </a:r>
            <a:r>
              <a:rPr lang="en-US" b="1"/>
              <a:t>[3] </a:t>
            </a:r>
          </a:p>
        </p:txBody>
      </p:sp>
      <p:sp>
        <p:nvSpPr>
          <p:cNvPr id="24" name="TextBox 23">
            <a:extLst>
              <a:ext uri="{FF2B5EF4-FFF2-40B4-BE49-F238E27FC236}">
                <a16:creationId xmlns:a16="http://schemas.microsoft.com/office/drawing/2014/main" id="{86B20A2B-0D2E-514D-AE8D-CD3D59CE9B48}"/>
              </a:ext>
            </a:extLst>
          </p:cNvPr>
          <p:cNvSpPr txBox="1"/>
          <p:nvPr/>
        </p:nvSpPr>
        <p:spPr>
          <a:xfrm>
            <a:off x="6949688" y="5759333"/>
            <a:ext cx="3942095" cy="369332"/>
          </a:xfrm>
          <a:prstGeom prst="rect">
            <a:avLst/>
          </a:prstGeom>
          <a:noFill/>
        </p:spPr>
        <p:txBody>
          <a:bodyPr wrap="square" rtlCol="0">
            <a:spAutoFit/>
          </a:bodyPr>
          <a:lstStyle/>
          <a:p>
            <a:pPr algn="ctr"/>
            <a:r>
              <a:rPr lang="en-US"/>
              <a:t>ABS Plastic Properties, Ref. </a:t>
            </a:r>
            <a:r>
              <a:rPr lang="en-US" b="1"/>
              <a:t>[2] </a:t>
            </a:r>
          </a:p>
        </p:txBody>
      </p:sp>
      <p:pic>
        <p:nvPicPr>
          <p:cNvPr id="25" name="Picture 2">
            <a:extLst>
              <a:ext uri="{FF2B5EF4-FFF2-40B4-BE49-F238E27FC236}">
                <a16:creationId xmlns:a16="http://schemas.microsoft.com/office/drawing/2014/main" id="{A9BA8A32-AAFF-B149-8B13-0917FE340F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6146" y="1488160"/>
            <a:ext cx="3940616" cy="4078224"/>
          </a:xfrm>
          <a:prstGeom prst="rect">
            <a:avLst/>
          </a:prstGeom>
          <a:noFill/>
          <a:ln w="76200">
            <a:solidFill>
              <a:schemeClr val="accent1"/>
            </a:solidFill>
          </a:ln>
          <a:extLst>
            <a:ext uri="{909E8E84-426E-40DD-AFC4-6F175D3DCCD1}">
              <a14:hiddenFill xmlns:a14="http://schemas.microsoft.com/office/drawing/2010/main">
                <a:solidFill>
                  <a:srgbClr val="FFFFFF"/>
                </a:solidFill>
              </a14:hiddenFill>
            </a:ext>
          </a:extLst>
        </p:spPr>
      </p:pic>
      <p:sp>
        <p:nvSpPr>
          <p:cNvPr id="26" name="Oval 25">
            <a:extLst>
              <a:ext uri="{FF2B5EF4-FFF2-40B4-BE49-F238E27FC236}">
                <a16:creationId xmlns:a16="http://schemas.microsoft.com/office/drawing/2014/main" id="{AB9CD45C-DBEA-3D41-A3AB-0FCF455DA7AF}"/>
              </a:ext>
            </a:extLst>
          </p:cNvPr>
          <p:cNvSpPr/>
          <p:nvPr/>
        </p:nvSpPr>
        <p:spPr>
          <a:xfrm>
            <a:off x="6663275" y="3351699"/>
            <a:ext cx="118062" cy="1185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EE90003C-B1FC-DB4E-87B8-58F83D2DF820}"/>
              </a:ext>
            </a:extLst>
          </p:cNvPr>
          <p:cNvSpPr/>
          <p:nvPr/>
        </p:nvSpPr>
        <p:spPr>
          <a:xfrm>
            <a:off x="6663275" y="3868241"/>
            <a:ext cx="118062" cy="1185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59DC5186-7051-9240-A936-F67CC99197D0}"/>
              </a:ext>
            </a:extLst>
          </p:cNvPr>
          <p:cNvSpPr/>
          <p:nvPr/>
        </p:nvSpPr>
        <p:spPr>
          <a:xfrm>
            <a:off x="6663275" y="4384783"/>
            <a:ext cx="118062" cy="1185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5B7FA87C-8BC1-254F-BE07-941C2CA82002}"/>
              </a:ext>
            </a:extLst>
          </p:cNvPr>
          <p:cNvSpPr/>
          <p:nvPr/>
        </p:nvSpPr>
        <p:spPr>
          <a:xfrm>
            <a:off x="6663275" y="4599096"/>
            <a:ext cx="118062" cy="1185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65697F87-F48E-524D-BD11-562A7983745D}"/>
              </a:ext>
            </a:extLst>
          </p:cNvPr>
          <p:cNvSpPr/>
          <p:nvPr/>
        </p:nvSpPr>
        <p:spPr>
          <a:xfrm>
            <a:off x="6663275" y="5131461"/>
            <a:ext cx="118062" cy="1185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9A20E4E6-EE4A-544B-9BFA-7CE5AFD6CC3E}"/>
              </a:ext>
            </a:extLst>
          </p:cNvPr>
          <p:cNvSpPr/>
          <p:nvPr/>
        </p:nvSpPr>
        <p:spPr>
          <a:xfrm>
            <a:off x="7101172" y="3351699"/>
            <a:ext cx="771237" cy="118523"/>
          </a:xfrm>
          <a:prstGeom prst="rect">
            <a:avLst/>
          </a:prstGeom>
          <a:solidFill>
            <a:srgbClr val="FFFF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93EBB19-FDA1-3A46-974A-5F978B57DDDE}"/>
              </a:ext>
            </a:extLst>
          </p:cNvPr>
          <p:cNvSpPr/>
          <p:nvPr/>
        </p:nvSpPr>
        <p:spPr>
          <a:xfrm>
            <a:off x="7101171" y="3868241"/>
            <a:ext cx="1653310" cy="118523"/>
          </a:xfrm>
          <a:prstGeom prst="rect">
            <a:avLst/>
          </a:prstGeom>
          <a:solidFill>
            <a:srgbClr val="FFFF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F825C78-94E2-BF4B-B39A-AE2E8FE56BAB}"/>
              </a:ext>
            </a:extLst>
          </p:cNvPr>
          <p:cNvSpPr/>
          <p:nvPr/>
        </p:nvSpPr>
        <p:spPr>
          <a:xfrm>
            <a:off x="7101171" y="4384783"/>
            <a:ext cx="808183" cy="118523"/>
          </a:xfrm>
          <a:prstGeom prst="rect">
            <a:avLst/>
          </a:prstGeom>
          <a:solidFill>
            <a:srgbClr val="FFFF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79AD2A17-9B1F-514C-83AD-F0F466AD8DE0}"/>
              </a:ext>
            </a:extLst>
          </p:cNvPr>
          <p:cNvSpPr/>
          <p:nvPr/>
        </p:nvSpPr>
        <p:spPr>
          <a:xfrm>
            <a:off x="7101171" y="4636993"/>
            <a:ext cx="849747" cy="118523"/>
          </a:xfrm>
          <a:prstGeom prst="rect">
            <a:avLst/>
          </a:prstGeom>
          <a:solidFill>
            <a:srgbClr val="FFFF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219AAA22-975C-F64C-A78E-C06166C18342}"/>
              </a:ext>
            </a:extLst>
          </p:cNvPr>
          <p:cNvSpPr/>
          <p:nvPr/>
        </p:nvSpPr>
        <p:spPr>
          <a:xfrm>
            <a:off x="7101171" y="5168249"/>
            <a:ext cx="595747" cy="118523"/>
          </a:xfrm>
          <a:prstGeom prst="rect">
            <a:avLst/>
          </a:prstGeom>
          <a:solidFill>
            <a:srgbClr val="FFFF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73788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FC7E4-C301-4844-86F2-A1CC6D5BEA80}"/>
              </a:ext>
            </a:extLst>
          </p:cNvPr>
          <p:cNvSpPr>
            <a:spLocks noGrp="1"/>
          </p:cNvSpPr>
          <p:nvPr>
            <p:ph type="title"/>
          </p:nvPr>
        </p:nvSpPr>
        <p:spPr/>
        <p:txBody>
          <a:bodyPr/>
          <a:lstStyle/>
          <a:p>
            <a:r>
              <a:rPr lang="en-US"/>
              <a:t>MATERIAL SELECTION AND JUSTIFICATION </a:t>
            </a:r>
          </a:p>
        </p:txBody>
      </p:sp>
      <p:sp>
        <p:nvSpPr>
          <p:cNvPr id="3" name="Content Placeholder 2">
            <a:extLst>
              <a:ext uri="{FF2B5EF4-FFF2-40B4-BE49-F238E27FC236}">
                <a16:creationId xmlns:a16="http://schemas.microsoft.com/office/drawing/2014/main" id="{01D80403-1D37-964F-9566-67F623109224}"/>
              </a:ext>
            </a:extLst>
          </p:cNvPr>
          <p:cNvSpPr>
            <a:spLocks noGrp="1"/>
          </p:cNvSpPr>
          <p:nvPr>
            <p:ph idx="1"/>
          </p:nvPr>
        </p:nvSpPr>
        <p:spPr>
          <a:xfrm>
            <a:off x="371474" y="1233488"/>
            <a:ext cx="11134045" cy="5558518"/>
          </a:xfrm>
        </p:spPr>
        <p:txBody>
          <a:bodyPr vert="horz" lIns="91440" tIns="45720" rIns="91440" bIns="45720" rtlCol="0" anchor="t">
            <a:normAutofit fontScale="92500" lnSpcReduction="20000"/>
          </a:bodyPr>
          <a:lstStyle/>
          <a:p>
            <a:pPr lvl="1">
              <a:lnSpc>
                <a:spcPct val="100000"/>
              </a:lnSpc>
            </a:pPr>
            <a:r>
              <a:rPr lang="en-US"/>
              <a:t>LEXAN DOOR PANEL</a:t>
            </a:r>
          </a:p>
          <a:p>
            <a:pPr lvl="1">
              <a:lnSpc>
                <a:spcPct val="100000"/>
              </a:lnSpc>
            </a:pPr>
            <a:r>
              <a:rPr lang="en-US"/>
              <a:t>High strength and impact resistance</a:t>
            </a:r>
          </a:p>
          <a:p>
            <a:pPr lvl="2">
              <a:lnSpc>
                <a:spcPct val="100000"/>
              </a:lnSpc>
            </a:pPr>
            <a:r>
              <a:rPr lang="en-US"/>
              <a:t>Tensile Strength</a:t>
            </a:r>
            <a:r>
              <a:rPr lang="en-US" b="1" baseline="30000"/>
              <a:t>[2]</a:t>
            </a:r>
            <a:r>
              <a:rPr lang="en-US"/>
              <a:t>: 62.1 MPa (9000 psi)</a:t>
            </a:r>
          </a:p>
          <a:p>
            <a:pPr lvl="2">
              <a:lnSpc>
                <a:spcPct val="100000"/>
              </a:lnSpc>
            </a:pPr>
            <a:r>
              <a:rPr lang="en-US"/>
              <a:t>Flexural Strength</a:t>
            </a:r>
            <a:r>
              <a:rPr lang="en-US" b="1" baseline="30000"/>
              <a:t>[2]</a:t>
            </a:r>
            <a:r>
              <a:rPr lang="en-US"/>
              <a:t>: 96.5 MPa (14000 psi)</a:t>
            </a:r>
          </a:p>
          <a:p>
            <a:pPr lvl="2">
              <a:lnSpc>
                <a:spcPct val="100000"/>
              </a:lnSpc>
            </a:pPr>
            <a:endParaRPr lang="en-US"/>
          </a:p>
          <a:p>
            <a:pPr lvl="1">
              <a:lnSpc>
                <a:spcPct val="100000"/>
              </a:lnSpc>
            </a:pPr>
            <a:r>
              <a:rPr lang="en-US"/>
              <a:t>Lightweight</a:t>
            </a:r>
          </a:p>
          <a:p>
            <a:pPr lvl="2">
              <a:lnSpc>
                <a:spcPct val="100000"/>
              </a:lnSpc>
            </a:pPr>
            <a:r>
              <a:rPr lang="en-US"/>
              <a:t>Lexan (polycarbonate resin thermoplastic) density</a:t>
            </a:r>
            <a:r>
              <a:rPr lang="en-US" b="1" baseline="30000"/>
              <a:t>[9]</a:t>
            </a:r>
            <a:r>
              <a:rPr lang="en-US"/>
              <a:t>:</a:t>
            </a:r>
          </a:p>
          <a:p>
            <a:pPr marL="914400" lvl="2" indent="0">
              <a:lnSpc>
                <a:spcPct val="100000"/>
              </a:lnSpc>
              <a:buNone/>
            </a:pPr>
            <a:r>
              <a:rPr lang="en-US"/>
              <a:t>    0.0434 </a:t>
            </a:r>
            <a:r>
              <a:rPr lang="en-US" err="1"/>
              <a:t>lb</a:t>
            </a:r>
            <a:r>
              <a:rPr lang="en-US"/>
              <a:t>/in³</a:t>
            </a:r>
          </a:p>
          <a:p>
            <a:pPr marL="914400" lvl="2" indent="0">
              <a:lnSpc>
                <a:spcPct val="100000"/>
              </a:lnSpc>
              <a:buNone/>
            </a:pPr>
            <a:endParaRPr lang="en-US"/>
          </a:p>
          <a:p>
            <a:pPr lvl="1">
              <a:lnSpc>
                <a:spcPct val="100000"/>
              </a:lnSpc>
            </a:pPr>
            <a:r>
              <a:rPr lang="en-US"/>
              <a:t>Suitable for exterior conditions</a:t>
            </a:r>
          </a:p>
          <a:p>
            <a:pPr lvl="2">
              <a:lnSpc>
                <a:spcPct val="100000"/>
              </a:lnSpc>
            </a:pPr>
            <a:r>
              <a:rPr lang="en-US"/>
              <a:t>Deflection Temperature</a:t>
            </a:r>
            <a:r>
              <a:rPr lang="en-US" b="1" baseline="30000"/>
              <a:t>[18]</a:t>
            </a:r>
            <a:r>
              <a:rPr lang="en-US"/>
              <a:t>: 270</a:t>
            </a:r>
            <a:r>
              <a:rPr lang="en-US" baseline="30000"/>
              <a:t>o </a:t>
            </a:r>
            <a:r>
              <a:rPr lang="en-US"/>
              <a:t>F</a:t>
            </a:r>
          </a:p>
          <a:p>
            <a:pPr lvl="2">
              <a:lnSpc>
                <a:spcPct val="100000"/>
              </a:lnSpc>
            </a:pPr>
            <a:r>
              <a:rPr lang="en-US"/>
              <a:t>Shrinkage Rate</a:t>
            </a:r>
            <a:r>
              <a:rPr lang="en-US" b="1" baseline="30000"/>
              <a:t>[19]</a:t>
            </a:r>
            <a:r>
              <a:rPr lang="en-US"/>
              <a:t>: 0.5% - 0.7%</a:t>
            </a:r>
            <a:endParaRPr lang="en-US">
              <a:highlight>
                <a:srgbClr val="FFFF00"/>
              </a:highlight>
            </a:endParaRPr>
          </a:p>
          <a:p>
            <a:pPr marL="457200" lvl="1" indent="0">
              <a:lnSpc>
                <a:spcPct val="100000"/>
              </a:lnSpc>
              <a:buNone/>
            </a:pPr>
            <a:endParaRPr lang="en-US"/>
          </a:p>
          <a:p>
            <a:pPr lvl="1">
              <a:lnSpc>
                <a:spcPct val="100000"/>
              </a:lnSpc>
            </a:pPr>
            <a:r>
              <a:rPr lang="en-US"/>
              <a:t>Meets UL 972: Burglary Resisting Glazing Material Standard</a:t>
            </a:r>
          </a:p>
          <a:p>
            <a:pPr marL="1371600" lvl="3" indent="0">
              <a:lnSpc>
                <a:spcPct val="100000"/>
              </a:lnSpc>
              <a:buNone/>
            </a:pPr>
            <a:endParaRPr lang="en-US"/>
          </a:p>
          <a:p>
            <a:pPr marL="457200" lvl="1" indent="0">
              <a:lnSpc>
                <a:spcPct val="100000"/>
              </a:lnSpc>
              <a:buNone/>
            </a:pPr>
            <a:endParaRPr lang="en-US"/>
          </a:p>
          <a:p>
            <a:pPr marL="914400" lvl="2" indent="0">
              <a:lnSpc>
                <a:spcPct val="100000"/>
              </a:lnSpc>
              <a:buNone/>
            </a:pPr>
            <a:r>
              <a:rPr lang="en-US"/>
              <a:t>	</a:t>
            </a:r>
          </a:p>
          <a:p>
            <a:pPr lvl="1">
              <a:lnSpc>
                <a:spcPct val="100000"/>
              </a:lnSpc>
            </a:pPr>
            <a:endParaRPr lang="en-US"/>
          </a:p>
          <a:p>
            <a:pPr marL="914400" lvl="2" indent="0">
              <a:lnSpc>
                <a:spcPct val="100000"/>
              </a:lnSpc>
              <a:buNone/>
            </a:pPr>
            <a:endParaRPr lang="en-US"/>
          </a:p>
          <a:p>
            <a:pPr marL="914400" lvl="2" indent="0">
              <a:lnSpc>
                <a:spcPct val="100000"/>
              </a:lnSpc>
              <a:buNone/>
            </a:pPr>
            <a:endParaRPr lang="en-US"/>
          </a:p>
        </p:txBody>
      </p:sp>
      <p:sp>
        <p:nvSpPr>
          <p:cNvPr id="4" name="Slide Number Placeholder 3">
            <a:extLst>
              <a:ext uri="{FF2B5EF4-FFF2-40B4-BE49-F238E27FC236}">
                <a16:creationId xmlns:a16="http://schemas.microsoft.com/office/drawing/2014/main" id="{15DBEA60-CA6B-2240-9CDB-BD20343148D5}"/>
              </a:ext>
            </a:extLst>
          </p:cNvPr>
          <p:cNvSpPr>
            <a:spLocks noGrp="1"/>
          </p:cNvSpPr>
          <p:nvPr>
            <p:ph type="sldNum" sz="quarter" idx="12"/>
          </p:nvPr>
        </p:nvSpPr>
        <p:spPr>
          <a:xfrm>
            <a:off x="9095140" y="6597649"/>
            <a:ext cx="3007838" cy="194357"/>
          </a:xfrm>
        </p:spPr>
        <p:txBody>
          <a:bodyPr/>
          <a:lstStyle/>
          <a:p>
            <a:r>
              <a:rPr lang="en-US"/>
              <a:t>  </a:t>
            </a:r>
            <a:fld id="{03DC2DEF-D2FE-4B45-ABA4-9F153FD1C98A}" type="slidenum">
              <a:rPr lang="en-US" smtClean="0"/>
              <a:t>46</a:t>
            </a:fld>
            <a:endParaRPr lang="en-US"/>
          </a:p>
        </p:txBody>
      </p:sp>
      <p:pic>
        <p:nvPicPr>
          <p:cNvPr id="5" name="Picture 4" descr="Logo&#10;&#10;Description automatically generated">
            <a:extLst>
              <a:ext uri="{FF2B5EF4-FFF2-40B4-BE49-F238E27FC236}">
                <a16:creationId xmlns:a16="http://schemas.microsoft.com/office/drawing/2014/main" id="{BC725E89-6E1C-A14C-ACCE-C5F3DDB0A2B4}"/>
              </a:ext>
            </a:extLst>
          </p:cNvPr>
          <p:cNvPicPr>
            <a:picLocks noChangeAspect="1"/>
          </p:cNvPicPr>
          <p:nvPr/>
        </p:nvPicPr>
        <p:blipFill>
          <a:blip r:embed="rId3"/>
          <a:stretch>
            <a:fillRect/>
          </a:stretch>
        </p:blipFill>
        <p:spPr>
          <a:xfrm>
            <a:off x="10926762" y="268288"/>
            <a:ext cx="965200" cy="965200"/>
          </a:xfrm>
          <a:prstGeom prst="rect">
            <a:avLst/>
          </a:prstGeom>
        </p:spPr>
      </p:pic>
    </p:spTree>
    <p:extLst>
      <p:ext uri="{BB962C8B-B14F-4D97-AF65-F5344CB8AC3E}">
        <p14:creationId xmlns:p14="http://schemas.microsoft.com/office/powerpoint/2010/main" val="3293221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FC7E4-C301-4844-86F2-A1CC6D5BEA80}"/>
              </a:ext>
            </a:extLst>
          </p:cNvPr>
          <p:cNvSpPr>
            <a:spLocks noGrp="1"/>
          </p:cNvSpPr>
          <p:nvPr>
            <p:ph type="title"/>
          </p:nvPr>
        </p:nvSpPr>
        <p:spPr/>
        <p:txBody>
          <a:bodyPr/>
          <a:lstStyle/>
          <a:p>
            <a:r>
              <a:rPr lang="en-US"/>
              <a:t>MATERIAL SELECTION AND JUSTIFICATION </a:t>
            </a:r>
          </a:p>
        </p:txBody>
      </p:sp>
      <p:sp>
        <p:nvSpPr>
          <p:cNvPr id="3" name="Content Placeholder 2">
            <a:extLst>
              <a:ext uri="{FF2B5EF4-FFF2-40B4-BE49-F238E27FC236}">
                <a16:creationId xmlns:a16="http://schemas.microsoft.com/office/drawing/2014/main" id="{01D80403-1D37-964F-9566-67F623109224}"/>
              </a:ext>
            </a:extLst>
          </p:cNvPr>
          <p:cNvSpPr>
            <a:spLocks noGrp="1"/>
          </p:cNvSpPr>
          <p:nvPr>
            <p:ph idx="1"/>
          </p:nvPr>
        </p:nvSpPr>
        <p:spPr>
          <a:xfrm>
            <a:off x="371474" y="1233488"/>
            <a:ext cx="11134045" cy="5558518"/>
          </a:xfrm>
        </p:spPr>
        <p:txBody>
          <a:bodyPr vert="horz" lIns="91440" tIns="45720" rIns="91440" bIns="45720" rtlCol="0" anchor="t">
            <a:normAutofit/>
          </a:bodyPr>
          <a:lstStyle/>
          <a:p>
            <a:pPr lvl="1">
              <a:lnSpc>
                <a:spcPct val="100000"/>
              </a:lnSpc>
            </a:pPr>
            <a:r>
              <a:rPr lang="en-US"/>
              <a:t>Thermoplastic – Polymers that can be softened through heating before being processed and then left to cool and harden. They show no changes in chemical properties after heating, meaning they can be re-melted and re-used several times.</a:t>
            </a:r>
            <a:r>
              <a:rPr lang="en-US" b="1" baseline="30000"/>
              <a:t>[11]</a:t>
            </a:r>
          </a:p>
          <a:p>
            <a:pPr marL="457200" lvl="1" indent="0">
              <a:lnSpc>
                <a:spcPct val="100000"/>
              </a:lnSpc>
              <a:buNone/>
            </a:pPr>
            <a:endParaRPr lang="en-US" b="1"/>
          </a:p>
          <a:p>
            <a:pPr lvl="1">
              <a:lnSpc>
                <a:spcPct val="100000"/>
              </a:lnSpc>
            </a:pPr>
            <a:r>
              <a:rPr lang="en-US"/>
              <a:t>High strength and impact resistance</a:t>
            </a:r>
          </a:p>
          <a:p>
            <a:pPr lvl="2">
              <a:lnSpc>
                <a:spcPct val="100000"/>
              </a:lnSpc>
            </a:pPr>
            <a:r>
              <a:rPr lang="en-US"/>
              <a:t>Tensile Strength</a:t>
            </a:r>
            <a:r>
              <a:rPr lang="en-US" b="1" baseline="30000"/>
              <a:t>[2]</a:t>
            </a:r>
            <a:r>
              <a:rPr lang="en-US"/>
              <a:t>: 46 MPa (6600 psi)</a:t>
            </a:r>
          </a:p>
          <a:p>
            <a:pPr lvl="2">
              <a:lnSpc>
                <a:spcPct val="100000"/>
              </a:lnSpc>
            </a:pPr>
            <a:r>
              <a:rPr lang="en-US"/>
              <a:t>Flexural Strength</a:t>
            </a:r>
            <a:r>
              <a:rPr lang="en-US" b="1" baseline="30000"/>
              <a:t>[2]</a:t>
            </a:r>
            <a:r>
              <a:rPr lang="en-US"/>
              <a:t>: 74 MPa (10800 psi)</a:t>
            </a:r>
          </a:p>
          <a:p>
            <a:pPr lvl="2">
              <a:lnSpc>
                <a:spcPct val="100000"/>
              </a:lnSpc>
            </a:pPr>
            <a:endParaRPr lang="en-US"/>
          </a:p>
          <a:p>
            <a:pPr lvl="1">
              <a:lnSpc>
                <a:spcPct val="100000"/>
              </a:lnSpc>
            </a:pPr>
            <a:r>
              <a:rPr lang="en-US"/>
              <a:t>Lightweight</a:t>
            </a:r>
          </a:p>
          <a:p>
            <a:pPr lvl="2">
              <a:lnSpc>
                <a:spcPct val="100000"/>
              </a:lnSpc>
            </a:pPr>
            <a:r>
              <a:rPr lang="en-US"/>
              <a:t>ABS plastic density</a:t>
            </a:r>
            <a:r>
              <a:rPr lang="en-US" b="1" baseline="30000"/>
              <a:t>[7]</a:t>
            </a:r>
            <a:r>
              <a:rPr lang="en-US"/>
              <a:t>: 0.038 </a:t>
            </a:r>
            <a:r>
              <a:rPr lang="en-US" err="1"/>
              <a:t>lb</a:t>
            </a:r>
            <a:r>
              <a:rPr lang="en-US"/>
              <a:t>/in</a:t>
            </a:r>
            <a:r>
              <a:rPr lang="en-US" baseline="30000"/>
              <a:t>3</a:t>
            </a:r>
            <a:r>
              <a:rPr lang="en-US"/>
              <a:t> (our frame selection)</a:t>
            </a:r>
            <a:r>
              <a:rPr lang="en-US" b="1" baseline="30000"/>
              <a:t>[12]</a:t>
            </a:r>
            <a:endParaRPr lang="en-US" b="1"/>
          </a:p>
          <a:p>
            <a:pPr lvl="2">
              <a:lnSpc>
                <a:spcPct val="100000"/>
              </a:lnSpc>
            </a:pPr>
            <a:r>
              <a:rPr lang="en-US"/>
              <a:t>Aluminum density</a:t>
            </a:r>
            <a:r>
              <a:rPr lang="en-US" b="1" baseline="30000"/>
              <a:t>[10]</a:t>
            </a:r>
            <a:r>
              <a:rPr lang="en-US"/>
              <a:t>: 0.098 </a:t>
            </a:r>
            <a:r>
              <a:rPr lang="en-US" err="1"/>
              <a:t>lb</a:t>
            </a:r>
            <a:r>
              <a:rPr lang="en-US"/>
              <a:t>/in</a:t>
            </a:r>
            <a:r>
              <a:rPr lang="en-US" baseline="30000"/>
              <a:t>3</a:t>
            </a:r>
            <a:r>
              <a:rPr lang="en-US"/>
              <a:t> (other competitor models)</a:t>
            </a:r>
            <a:r>
              <a:rPr lang="en-US" b="1" baseline="30000"/>
              <a:t>[4]</a:t>
            </a:r>
          </a:p>
          <a:p>
            <a:pPr lvl="2">
              <a:lnSpc>
                <a:spcPct val="100000"/>
              </a:lnSpc>
            </a:pPr>
            <a:endParaRPr lang="en-US"/>
          </a:p>
          <a:p>
            <a:pPr marL="914400" lvl="2" indent="0">
              <a:lnSpc>
                <a:spcPct val="100000"/>
              </a:lnSpc>
              <a:buNone/>
            </a:pPr>
            <a:r>
              <a:rPr lang="en-US"/>
              <a:t>	</a:t>
            </a:r>
          </a:p>
          <a:p>
            <a:pPr lvl="1">
              <a:lnSpc>
                <a:spcPct val="100000"/>
              </a:lnSpc>
            </a:pPr>
            <a:endParaRPr lang="en-US"/>
          </a:p>
          <a:p>
            <a:pPr marL="914400" lvl="2" indent="0">
              <a:lnSpc>
                <a:spcPct val="100000"/>
              </a:lnSpc>
              <a:buNone/>
            </a:pPr>
            <a:endParaRPr lang="en-US"/>
          </a:p>
          <a:p>
            <a:pPr marL="914400" lvl="2" indent="0">
              <a:lnSpc>
                <a:spcPct val="100000"/>
              </a:lnSpc>
              <a:buNone/>
            </a:pPr>
            <a:endParaRPr lang="en-US"/>
          </a:p>
        </p:txBody>
      </p:sp>
      <p:sp>
        <p:nvSpPr>
          <p:cNvPr id="4" name="Slide Number Placeholder 3">
            <a:extLst>
              <a:ext uri="{FF2B5EF4-FFF2-40B4-BE49-F238E27FC236}">
                <a16:creationId xmlns:a16="http://schemas.microsoft.com/office/drawing/2014/main" id="{15DBEA60-CA6B-2240-9CDB-BD20343148D5}"/>
              </a:ext>
            </a:extLst>
          </p:cNvPr>
          <p:cNvSpPr>
            <a:spLocks noGrp="1"/>
          </p:cNvSpPr>
          <p:nvPr>
            <p:ph type="sldNum" sz="quarter" idx="12"/>
          </p:nvPr>
        </p:nvSpPr>
        <p:spPr>
          <a:xfrm>
            <a:off x="9095140" y="6597649"/>
            <a:ext cx="3007838" cy="194357"/>
          </a:xfrm>
        </p:spPr>
        <p:txBody>
          <a:bodyPr/>
          <a:lstStyle/>
          <a:p>
            <a:r>
              <a:rPr lang="en-US"/>
              <a:t>   </a:t>
            </a:r>
            <a:fld id="{03DC2DEF-D2FE-4B45-ABA4-9F153FD1C98A}" type="slidenum">
              <a:rPr lang="en-US" smtClean="0"/>
              <a:t>47</a:t>
            </a:fld>
            <a:endParaRPr lang="en-US"/>
          </a:p>
        </p:txBody>
      </p:sp>
      <p:pic>
        <p:nvPicPr>
          <p:cNvPr id="5" name="Picture 4" descr="Logo&#10;&#10;Description automatically generated">
            <a:extLst>
              <a:ext uri="{FF2B5EF4-FFF2-40B4-BE49-F238E27FC236}">
                <a16:creationId xmlns:a16="http://schemas.microsoft.com/office/drawing/2014/main" id="{BC725E89-6E1C-A14C-ACCE-C5F3DDB0A2B4}"/>
              </a:ext>
            </a:extLst>
          </p:cNvPr>
          <p:cNvPicPr>
            <a:picLocks noChangeAspect="1"/>
          </p:cNvPicPr>
          <p:nvPr/>
        </p:nvPicPr>
        <p:blipFill>
          <a:blip r:embed="rId3"/>
          <a:stretch>
            <a:fillRect/>
          </a:stretch>
        </p:blipFill>
        <p:spPr>
          <a:xfrm>
            <a:off x="10926762" y="268288"/>
            <a:ext cx="965200" cy="965200"/>
          </a:xfrm>
          <a:prstGeom prst="rect">
            <a:avLst/>
          </a:prstGeom>
        </p:spPr>
      </p:pic>
      <p:pic>
        <p:nvPicPr>
          <p:cNvPr id="2050" name="Picture 2" descr="ABS Black Plastic Sheet 1/16&amp;#34; x 24&amp;#34; x 48” Textured 1 Side Vacuum Forming (Pack of 4)">
            <a:extLst>
              <a:ext uri="{FF2B5EF4-FFF2-40B4-BE49-F238E27FC236}">
                <a16:creationId xmlns:a16="http://schemas.microsoft.com/office/drawing/2014/main" id="{0A43019D-4276-B948-9E7D-7A1BEB5606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49034" y="2805621"/>
            <a:ext cx="2061102" cy="2748136"/>
          </a:xfrm>
          <a:prstGeom prst="rect">
            <a:avLst/>
          </a:prstGeom>
          <a:ln w="38100" cap="sq">
            <a:solidFill>
              <a:schemeClr val="accent1"/>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6410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FC7E4-C301-4844-86F2-A1CC6D5BEA80}"/>
              </a:ext>
            </a:extLst>
          </p:cNvPr>
          <p:cNvSpPr>
            <a:spLocks noGrp="1"/>
          </p:cNvSpPr>
          <p:nvPr>
            <p:ph type="title"/>
          </p:nvPr>
        </p:nvSpPr>
        <p:spPr/>
        <p:txBody>
          <a:bodyPr/>
          <a:lstStyle/>
          <a:p>
            <a:r>
              <a:rPr lang="en-US"/>
              <a:t>MATERIAL SELECTION AND JUSTIFICATION </a:t>
            </a:r>
          </a:p>
        </p:txBody>
      </p:sp>
      <p:sp>
        <p:nvSpPr>
          <p:cNvPr id="3" name="Content Placeholder 2">
            <a:extLst>
              <a:ext uri="{FF2B5EF4-FFF2-40B4-BE49-F238E27FC236}">
                <a16:creationId xmlns:a16="http://schemas.microsoft.com/office/drawing/2014/main" id="{01D80403-1D37-964F-9566-67F623109224}"/>
              </a:ext>
            </a:extLst>
          </p:cNvPr>
          <p:cNvSpPr>
            <a:spLocks noGrp="1"/>
          </p:cNvSpPr>
          <p:nvPr>
            <p:ph idx="1"/>
          </p:nvPr>
        </p:nvSpPr>
        <p:spPr>
          <a:xfrm>
            <a:off x="371474" y="1233488"/>
            <a:ext cx="11134045" cy="5558518"/>
          </a:xfrm>
        </p:spPr>
        <p:txBody>
          <a:bodyPr vert="horz" lIns="91440" tIns="45720" rIns="91440" bIns="45720" rtlCol="0" anchor="t">
            <a:normAutofit/>
          </a:bodyPr>
          <a:lstStyle/>
          <a:p>
            <a:pPr lvl="1">
              <a:lnSpc>
                <a:spcPct val="100000"/>
              </a:lnSpc>
            </a:pPr>
            <a:r>
              <a:rPr lang="en-US"/>
              <a:t>Suitable for exterior conditions</a:t>
            </a:r>
          </a:p>
          <a:p>
            <a:pPr lvl="2">
              <a:lnSpc>
                <a:spcPct val="100000"/>
              </a:lnSpc>
            </a:pPr>
            <a:r>
              <a:rPr lang="en-US"/>
              <a:t>Deflection Temperature</a:t>
            </a:r>
            <a:r>
              <a:rPr lang="en-US" b="1" baseline="30000"/>
              <a:t>[2]</a:t>
            </a:r>
            <a:r>
              <a:rPr lang="en-US"/>
              <a:t>: 208</a:t>
            </a:r>
            <a:r>
              <a:rPr lang="en-US" baseline="30000"/>
              <a:t>o </a:t>
            </a:r>
            <a:r>
              <a:rPr lang="en-US"/>
              <a:t>F</a:t>
            </a:r>
          </a:p>
          <a:p>
            <a:pPr lvl="2">
              <a:lnSpc>
                <a:spcPct val="100000"/>
              </a:lnSpc>
            </a:pPr>
            <a:r>
              <a:rPr lang="en-US"/>
              <a:t>Shrinkage Rate</a:t>
            </a:r>
            <a:r>
              <a:rPr lang="en-US" b="1" baseline="30000"/>
              <a:t>[2]</a:t>
            </a:r>
            <a:r>
              <a:rPr lang="en-US"/>
              <a:t>: 0.5% - 0.7%</a:t>
            </a:r>
          </a:p>
          <a:p>
            <a:pPr lvl="2">
              <a:lnSpc>
                <a:spcPct val="100000"/>
              </a:lnSpc>
            </a:pPr>
            <a:r>
              <a:rPr lang="en-US"/>
              <a:t>UV-stabilized options available</a:t>
            </a:r>
          </a:p>
          <a:p>
            <a:pPr lvl="2">
              <a:lnSpc>
                <a:spcPct val="100000"/>
              </a:lnSpc>
            </a:pPr>
            <a:r>
              <a:rPr lang="en-US"/>
              <a:t>UV-protectant coating/paint options available</a:t>
            </a:r>
          </a:p>
          <a:p>
            <a:pPr lvl="2">
              <a:lnSpc>
                <a:spcPct val="100000"/>
              </a:lnSpc>
            </a:pPr>
            <a:r>
              <a:rPr lang="en-US"/>
              <a:t>Endorsed by competitor models</a:t>
            </a:r>
          </a:p>
          <a:p>
            <a:pPr marL="457200" lvl="1" indent="0">
              <a:lnSpc>
                <a:spcPct val="100000"/>
              </a:lnSpc>
              <a:buNone/>
            </a:pPr>
            <a:endParaRPr lang="en-US" b="1"/>
          </a:p>
          <a:p>
            <a:pPr lvl="1">
              <a:lnSpc>
                <a:spcPct val="100000"/>
              </a:lnSpc>
            </a:pPr>
            <a:r>
              <a:rPr lang="en-US"/>
              <a:t>Safe to Use</a:t>
            </a:r>
          </a:p>
          <a:p>
            <a:pPr lvl="2">
              <a:lnSpc>
                <a:spcPct val="100000"/>
              </a:lnSpc>
            </a:pPr>
            <a:r>
              <a:rPr lang="en-US"/>
              <a:t>Non-toxic</a:t>
            </a:r>
          </a:p>
          <a:p>
            <a:pPr lvl="2">
              <a:lnSpc>
                <a:spcPct val="100000"/>
              </a:lnSpc>
            </a:pPr>
            <a:r>
              <a:rPr lang="en-US"/>
              <a:t>Food-grade plastic</a:t>
            </a:r>
          </a:p>
          <a:p>
            <a:pPr marL="914400" lvl="2" indent="0">
              <a:lnSpc>
                <a:spcPct val="100000"/>
              </a:lnSpc>
              <a:buNone/>
            </a:pPr>
            <a:endParaRPr lang="en-US"/>
          </a:p>
          <a:p>
            <a:pPr marL="914400" lvl="2" indent="0">
              <a:lnSpc>
                <a:spcPct val="100000"/>
              </a:lnSpc>
              <a:buNone/>
            </a:pPr>
            <a:r>
              <a:rPr lang="en-US"/>
              <a:t>	</a:t>
            </a:r>
          </a:p>
          <a:p>
            <a:pPr lvl="1">
              <a:lnSpc>
                <a:spcPct val="100000"/>
              </a:lnSpc>
            </a:pPr>
            <a:endParaRPr lang="en-US"/>
          </a:p>
          <a:p>
            <a:pPr marL="914400" lvl="2" indent="0">
              <a:lnSpc>
                <a:spcPct val="100000"/>
              </a:lnSpc>
              <a:buNone/>
            </a:pPr>
            <a:endParaRPr lang="en-US"/>
          </a:p>
          <a:p>
            <a:pPr marL="914400" lvl="2" indent="0">
              <a:lnSpc>
                <a:spcPct val="100000"/>
              </a:lnSpc>
              <a:buNone/>
            </a:pPr>
            <a:endParaRPr lang="en-US"/>
          </a:p>
        </p:txBody>
      </p:sp>
      <p:sp>
        <p:nvSpPr>
          <p:cNvPr id="4" name="Slide Number Placeholder 3">
            <a:extLst>
              <a:ext uri="{FF2B5EF4-FFF2-40B4-BE49-F238E27FC236}">
                <a16:creationId xmlns:a16="http://schemas.microsoft.com/office/drawing/2014/main" id="{15DBEA60-CA6B-2240-9CDB-BD20343148D5}"/>
              </a:ext>
            </a:extLst>
          </p:cNvPr>
          <p:cNvSpPr>
            <a:spLocks noGrp="1"/>
          </p:cNvSpPr>
          <p:nvPr>
            <p:ph type="sldNum" sz="quarter" idx="12"/>
          </p:nvPr>
        </p:nvSpPr>
        <p:spPr>
          <a:xfrm>
            <a:off x="9095140" y="6597649"/>
            <a:ext cx="3007838" cy="194357"/>
          </a:xfrm>
        </p:spPr>
        <p:txBody>
          <a:bodyPr/>
          <a:lstStyle/>
          <a:p>
            <a:r>
              <a:rPr lang="en-US"/>
              <a:t>   </a:t>
            </a:r>
            <a:fld id="{03DC2DEF-D2FE-4B45-ABA4-9F153FD1C98A}" type="slidenum">
              <a:rPr lang="en-US" smtClean="0"/>
              <a:t>48</a:t>
            </a:fld>
            <a:endParaRPr lang="en-US"/>
          </a:p>
        </p:txBody>
      </p:sp>
      <p:pic>
        <p:nvPicPr>
          <p:cNvPr id="5" name="Picture 4" descr="Logo&#10;&#10;Description automatically generated">
            <a:extLst>
              <a:ext uri="{FF2B5EF4-FFF2-40B4-BE49-F238E27FC236}">
                <a16:creationId xmlns:a16="http://schemas.microsoft.com/office/drawing/2014/main" id="{BC725E89-6E1C-A14C-ACCE-C5F3DDB0A2B4}"/>
              </a:ext>
            </a:extLst>
          </p:cNvPr>
          <p:cNvPicPr>
            <a:picLocks noChangeAspect="1"/>
          </p:cNvPicPr>
          <p:nvPr/>
        </p:nvPicPr>
        <p:blipFill>
          <a:blip r:embed="rId3"/>
          <a:stretch>
            <a:fillRect/>
          </a:stretch>
        </p:blipFill>
        <p:spPr>
          <a:xfrm>
            <a:off x="10926762" y="268288"/>
            <a:ext cx="965200" cy="965200"/>
          </a:xfrm>
          <a:prstGeom prst="rect">
            <a:avLst/>
          </a:prstGeom>
        </p:spPr>
      </p:pic>
      <p:sp>
        <p:nvSpPr>
          <p:cNvPr id="25" name="TextBox 24">
            <a:extLst>
              <a:ext uri="{FF2B5EF4-FFF2-40B4-BE49-F238E27FC236}">
                <a16:creationId xmlns:a16="http://schemas.microsoft.com/office/drawing/2014/main" id="{E9CCD551-F6EA-E042-BFDD-D86092B34B7B}"/>
              </a:ext>
            </a:extLst>
          </p:cNvPr>
          <p:cNvSpPr txBox="1"/>
          <p:nvPr/>
        </p:nvSpPr>
        <p:spPr>
          <a:xfrm>
            <a:off x="6773370" y="5473862"/>
            <a:ext cx="4683289" cy="369332"/>
          </a:xfrm>
          <a:prstGeom prst="rect">
            <a:avLst/>
          </a:prstGeom>
          <a:noFill/>
        </p:spPr>
        <p:txBody>
          <a:bodyPr wrap="square" rtlCol="0">
            <a:spAutoFit/>
          </a:bodyPr>
          <a:lstStyle/>
          <a:p>
            <a:pPr algn="ctr"/>
            <a:r>
              <a:rPr lang="en-US"/>
              <a:t>Competitor model (ABS plastic frame)</a:t>
            </a:r>
            <a:r>
              <a:rPr lang="en-US" b="1" baseline="30000"/>
              <a:t>[12]</a:t>
            </a:r>
            <a:endParaRPr lang="en-US" b="1"/>
          </a:p>
        </p:txBody>
      </p:sp>
      <p:pic>
        <p:nvPicPr>
          <p:cNvPr id="26" name="Picture 25" descr="A picture containing text, white, kitchen appliance&#10;&#10;Description automatically generated">
            <a:extLst>
              <a:ext uri="{FF2B5EF4-FFF2-40B4-BE49-F238E27FC236}">
                <a16:creationId xmlns:a16="http://schemas.microsoft.com/office/drawing/2014/main" id="{B4201F11-0D30-1848-AD0F-0F7CF425FA44}"/>
              </a:ext>
            </a:extLst>
          </p:cNvPr>
          <p:cNvPicPr>
            <a:picLocks noChangeAspect="1"/>
          </p:cNvPicPr>
          <p:nvPr/>
        </p:nvPicPr>
        <p:blipFill>
          <a:blip r:embed="rId4"/>
          <a:stretch>
            <a:fillRect/>
          </a:stretch>
        </p:blipFill>
        <p:spPr>
          <a:xfrm>
            <a:off x="8351804" y="1987942"/>
            <a:ext cx="1526422" cy="3430569"/>
          </a:xfrm>
          <a:prstGeom prst="rect">
            <a:avLst/>
          </a:prstGeom>
          <a:ln w="38100" cap="sq">
            <a:solidFill>
              <a:schemeClr val="accent1"/>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1529165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FC7E4-C301-4844-86F2-A1CC6D5BEA80}"/>
              </a:ext>
            </a:extLst>
          </p:cNvPr>
          <p:cNvSpPr>
            <a:spLocks noGrp="1"/>
          </p:cNvSpPr>
          <p:nvPr>
            <p:ph type="title"/>
          </p:nvPr>
        </p:nvSpPr>
        <p:spPr/>
        <p:txBody>
          <a:bodyPr/>
          <a:lstStyle/>
          <a:p>
            <a:r>
              <a:rPr lang="en-US"/>
              <a:t>MATERIAL SELECTION AND JUSTIFICATION </a:t>
            </a:r>
          </a:p>
        </p:txBody>
      </p:sp>
      <p:sp>
        <p:nvSpPr>
          <p:cNvPr id="3" name="Content Placeholder 2">
            <a:extLst>
              <a:ext uri="{FF2B5EF4-FFF2-40B4-BE49-F238E27FC236}">
                <a16:creationId xmlns:a16="http://schemas.microsoft.com/office/drawing/2014/main" id="{01D80403-1D37-964F-9566-67F623109224}"/>
              </a:ext>
            </a:extLst>
          </p:cNvPr>
          <p:cNvSpPr>
            <a:spLocks noGrp="1"/>
          </p:cNvSpPr>
          <p:nvPr>
            <p:ph idx="1"/>
          </p:nvPr>
        </p:nvSpPr>
        <p:spPr>
          <a:xfrm>
            <a:off x="371474" y="1233488"/>
            <a:ext cx="11134045" cy="5558518"/>
          </a:xfrm>
        </p:spPr>
        <p:txBody>
          <a:bodyPr vert="horz" lIns="91440" tIns="45720" rIns="91440" bIns="45720" rtlCol="0" anchor="t">
            <a:normAutofit/>
          </a:bodyPr>
          <a:lstStyle/>
          <a:p>
            <a:pPr lvl="1">
              <a:lnSpc>
                <a:spcPct val="100000"/>
              </a:lnSpc>
            </a:pPr>
            <a:r>
              <a:rPr lang="en-US"/>
              <a:t>Cost-Effective</a:t>
            </a:r>
          </a:p>
          <a:p>
            <a:pPr lvl="2">
              <a:lnSpc>
                <a:spcPct val="100000"/>
              </a:lnSpc>
            </a:pPr>
            <a:r>
              <a:rPr lang="en-US"/>
              <a:t>$5.60/ft</a:t>
            </a:r>
            <a:r>
              <a:rPr lang="en-US" baseline="30000"/>
              <a:t>2</a:t>
            </a:r>
            <a:r>
              <a:rPr lang="en-US"/>
              <a:t> (per 1/8 inch sheet)</a:t>
            </a:r>
          </a:p>
          <a:p>
            <a:pPr marL="457200" lvl="1" indent="0">
              <a:lnSpc>
                <a:spcPct val="100000"/>
              </a:lnSpc>
              <a:buNone/>
            </a:pPr>
            <a:endParaRPr lang="en-US" b="1"/>
          </a:p>
          <a:p>
            <a:pPr lvl="1">
              <a:lnSpc>
                <a:spcPct val="100000"/>
              </a:lnSpc>
            </a:pPr>
            <a:r>
              <a:rPr lang="en-US"/>
              <a:t>Easily Accessible</a:t>
            </a:r>
          </a:p>
          <a:p>
            <a:pPr lvl="2">
              <a:lnSpc>
                <a:spcPct val="100000"/>
              </a:lnSpc>
            </a:pPr>
            <a:r>
              <a:rPr lang="en-US"/>
              <a:t>Abundant supply by online sellers</a:t>
            </a:r>
          </a:p>
          <a:p>
            <a:pPr lvl="2">
              <a:lnSpc>
                <a:spcPct val="100000"/>
              </a:lnSpc>
            </a:pPr>
            <a:r>
              <a:rPr lang="en-US"/>
              <a:t>Used in a variety of everyday applications</a:t>
            </a:r>
          </a:p>
          <a:p>
            <a:pPr lvl="2">
              <a:lnSpc>
                <a:spcPct val="100000"/>
              </a:lnSpc>
            </a:pPr>
            <a:r>
              <a:rPr lang="en-US"/>
              <a:t>Home appliances</a:t>
            </a:r>
          </a:p>
          <a:p>
            <a:pPr lvl="2">
              <a:lnSpc>
                <a:spcPct val="100000"/>
              </a:lnSpc>
            </a:pPr>
            <a:r>
              <a:rPr lang="en-US"/>
              <a:t>Automotive applications</a:t>
            </a:r>
          </a:p>
          <a:p>
            <a:pPr lvl="2">
              <a:lnSpc>
                <a:spcPct val="100000"/>
              </a:lnSpc>
            </a:pPr>
            <a:r>
              <a:rPr lang="en-US"/>
              <a:t>Toys</a:t>
            </a:r>
          </a:p>
          <a:p>
            <a:pPr lvl="2">
              <a:lnSpc>
                <a:spcPct val="100000"/>
              </a:lnSpc>
            </a:pPr>
            <a:r>
              <a:rPr lang="en-US"/>
              <a:t>Food-grade products</a:t>
            </a:r>
          </a:p>
          <a:p>
            <a:pPr marL="457200" lvl="1" indent="0">
              <a:lnSpc>
                <a:spcPct val="100000"/>
              </a:lnSpc>
              <a:buNone/>
            </a:pPr>
            <a:endParaRPr lang="en-US"/>
          </a:p>
          <a:p>
            <a:pPr marL="914400" lvl="2" indent="0">
              <a:lnSpc>
                <a:spcPct val="100000"/>
              </a:lnSpc>
              <a:buNone/>
            </a:pPr>
            <a:endParaRPr lang="en-US"/>
          </a:p>
          <a:p>
            <a:pPr marL="914400" lvl="2" indent="0">
              <a:lnSpc>
                <a:spcPct val="100000"/>
              </a:lnSpc>
              <a:buNone/>
            </a:pPr>
            <a:endParaRPr lang="en-US"/>
          </a:p>
        </p:txBody>
      </p:sp>
      <p:sp>
        <p:nvSpPr>
          <p:cNvPr id="4" name="Slide Number Placeholder 3">
            <a:extLst>
              <a:ext uri="{FF2B5EF4-FFF2-40B4-BE49-F238E27FC236}">
                <a16:creationId xmlns:a16="http://schemas.microsoft.com/office/drawing/2014/main" id="{15DBEA60-CA6B-2240-9CDB-BD20343148D5}"/>
              </a:ext>
            </a:extLst>
          </p:cNvPr>
          <p:cNvSpPr>
            <a:spLocks noGrp="1"/>
          </p:cNvSpPr>
          <p:nvPr>
            <p:ph type="sldNum" sz="quarter" idx="12"/>
          </p:nvPr>
        </p:nvSpPr>
        <p:spPr>
          <a:xfrm>
            <a:off x="9095140" y="6597649"/>
            <a:ext cx="3007838" cy="194357"/>
          </a:xfrm>
        </p:spPr>
        <p:txBody>
          <a:bodyPr/>
          <a:lstStyle/>
          <a:p>
            <a:r>
              <a:rPr lang="en-US"/>
              <a:t>  </a:t>
            </a:r>
            <a:fld id="{03DC2DEF-D2FE-4B45-ABA4-9F153FD1C98A}" type="slidenum">
              <a:rPr lang="en-US" smtClean="0"/>
              <a:t>49</a:t>
            </a:fld>
            <a:endParaRPr lang="en-US"/>
          </a:p>
        </p:txBody>
      </p:sp>
      <p:pic>
        <p:nvPicPr>
          <p:cNvPr id="5" name="Picture 4" descr="Logo&#10;&#10;Description automatically generated">
            <a:extLst>
              <a:ext uri="{FF2B5EF4-FFF2-40B4-BE49-F238E27FC236}">
                <a16:creationId xmlns:a16="http://schemas.microsoft.com/office/drawing/2014/main" id="{BC725E89-6E1C-A14C-ACCE-C5F3DDB0A2B4}"/>
              </a:ext>
            </a:extLst>
          </p:cNvPr>
          <p:cNvPicPr>
            <a:picLocks noChangeAspect="1"/>
          </p:cNvPicPr>
          <p:nvPr/>
        </p:nvPicPr>
        <p:blipFill>
          <a:blip r:embed="rId3"/>
          <a:stretch>
            <a:fillRect/>
          </a:stretch>
        </p:blipFill>
        <p:spPr>
          <a:xfrm>
            <a:off x="10926762" y="268288"/>
            <a:ext cx="965200" cy="965200"/>
          </a:xfrm>
          <a:prstGeom prst="rect">
            <a:avLst/>
          </a:prstGeom>
        </p:spPr>
      </p:pic>
      <p:pic>
        <p:nvPicPr>
          <p:cNvPr id="2050" name="Picture 2" descr="ABS Black Plastic Sheet 1/16&amp;#34; x 24&amp;#34; x 48” Textured 1 Side Vacuum Forming (Pack of 4)">
            <a:extLst>
              <a:ext uri="{FF2B5EF4-FFF2-40B4-BE49-F238E27FC236}">
                <a16:creationId xmlns:a16="http://schemas.microsoft.com/office/drawing/2014/main" id="{0A43019D-4276-B948-9E7D-7A1BEB5606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49034" y="2805621"/>
            <a:ext cx="2061102" cy="2748136"/>
          </a:xfrm>
          <a:prstGeom prst="rect">
            <a:avLst/>
          </a:prstGeom>
          <a:ln w="38100" cap="sq">
            <a:solidFill>
              <a:schemeClr val="accent1"/>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37980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FC7E4-C301-4844-86F2-A1CC6D5BEA80}"/>
              </a:ext>
            </a:extLst>
          </p:cNvPr>
          <p:cNvSpPr>
            <a:spLocks noGrp="1"/>
          </p:cNvSpPr>
          <p:nvPr>
            <p:ph type="title"/>
          </p:nvPr>
        </p:nvSpPr>
        <p:spPr/>
        <p:txBody>
          <a:bodyPr/>
          <a:lstStyle/>
          <a:p>
            <a:r>
              <a:rPr lang="en-US"/>
              <a:t>OUR PROJECT PROPOSAL</a:t>
            </a:r>
            <a:endParaRPr lang="en-US" sz="1600"/>
          </a:p>
        </p:txBody>
      </p:sp>
      <p:sp>
        <p:nvSpPr>
          <p:cNvPr id="6" name="Slide Number Placeholder 3">
            <a:extLst>
              <a:ext uri="{FF2B5EF4-FFF2-40B4-BE49-F238E27FC236}">
                <a16:creationId xmlns:a16="http://schemas.microsoft.com/office/drawing/2014/main" id="{F6540217-F49E-E014-3D50-F98ACAFC8450}"/>
              </a:ext>
            </a:extLst>
          </p:cNvPr>
          <p:cNvSpPr>
            <a:spLocks noGrp="1"/>
          </p:cNvSpPr>
          <p:nvPr>
            <p:ph type="sldNum" sz="quarter" idx="12"/>
          </p:nvPr>
        </p:nvSpPr>
        <p:spPr>
          <a:xfrm>
            <a:off x="9083352" y="6597649"/>
            <a:ext cx="3019626" cy="194357"/>
          </a:xfrm>
        </p:spPr>
        <p:txBody>
          <a:bodyPr/>
          <a:lstStyle/>
          <a:p>
            <a:r>
              <a:rPr lang="en-US"/>
              <a:t> Brown </a:t>
            </a:r>
            <a:fld id="{03DC2DEF-D2FE-4B45-ABA4-9F153FD1C98A}" type="slidenum">
              <a:rPr lang="en-US" smtClean="0"/>
              <a:t>5</a:t>
            </a:fld>
            <a:endParaRPr lang="en-US"/>
          </a:p>
        </p:txBody>
      </p:sp>
      <p:pic>
        <p:nvPicPr>
          <p:cNvPr id="5" name="Picture 4" descr="Logo&#10;&#10;Description automatically generated">
            <a:extLst>
              <a:ext uri="{FF2B5EF4-FFF2-40B4-BE49-F238E27FC236}">
                <a16:creationId xmlns:a16="http://schemas.microsoft.com/office/drawing/2014/main" id="{9B7D2B54-C8C4-8048-B886-96461399655B}"/>
              </a:ext>
            </a:extLst>
          </p:cNvPr>
          <p:cNvPicPr>
            <a:picLocks noChangeAspect="1"/>
          </p:cNvPicPr>
          <p:nvPr/>
        </p:nvPicPr>
        <p:blipFill>
          <a:blip r:embed="rId5"/>
          <a:stretch>
            <a:fillRect/>
          </a:stretch>
        </p:blipFill>
        <p:spPr>
          <a:xfrm>
            <a:off x="10926762" y="268288"/>
            <a:ext cx="965200" cy="965200"/>
          </a:xfrm>
          <a:prstGeom prst="rect">
            <a:avLst/>
          </a:prstGeom>
        </p:spPr>
      </p:pic>
      <p:sp>
        <p:nvSpPr>
          <p:cNvPr id="12" name="TextBox 11">
            <a:extLst>
              <a:ext uri="{FF2B5EF4-FFF2-40B4-BE49-F238E27FC236}">
                <a16:creationId xmlns:a16="http://schemas.microsoft.com/office/drawing/2014/main" id="{EB8D7118-ADCE-C24E-9DB5-14DB5B49F502}"/>
              </a:ext>
            </a:extLst>
          </p:cNvPr>
          <p:cNvSpPr txBox="1"/>
          <p:nvPr/>
        </p:nvSpPr>
        <p:spPr>
          <a:xfrm>
            <a:off x="5098404" y="2350801"/>
            <a:ext cx="6455228" cy="2031325"/>
          </a:xfrm>
          <a:prstGeom prst="rect">
            <a:avLst/>
          </a:prstGeom>
          <a:noFill/>
        </p:spPr>
        <p:txBody>
          <a:bodyPr wrap="square" rtlCol="0">
            <a:spAutoFit/>
          </a:bodyPr>
          <a:lstStyle/>
          <a:p>
            <a:pPr algn="ctr"/>
            <a:r>
              <a:rPr lang="en-US" sz="1800">
                <a:solidFill>
                  <a:srgbClr val="30353D"/>
                </a:solidFill>
                <a:effectLst/>
                <a:latin typeface="Rockwell" panose="02060603020205020403" pitchFamily="18" charset="77"/>
              </a:rPr>
              <a:t>Automated dog door that can be controlled remotely to limit access to a home’s interior or exterior based on constraints such as time of day or inclement weather predictions </a:t>
            </a: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sp>
        <p:nvSpPr>
          <p:cNvPr id="11" name="TextBox 10">
            <a:extLst>
              <a:ext uri="{FF2B5EF4-FFF2-40B4-BE49-F238E27FC236}">
                <a16:creationId xmlns:a16="http://schemas.microsoft.com/office/drawing/2014/main" id="{74AD1BF8-4B17-B445-81C1-137BFA8B64C1}"/>
              </a:ext>
            </a:extLst>
          </p:cNvPr>
          <p:cNvSpPr txBox="1"/>
          <p:nvPr/>
        </p:nvSpPr>
        <p:spPr>
          <a:xfrm>
            <a:off x="4954134" y="4528521"/>
            <a:ext cx="6455228" cy="923330"/>
          </a:xfrm>
          <a:prstGeom prst="rect">
            <a:avLst/>
          </a:prstGeom>
          <a:noFill/>
        </p:spPr>
        <p:txBody>
          <a:bodyPr wrap="square" rtlCol="0">
            <a:spAutoFit/>
          </a:bodyPr>
          <a:lstStyle/>
          <a:p>
            <a:pPr algn="ctr"/>
            <a:r>
              <a:rPr lang="en-US" sz="1800">
                <a:solidFill>
                  <a:srgbClr val="30353D"/>
                </a:solidFill>
                <a:effectLst/>
                <a:latin typeface="Rockwell" panose="02060603020205020403" pitchFamily="18" charset="77"/>
              </a:rPr>
              <a:t>Desire to limit and control pet access through home interior and exterior </a:t>
            </a:r>
            <a:endParaRPr lang="en-US"/>
          </a:p>
          <a:p>
            <a:endParaRPr lang="en-US"/>
          </a:p>
        </p:txBody>
      </p:sp>
      <p:sp>
        <p:nvSpPr>
          <p:cNvPr id="14" name="TextBox 13">
            <a:extLst>
              <a:ext uri="{FF2B5EF4-FFF2-40B4-BE49-F238E27FC236}">
                <a16:creationId xmlns:a16="http://schemas.microsoft.com/office/drawing/2014/main" id="{576DD770-4804-C94B-8F40-AB61D81F7AEC}"/>
              </a:ext>
            </a:extLst>
          </p:cNvPr>
          <p:cNvSpPr txBox="1"/>
          <p:nvPr/>
        </p:nvSpPr>
        <p:spPr>
          <a:xfrm>
            <a:off x="5979478" y="3836023"/>
            <a:ext cx="4636526" cy="646331"/>
          </a:xfrm>
          <a:prstGeom prst="rect">
            <a:avLst/>
          </a:prstGeom>
          <a:noFill/>
        </p:spPr>
        <p:txBody>
          <a:bodyPr wrap="none" rtlCol="0">
            <a:spAutoFit/>
          </a:bodyPr>
          <a:lstStyle/>
          <a:p>
            <a:r>
              <a:rPr lang="en-US" sz="3600" b="1">
                <a:latin typeface="+mj-lt"/>
              </a:rPr>
              <a:t>PROJECT INSPIRATION</a:t>
            </a:r>
          </a:p>
        </p:txBody>
      </p:sp>
      <p:sp>
        <p:nvSpPr>
          <p:cNvPr id="13" name="TextBox 12">
            <a:extLst>
              <a:ext uri="{FF2B5EF4-FFF2-40B4-BE49-F238E27FC236}">
                <a16:creationId xmlns:a16="http://schemas.microsoft.com/office/drawing/2014/main" id="{7100959A-4C17-904E-BC17-764CEB24996B}"/>
              </a:ext>
            </a:extLst>
          </p:cNvPr>
          <p:cNvSpPr txBox="1"/>
          <p:nvPr/>
        </p:nvSpPr>
        <p:spPr>
          <a:xfrm>
            <a:off x="5979478" y="1712365"/>
            <a:ext cx="4693080" cy="646331"/>
          </a:xfrm>
          <a:prstGeom prst="rect">
            <a:avLst/>
          </a:prstGeom>
          <a:noFill/>
        </p:spPr>
        <p:txBody>
          <a:bodyPr wrap="none" rtlCol="0">
            <a:spAutoFit/>
          </a:bodyPr>
          <a:lstStyle/>
          <a:p>
            <a:r>
              <a:rPr lang="en-US" sz="3600" b="1">
                <a:latin typeface="+mj-lt"/>
              </a:rPr>
              <a:t>PROJECT DESCRIPTION</a:t>
            </a:r>
          </a:p>
        </p:txBody>
      </p:sp>
      <p:pic>
        <p:nvPicPr>
          <p:cNvPr id="34" name="DogDoor_Front_Revolve_Hq_Zoom - Made with Clipchamp">
            <a:hlinkClick r:id="" action="ppaction://media"/>
            <a:extLst>
              <a:ext uri="{FF2B5EF4-FFF2-40B4-BE49-F238E27FC236}">
                <a16:creationId xmlns:a16="http://schemas.microsoft.com/office/drawing/2014/main" id="{648B7F95-C210-0146-DCE2-1FCFBE3D6D62}"/>
              </a:ext>
            </a:extLst>
          </p:cNvPr>
          <p:cNvPicPr>
            <a:picLocks noGrp="1" noChangeAspect="1"/>
          </p:cNvPicPr>
          <p:nvPr>
            <p:ph idx="1"/>
            <a:videoFile r:link="rId1"/>
            <p:extLst>
              <p:ext uri="{DAA4B4D4-6D71-4841-9C94-3DE7FCFB9230}">
                <p14:media xmlns:p14="http://schemas.microsoft.com/office/powerpoint/2010/main" r:embed="rId2">
                  <p14:trim end="182"/>
                </p14:media>
              </p:ext>
            </p:extLst>
          </p:nvPr>
        </p:nvPicPr>
        <p:blipFill>
          <a:blip r:embed="rId6"/>
          <a:stretch>
            <a:fillRect/>
          </a:stretch>
        </p:blipFill>
        <p:spPr>
          <a:xfrm>
            <a:off x="942723" y="1352736"/>
            <a:ext cx="2655438" cy="4719768"/>
          </a:xfrm>
        </p:spPr>
      </p:pic>
    </p:spTree>
    <p:extLst>
      <p:ext uri="{BB962C8B-B14F-4D97-AF65-F5344CB8AC3E}">
        <p14:creationId xmlns:p14="http://schemas.microsoft.com/office/powerpoint/2010/main" val="31819056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18"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4"/>
                </p:tgtEl>
              </p:cMediaNode>
            </p:video>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afterEffect">
                                  <p:stCondLst>
                                    <p:cond delay="0"/>
                                  </p:stCondLst>
                                  <p:childTnLst>
                                    <p:cmd type="call" cmd="playFrom(0.0)">
                                      <p:cBhvr>
                                        <p:cTn id="12" dur="9718" fill="hold"/>
                                        <p:tgtEl>
                                          <p:spTgt spid="34"/>
                                        </p:tgtEl>
                                      </p:cBhvr>
                                    </p:cmd>
                                  </p:childTnLst>
                                </p:cTn>
                              </p:par>
                            </p:childTnLst>
                          </p:cTn>
                        </p:par>
                      </p:childTnLst>
                    </p:cTn>
                  </p:par>
                </p:childTnLst>
              </p:cTn>
              <p:nextCondLst>
                <p:cond evt="onClick" delay="0">
                  <p:tgtEl>
                    <p:spTgt spid="34"/>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92E6506-2AEB-5F44-B23E-7F587CECE69F}"/>
              </a:ext>
            </a:extLst>
          </p:cNvPr>
          <p:cNvSpPr>
            <a:spLocks noGrp="1"/>
          </p:cNvSpPr>
          <p:nvPr>
            <p:ph type="sldNum" sz="quarter" idx="12"/>
          </p:nvPr>
        </p:nvSpPr>
        <p:spPr/>
        <p:txBody>
          <a:bodyPr/>
          <a:lstStyle/>
          <a:p>
            <a:fld id="{03DC2DEF-D2FE-4B45-ABA4-9F153FD1C98A}" type="slidenum">
              <a:rPr lang="en-US" smtClean="0"/>
              <a:pPr/>
              <a:t>50</a:t>
            </a:fld>
            <a:endParaRPr lang="en-US"/>
          </a:p>
        </p:txBody>
      </p:sp>
      <p:sp>
        <p:nvSpPr>
          <p:cNvPr id="5" name="TextBox 4">
            <a:extLst>
              <a:ext uri="{FF2B5EF4-FFF2-40B4-BE49-F238E27FC236}">
                <a16:creationId xmlns:a16="http://schemas.microsoft.com/office/drawing/2014/main" id="{1214901D-0F3A-D24C-9D36-8B1C17BBFEA9}"/>
              </a:ext>
            </a:extLst>
          </p:cNvPr>
          <p:cNvSpPr txBox="1"/>
          <p:nvPr/>
        </p:nvSpPr>
        <p:spPr>
          <a:xfrm>
            <a:off x="1360475" y="1166842"/>
            <a:ext cx="9471054" cy="4524315"/>
          </a:xfrm>
          <a:prstGeom prst="rect">
            <a:avLst/>
          </a:prstGeom>
          <a:noFill/>
        </p:spPr>
        <p:txBody>
          <a:bodyPr wrap="none" rtlCol="0">
            <a:spAutoFit/>
          </a:bodyPr>
          <a:lstStyle/>
          <a:p>
            <a:pPr algn="ctr"/>
            <a:r>
              <a:rPr lang="en-US" sz="9600"/>
              <a:t>REQUIREMENTS</a:t>
            </a:r>
          </a:p>
          <a:p>
            <a:pPr algn="ctr"/>
            <a:r>
              <a:rPr lang="en-US" sz="9600"/>
              <a:t>AND </a:t>
            </a:r>
          </a:p>
          <a:p>
            <a:pPr algn="ctr"/>
            <a:r>
              <a:rPr lang="en-US" sz="9600"/>
              <a:t>CALCULATIONS</a:t>
            </a:r>
          </a:p>
        </p:txBody>
      </p:sp>
    </p:spTree>
    <p:extLst>
      <p:ext uri="{BB962C8B-B14F-4D97-AF65-F5344CB8AC3E}">
        <p14:creationId xmlns:p14="http://schemas.microsoft.com/office/powerpoint/2010/main" val="9855899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16F37-8075-4C25-5DA0-86EB4904C927}"/>
              </a:ext>
            </a:extLst>
          </p:cNvPr>
          <p:cNvSpPr>
            <a:spLocks noGrp="1"/>
          </p:cNvSpPr>
          <p:nvPr>
            <p:ph type="title"/>
          </p:nvPr>
        </p:nvSpPr>
        <p:spPr/>
        <p:txBody>
          <a:bodyPr/>
          <a:lstStyle/>
          <a:p>
            <a:r>
              <a:rPr lang="en-US"/>
              <a:t>SUPPLEMENTARY MATERIAL</a:t>
            </a:r>
          </a:p>
        </p:txBody>
      </p:sp>
      <p:sp>
        <p:nvSpPr>
          <p:cNvPr id="7" name="Slide Number Placeholder 3">
            <a:extLst>
              <a:ext uri="{FF2B5EF4-FFF2-40B4-BE49-F238E27FC236}">
                <a16:creationId xmlns:a16="http://schemas.microsoft.com/office/drawing/2014/main" id="{5C2C7391-6270-6741-DA8A-1447D0EC4D69}"/>
              </a:ext>
            </a:extLst>
          </p:cNvPr>
          <p:cNvSpPr>
            <a:spLocks noGrp="1"/>
          </p:cNvSpPr>
          <p:nvPr>
            <p:ph type="sldNum" sz="quarter" idx="12"/>
          </p:nvPr>
        </p:nvSpPr>
        <p:spPr>
          <a:xfrm>
            <a:off x="11218148" y="6523706"/>
            <a:ext cx="862755" cy="335398"/>
          </a:xfrm>
        </p:spPr>
        <p:txBody>
          <a:bodyPr/>
          <a:lstStyle/>
          <a:p>
            <a:r>
              <a:rPr lang="en-US">
                <a:ea typeface="+mn-lt"/>
                <a:cs typeface="+mn-lt"/>
              </a:rPr>
              <a:t> </a:t>
            </a:r>
            <a:fld id="{03DC2DEF-D2FE-4B45-ABA4-9F153FD1C98A}" type="slidenum">
              <a:rPr lang="en-US" dirty="0" smtClean="0"/>
              <a:pPr/>
              <a:t>51</a:t>
            </a:fld>
            <a:endParaRPr lang="en-US"/>
          </a:p>
        </p:txBody>
      </p:sp>
      <p:pic>
        <p:nvPicPr>
          <p:cNvPr id="8" name="Picture 7" descr="Diagram&#10;&#10;Description automatically generated">
            <a:extLst>
              <a:ext uri="{FF2B5EF4-FFF2-40B4-BE49-F238E27FC236}">
                <a16:creationId xmlns:a16="http://schemas.microsoft.com/office/drawing/2014/main" id="{2CEAD516-19A8-6641-A341-6A7CE739F23C}"/>
              </a:ext>
            </a:extLst>
          </p:cNvPr>
          <p:cNvPicPr>
            <a:picLocks noChangeAspect="1"/>
          </p:cNvPicPr>
          <p:nvPr/>
        </p:nvPicPr>
        <p:blipFill>
          <a:blip r:embed="rId2"/>
          <a:stretch>
            <a:fillRect/>
          </a:stretch>
        </p:blipFill>
        <p:spPr>
          <a:xfrm>
            <a:off x="3310194" y="1113180"/>
            <a:ext cx="5571611" cy="4837369"/>
          </a:xfrm>
          <a:prstGeom prst="rect">
            <a:avLst/>
          </a:prstGeom>
          <a:ln w="76200" cap="sq">
            <a:solidFill>
              <a:schemeClr val="accent1"/>
            </a:solidFill>
            <a:miter lim="800000"/>
          </a:ln>
          <a:effectLst>
            <a:outerShdw blurRad="57150" dist="50800" dir="2700000" algn="tl" rotWithShape="0">
              <a:srgbClr val="000000">
                <a:alpha val="40000"/>
              </a:srgbClr>
            </a:outerShdw>
          </a:effectLst>
        </p:spPr>
      </p:pic>
      <p:sp>
        <p:nvSpPr>
          <p:cNvPr id="9" name="TextBox 8">
            <a:extLst>
              <a:ext uri="{FF2B5EF4-FFF2-40B4-BE49-F238E27FC236}">
                <a16:creationId xmlns:a16="http://schemas.microsoft.com/office/drawing/2014/main" id="{11EC4304-FCA8-1843-B9EE-4394650EFA30}"/>
              </a:ext>
            </a:extLst>
          </p:cNvPr>
          <p:cNvSpPr txBox="1"/>
          <p:nvPr/>
        </p:nvSpPr>
        <p:spPr>
          <a:xfrm>
            <a:off x="3310194" y="6038404"/>
            <a:ext cx="5338118" cy="369332"/>
          </a:xfrm>
          <a:prstGeom prst="rect">
            <a:avLst/>
          </a:prstGeom>
          <a:noFill/>
        </p:spPr>
        <p:txBody>
          <a:bodyPr wrap="square" rtlCol="0">
            <a:spAutoFit/>
          </a:bodyPr>
          <a:lstStyle/>
          <a:p>
            <a:pPr algn="ctr"/>
            <a:r>
              <a:rPr lang="en-US"/>
              <a:t>Preliminary force/power calculations </a:t>
            </a:r>
          </a:p>
        </p:txBody>
      </p:sp>
    </p:spTree>
    <p:extLst>
      <p:ext uri="{BB962C8B-B14F-4D97-AF65-F5344CB8AC3E}">
        <p14:creationId xmlns:p14="http://schemas.microsoft.com/office/powerpoint/2010/main" val="8836114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16F37-8075-4C25-5DA0-86EB4904C927}"/>
              </a:ext>
            </a:extLst>
          </p:cNvPr>
          <p:cNvSpPr>
            <a:spLocks noGrp="1"/>
          </p:cNvSpPr>
          <p:nvPr>
            <p:ph type="title"/>
          </p:nvPr>
        </p:nvSpPr>
        <p:spPr/>
        <p:txBody>
          <a:bodyPr/>
          <a:lstStyle/>
          <a:p>
            <a:r>
              <a:rPr lang="en-US"/>
              <a:t>SUPPLEMENTARY MATERIAL</a:t>
            </a:r>
          </a:p>
        </p:txBody>
      </p:sp>
      <p:sp>
        <p:nvSpPr>
          <p:cNvPr id="7" name="Slide Number Placeholder 3">
            <a:extLst>
              <a:ext uri="{FF2B5EF4-FFF2-40B4-BE49-F238E27FC236}">
                <a16:creationId xmlns:a16="http://schemas.microsoft.com/office/drawing/2014/main" id="{5C2C7391-6270-6741-DA8A-1447D0EC4D69}"/>
              </a:ext>
            </a:extLst>
          </p:cNvPr>
          <p:cNvSpPr>
            <a:spLocks noGrp="1"/>
          </p:cNvSpPr>
          <p:nvPr>
            <p:ph type="sldNum" sz="quarter" idx="12"/>
          </p:nvPr>
        </p:nvSpPr>
        <p:spPr>
          <a:xfrm>
            <a:off x="11218148" y="6523706"/>
            <a:ext cx="862755" cy="335398"/>
          </a:xfrm>
        </p:spPr>
        <p:txBody>
          <a:bodyPr/>
          <a:lstStyle/>
          <a:p>
            <a:r>
              <a:rPr lang="en-US">
                <a:ea typeface="+mn-lt"/>
                <a:cs typeface="+mn-lt"/>
              </a:rPr>
              <a:t> </a:t>
            </a:r>
            <a:fld id="{03DC2DEF-D2FE-4B45-ABA4-9F153FD1C98A}" type="slidenum">
              <a:rPr lang="en-US" dirty="0" smtClean="0"/>
              <a:pPr/>
              <a:t>52</a:t>
            </a:fld>
            <a:endParaRPr lang="en-US"/>
          </a:p>
        </p:txBody>
      </p:sp>
      <p:pic>
        <p:nvPicPr>
          <p:cNvPr id="6" name="Picture 5">
            <a:extLst>
              <a:ext uri="{FF2B5EF4-FFF2-40B4-BE49-F238E27FC236}">
                <a16:creationId xmlns:a16="http://schemas.microsoft.com/office/drawing/2014/main" id="{7978783B-D64C-B649-995E-BEF84A56D638}"/>
              </a:ext>
            </a:extLst>
          </p:cNvPr>
          <p:cNvPicPr>
            <a:picLocks noChangeAspect="1"/>
          </p:cNvPicPr>
          <p:nvPr/>
        </p:nvPicPr>
        <p:blipFill rotWithShape="1">
          <a:blip r:embed="rId2"/>
          <a:srcRect r="17323"/>
          <a:stretch/>
        </p:blipFill>
        <p:spPr>
          <a:xfrm rot="16200000">
            <a:off x="4568052" y="559432"/>
            <a:ext cx="3055896" cy="5549002"/>
          </a:xfrm>
          <a:prstGeom prst="rect">
            <a:avLst/>
          </a:prstGeom>
          <a:ln w="38100" cap="sq">
            <a:solidFill>
              <a:srgbClr val="782F40"/>
            </a:solidFill>
            <a:miter lim="800000"/>
          </a:ln>
          <a:effectLst>
            <a:outerShdw blurRad="57150" dist="50800" dir="2700000" algn="tl" rotWithShape="0">
              <a:srgbClr val="000000">
                <a:alpha val="40000"/>
              </a:srgbClr>
            </a:outerShdw>
          </a:effectLst>
        </p:spPr>
      </p:pic>
      <p:sp>
        <p:nvSpPr>
          <p:cNvPr id="12" name="TextBox 11">
            <a:extLst>
              <a:ext uri="{FF2B5EF4-FFF2-40B4-BE49-F238E27FC236}">
                <a16:creationId xmlns:a16="http://schemas.microsoft.com/office/drawing/2014/main" id="{DDF1D40C-81D4-144F-B9C3-218DD24F08A8}"/>
              </a:ext>
            </a:extLst>
          </p:cNvPr>
          <p:cNvSpPr txBox="1"/>
          <p:nvPr/>
        </p:nvSpPr>
        <p:spPr>
          <a:xfrm>
            <a:off x="3518646" y="5090564"/>
            <a:ext cx="5197352" cy="369332"/>
          </a:xfrm>
          <a:prstGeom prst="rect">
            <a:avLst/>
          </a:prstGeom>
          <a:noFill/>
        </p:spPr>
        <p:txBody>
          <a:bodyPr wrap="square" rtlCol="0">
            <a:spAutoFit/>
          </a:bodyPr>
          <a:lstStyle/>
          <a:p>
            <a:pPr algn="ctr"/>
            <a:r>
              <a:rPr lang="en-US"/>
              <a:t>Preliminary impact force calculation</a:t>
            </a:r>
          </a:p>
        </p:txBody>
      </p:sp>
    </p:spTree>
    <p:extLst>
      <p:ext uri="{BB962C8B-B14F-4D97-AF65-F5344CB8AC3E}">
        <p14:creationId xmlns:p14="http://schemas.microsoft.com/office/powerpoint/2010/main" val="40893897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FC7E4-C301-4844-86F2-A1CC6D5BEA80}"/>
              </a:ext>
            </a:extLst>
          </p:cNvPr>
          <p:cNvSpPr>
            <a:spLocks noGrp="1"/>
          </p:cNvSpPr>
          <p:nvPr>
            <p:ph type="title"/>
          </p:nvPr>
        </p:nvSpPr>
        <p:spPr/>
        <p:txBody>
          <a:bodyPr/>
          <a:lstStyle/>
          <a:p>
            <a:r>
              <a:rPr lang="en-US"/>
              <a:t>MOTOR CALCULATIONS</a:t>
            </a:r>
          </a:p>
        </p:txBody>
      </p:sp>
      <p:sp>
        <p:nvSpPr>
          <p:cNvPr id="3" name="Content Placeholder 2">
            <a:extLst>
              <a:ext uri="{FF2B5EF4-FFF2-40B4-BE49-F238E27FC236}">
                <a16:creationId xmlns:a16="http://schemas.microsoft.com/office/drawing/2014/main" id="{01D80403-1D37-964F-9566-67F623109224}"/>
              </a:ext>
            </a:extLst>
          </p:cNvPr>
          <p:cNvSpPr>
            <a:spLocks noGrp="1"/>
          </p:cNvSpPr>
          <p:nvPr>
            <p:ph idx="1"/>
          </p:nvPr>
        </p:nvSpPr>
        <p:spPr>
          <a:xfrm>
            <a:off x="371474" y="1233488"/>
            <a:ext cx="11134045" cy="5192479"/>
          </a:xfrm>
        </p:spPr>
        <p:txBody>
          <a:bodyPr vert="horz" lIns="91440" tIns="45720" rIns="91440" bIns="45720" rtlCol="0" anchor="t">
            <a:normAutofit/>
          </a:bodyPr>
          <a:lstStyle/>
          <a:p>
            <a:pPr>
              <a:lnSpc>
                <a:spcPct val="100000"/>
              </a:lnSpc>
            </a:pPr>
            <a:r>
              <a:rPr lang="en-US"/>
              <a:t>Requirements:</a:t>
            </a:r>
          </a:p>
          <a:p>
            <a:pPr lvl="1">
              <a:lnSpc>
                <a:spcPct val="100000"/>
              </a:lnSpc>
            </a:pPr>
            <a:r>
              <a:rPr lang="en-US"/>
              <a:t>Force to lift door of specified weight (as defined by volume and density)</a:t>
            </a:r>
          </a:p>
          <a:p>
            <a:pPr lvl="1">
              <a:lnSpc>
                <a:spcPct val="100000"/>
              </a:lnSpc>
            </a:pPr>
            <a:r>
              <a:rPr lang="en-US"/>
              <a:t>Torque applied by force and size of friction wheel</a:t>
            </a:r>
          </a:p>
          <a:p>
            <a:pPr lvl="1">
              <a:lnSpc>
                <a:spcPct val="100000"/>
              </a:lnSpc>
            </a:pPr>
            <a:r>
              <a:rPr lang="en-US"/>
              <a:t>Power to meet these requirements</a:t>
            </a:r>
          </a:p>
          <a:p>
            <a:pPr>
              <a:lnSpc>
                <a:spcPct val="100000"/>
              </a:lnSpc>
            </a:pPr>
            <a:r>
              <a:rPr lang="en-US"/>
              <a:t>Motor Requirements</a:t>
            </a:r>
          </a:p>
          <a:p>
            <a:pPr lvl="1">
              <a:lnSpc>
                <a:spcPct val="100000"/>
              </a:lnSpc>
            </a:pPr>
            <a:r>
              <a:rPr lang="en-US"/>
              <a:t>Motor torque minimum: </a:t>
            </a:r>
            <a:r>
              <a:rPr lang="en-US" u="sng"/>
              <a:t>1.8 lb</a:t>
            </a:r>
            <a:r>
              <a:rPr lang="en-US" u="sng" baseline="-25000"/>
              <a:t>f</a:t>
            </a:r>
            <a:r>
              <a:rPr lang="en-US" u="sng"/>
              <a:t> • in.</a:t>
            </a:r>
          </a:p>
          <a:p>
            <a:pPr lvl="1">
              <a:lnSpc>
                <a:spcPct val="100000"/>
              </a:lnSpc>
            </a:pPr>
            <a:r>
              <a:rPr lang="en-US"/>
              <a:t>Power minimum: </a:t>
            </a:r>
            <a:r>
              <a:rPr lang="en-US" u="sng"/>
              <a:t>2.6 Watts </a:t>
            </a:r>
          </a:p>
          <a:p>
            <a:pPr lvl="1">
              <a:lnSpc>
                <a:spcPct val="100000"/>
              </a:lnSpc>
            </a:pPr>
            <a:r>
              <a:rPr lang="en-US"/>
              <a:t>Force Requirements</a:t>
            </a:r>
          </a:p>
          <a:p>
            <a:pPr lvl="2">
              <a:lnSpc>
                <a:spcPct val="100000"/>
              </a:lnSpc>
            </a:pPr>
            <a:r>
              <a:rPr lang="en-US"/>
              <a:t>Compressive force minimum (no slip condition) : </a:t>
            </a:r>
            <a:r>
              <a:rPr lang="en-US" u="sng"/>
              <a:t>6 lb</a:t>
            </a:r>
            <a:r>
              <a:rPr lang="en-US" u="sng" baseline="-25000"/>
              <a:t>f</a:t>
            </a:r>
            <a:endParaRPr lang="en-US" u="sng"/>
          </a:p>
        </p:txBody>
      </p:sp>
      <p:sp>
        <p:nvSpPr>
          <p:cNvPr id="4" name="Slide Number Placeholder 3">
            <a:extLst>
              <a:ext uri="{FF2B5EF4-FFF2-40B4-BE49-F238E27FC236}">
                <a16:creationId xmlns:a16="http://schemas.microsoft.com/office/drawing/2014/main" id="{15DBEA60-CA6B-2240-9CDB-BD20343148D5}"/>
              </a:ext>
            </a:extLst>
          </p:cNvPr>
          <p:cNvSpPr>
            <a:spLocks noGrp="1"/>
          </p:cNvSpPr>
          <p:nvPr>
            <p:ph type="sldNum" sz="quarter" idx="12"/>
          </p:nvPr>
        </p:nvSpPr>
        <p:spPr>
          <a:xfrm>
            <a:off x="7865216" y="6597649"/>
            <a:ext cx="4237762" cy="194357"/>
          </a:xfrm>
        </p:spPr>
        <p:txBody>
          <a:bodyPr/>
          <a:lstStyle/>
          <a:p>
            <a:r>
              <a:rPr lang="en-US"/>
              <a:t>   Burghardt </a:t>
            </a:r>
            <a:fld id="{03DC2DEF-D2FE-4B45-ABA4-9F153FD1C98A}" type="slidenum">
              <a:rPr lang="en-US" smtClean="0"/>
              <a:t>53</a:t>
            </a:fld>
            <a:endParaRPr lang="en-US"/>
          </a:p>
        </p:txBody>
      </p:sp>
      <p:pic>
        <p:nvPicPr>
          <p:cNvPr id="6" name="Picture 5" descr="Logo&#10;&#10;Description automatically generated">
            <a:extLst>
              <a:ext uri="{FF2B5EF4-FFF2-40B4-BE49-F238E27FC236}">
                <a16:creationId xmlns:a16="http://schemas.microsoft.com/office/drawing/2014/main" id="{527FF2F0-4202-C147-9FCC-E4BB36868394}"/>
              </a:ext>
            </a:extLst>
          </p:cNvPr>
          <p:cNvPicPr>
            <a:picLocks noChangeAspect="1"/>
          </p:cNvPicPr>
          <p:nvPr/>
        </p:nvPicPr>
        <p:blipFill>
          <a:blip r:embed="rId3"/>
          <a:stretch>
            <a:fillRect/>
          </a:stretch>
        </p:blipFill>
        <p:spPr>
          <a:xfrm>
            <a:off x="10926762" y="268288"/>
            <a:ext cx="965200" cy="965200"/>
          </a:xfrm>
          <a:prstGeom prst="rect">
            <a:avLst/>
          </a:prstGeom>
        </p:spPr>
      </p:pic>
    </p:spTree>
    <p:extLst>
      <p:ext uri="{BB962C8B-B14F-4D97-AF65-F5344CB8AC3E}">
        <p14:creationId xmlns:p14="http://schemas.microsoft.com/office/powerpoint/2010/main" val="2589192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92E6506-2AEB-5F44-B23E-7F587CECE69F}"/>
              </a:ext>
            </a:extLst>
          </p:cNvPr>
          <p:cNvSpPr>
            <a:spLocks noGrp="1"/>
          </p:cNvSpPr>
          <p:nvPr>
            <p:ph type="sldNum" sz="quarter" idx="12"/>
          </p:nvPr>
        </p:nvSpPr>
        <p:spPr/>
        <p:txBody>
          <a:bodyPr/>
          <a:lstStyle/>
          <a:p>
            <a:fld id="{03DC2DEF-D2FE-4B45-ABA4-9F153FD1C98A}" type="slidenum">
              <a:rPr lang="en-US" smtClean="0"/>
              <a:pPr/>
              <a:t>54</a:t>
            </a:fld>
            <a:endParaRPr lang="en-US"/>
          </a:p>
        </p:txBody>
      </p:sp>
      <p:sp>
        <p:nvSpPr>
          <p:cNvPr id="5" name="TextBox 4">
            <a:extLst>
              <a:ext uri="{FF2B5EF4-FFF2-40B4-BE49-F238E27FC236}">
                <a16:creationId xmlns:a16="http://schemas.microsoft.com/office/drawing/2014/main" id="{1214901D-0F3A-D24C-9D36-8B1C17BBFEA9}"/>
              </a:ext>
            </a:extLst>
          </p:cNvPr>
          <p:cNvSpPr txBox="1"/>
          <p:nvPr/>
        </p:nvSpPr>
        <p:spPr>
          <a:xfrm>
            <a:off x="649124" y="1905506"/>
            <a:ext cx="10893751" cy="3046988"/>
          </a:xfrm>
          <a:prstGeom prst="rect">
            <a:avLst/>
          </a:prstGeom>
          <a:noFill/>
        </p:spPr>
        <p:txBody>
          <a:bodyPr wrap="none" rtlCol="0">
            <a:spAutoFit/>
          </a:bodyPr>
          <a:lstStyle/>
          <a:p>
            <a:pPr algn="ctr"/>
            <a:r>
              <a:rPr lang="en-US" sz="9600"/>
              <a:t>PART </a:t>
            </a:r>
          </a:p>
          <a:p>
            <a:pPr algn="ctr"/>
            <a:r>
              <a:rPr lang="en-US" sz="9600"/>
              <a:t>CONSIDERATIONS</a:t>
            </a:r>
          </a:p>
        </p:txBody>
      </p:sp>
    </p:spTree>
    <p:extLst>
      <p:ext uri="{BB962C8B-B14F-4D97-AF65-F5344CB8AC3E}">
        <p14:creationId xmlns:p14="http://schemas.microsoft.com/office/powerpoint/2010/main" val="33317846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04769-B85E-B195-BCC8-53D40DA3F30C}"/>
              </a:ext>
            </a:extLst>
          </p:cNvPr>
          <p:cNvSpPr>
            <a:spLocks noGrp="1"/>
          </p:cNvSpPr>
          <p:nvPr>
            <p:ph type="title"/>
          </p:nvPr>
        </p:nvSpPr>
        <p:spPr/>
        <p:txBody>
          <a:bodyPr/>
          <a:lstStyle/>
          <a:p>
            <a:r>
              <a:rPr lang="en-US"/>
              <a:t>BILL OF MATERIALS CONT.</a:t>
            </a:r>
          </a:p>
        </p:txBody>
      </p:sp>
      <p:graphicFrame>
        <p:nvGraphicFramePr>
          <p:cNvPr id="6" name="Content Placeholder 5">
            <a:extLst>
              <a:ext uri="{FF2B5EF4-FFF2-40B4-BE49-F238E27FC236}">
                <a16:creationId xmlns:a16="http://schemas.microsoft.com/office/drawing/2014/main" id="{0E950E8C-41D2-C3E5-7C97-FBB3820A0AB1}"/>
              </a:ext>
            </a:extLst>
          </p:cNvPr>
          <p:cNvGraphicFramePr>
            <a:graphicFrameLocks noGrp="1"/>
          </p:cNvGraphicFramePr>
          <p:nvPr>
            <p:ph idx="1"/>
          </p:nvPr>
        </p:nvGraphicFramePr>
        <p:xfrm>
          <a:off x="265176" y="1225677"/>
          <a:ext cx="7217450" cy="3916680"/>
        </p:xfrm>
        <a:graphic>
          <a:graphicData uri="http://schemas.openxmlformats.org/drawingml/2006/table">
            <a:tbl>
              <a:tblPr>
                <a:tableStyleId>{5C22544A-7EE6-4342-B048-85BDC9FD1C3A}</a:tableStyleId>
              </a:tblPr>
              <a:tblGrid>
                <a:gridCol w="1764792">
                  <a:extLst>
                    <a:ext uri="{9D8B030D-6E8A-4147-A177-3AD203B41FA5}">
                      <a16:colId xmlns:a16="http://schemas.microsoft.com/office/drawing/2014/main" val="2090731602"/>
                    </a:ext>
                  </a:extLst>
                </a:gridCol>
                <a:gridCol w="2157984">
                  <a:extLst>
                    <a:ext uri="{9D8B030D-6E8A-4147-A177-3AD203B41FA5}">
                      <a16:colId xmlns:a16="http://schemas.microsoft.com/office/drawing/2014/main" val="785471577"/>
                    </a:ext>
                  </a:extLst>
                </a:gridCol>
                <a:gridCol w="713232">
                  <a:extLst>
                    <a:ext uri="{9D8B030D-6E8A-4147-A177-3AD203B41FA5}">
                      <a16:colId xmlns:a16="http://schemas.microsoft.com/office/drawing/2014/main" val="3914018334"/>
                    </a:ext>
                  </a:extLst>
                </a:gridCol>
                <a:gridCol w="795528">
                  <a:extLst>
                    <a:ext uri="{9D8B030D-6E8A-4147-A177-3AD203B41FA5}">
                      <a16:colId xmlns:a16="http://schemas.microsoft.com/office/drawing/2014/main" val="3453340649"/>
                    </a:ext>
                  </a:extLst>
                </a:gridCol>
                <a:gridCol w="859536">
                  <a:extLst>
                    <a:ext uri="{9D8B030D-6E8A-4147-A177-3AD203B41FA5}">
                      <a16:colId xmlns:a16="http://schemas.microsoft.com/office/drawing/2014/main" val="535116649"/>
                    </a:ext>
                  </a:extLst>
                </a:gridCol>
                <a:gridCol w="926378">
                  <a:extLst>
                    <a:ext uri="{9D8B030D-6E8A-4147-A177-3AD203B41FA5}">
                      <a16:colId xmlns:a16="http://schemas.microsoft.com/office/drawing/2014/main" val="2152336315"/>
                    </a:ext>
                  </a:extLst>
                </a:gridCol>
              </a:tblGrid>
              <a:tr h="361950">
                <a:tc gridSpan="6">
                  <a:txBody>
                    <a:bodyPr/>
                    <a:lstStyle/>
                    <a:p>
                      <a:pPr algn="l" fontAlgn="ctr"/>
                      <a:r>
                        <a:rPr lang="en-US" sz="1400" u="none" strike="noStrike">
                          <a:effectLst/>
                        </a:rPr>
                        <a:t>Parts Considered (Not Currently Using)</a:t>
                      </a:r>
                      <a:endParaRPr lang="en-US" sz="1400" b="0" i="0" u="none" strike="noStrike">
                        <a:solidFill>
                          <a:srgbClr val="444D26"/>
                        </a:solidFill>
                        <a:effectLst/>
                        <a:latin typeface="Arial" panose="020B0604020202020204" pitchFamily="34" charset="0"/>
                      </a:endParaRPr>
                    </a:p>
                  </a:txBody>
                  <a:tcPr marL="114300" marR="9525" marT="9525"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70265505"/>
                  </a:ext>
                </a:extLst>
              </a:tr>
              <a:tr h="619125">
                <a:tc>
                  <a:txBody>
                    <a:bodyPr/>
                    <a:lstStyle/>
                    <a:p>
                      <a:pPr algn="l" fontAlgn="ctr"/>
                      <a:r>
                        <a:rPr lang="en-US" sz="1100" u="none" strike="noStrike">
                          <a:solidFill>
                            <a:srgbClr val="E6E6E6"/>
                          </a:solidFill>
                          <a:effectLst/>
                        </a:rPr>
                        <a:t>Name</a:t>
                      </a:r>
                      <a:endParaRPr lang="en-US" sz="1100" b="1" i="0" u="none" strike="noStrike">
                        <a:solidFill>
                          <a:srgbClr val="E6E6E6"/>
                        </a:solidFill>
                        <a:effectLst/>
                        <a:latin typeface="Arial" panose="020B0604020202020204" pitchFamily="34" charset="0"/>
                      </a:endParaRPr>
                    </a:p>
                  </a:txBody>
                  <a:tcPr marL="114300" marR="9525" marT="9525" marB="0" anchor="ctr">
                    <a:solidFill>
                      <a:srgbClr val="782F40"/>
                    </a:solidFill>
                  </a:tcPr>
                </a:tc>
                <a:tc>
                  <a:txBody>
                    <a:bodyPr/>
                    <a:lstStyle/>
                    <a:p>
                      <a:pPr algn="l" fontAlgn="ctr"/>
                      <a:r>
                        <a:rPr lang="en-US" sz="1100" u="none" strike="noStrike">
                          <a:solidFill>
                            <a:srgbClr val="E6E6E6"/>
                          </a:solidFill>
                          <a:effectLst/>
                        </a:rPr>
                        <a:t>Description</a:t>
                      </a:r>
                      <a:endParaRPr lang="en-US" sz="1100" b="1" i="0" u="none" strike="noStrike">
                        <a:solidFill>
                          <a:srgbClr val="E6E6E6"/>
                        </a:solidFill>
                        <a:effectLst/>
                        <a:latin typeface="Arial" panose="020B0604020202020204" pitchFamily="34" charset="0"/>
                      </a:endParaRPr>
                    </a:p>
                  </a:txBody>
                  <a:tcPr marL="114300" marR="9525" marT="9525" marB="0" anchor="ctr">
                    <a:solidFill>
                      <a:srgbClr val="782F40"/>
                    </a:solidFill>
                  </a:tcPr>
                </a:tc>
                <a:tc>
                  <a:txBody>
                    <a:bodyPr/>
                    <a:lstStyle/>
                    <a:p>
                      <a:pPr algn="l" fontAlgn="ctr"/>
                      <a:r>
                        <a:rPr lang="en-US" sz="1100" u="none" strike="noStrike">
                          <a:solidFill>
                            <a:srgbClr val="E6E6E6"/>
                          </a:solidFill>
                          <a:effectLst/>
                        </a:rPr>
                        <a:t>Using this part?</a:t>
                      </a:r>
                      <a:endParaRPr lang="en-US" sz="1100" b="1" i="0" u="none" strike="noStrike">
                        <a:solidFill>
                          <a:srgbClr val="E6E6E6"/>
                        </a:solidFill>
                        <a:effectLst/>
                        <a:latin typeface="Arial" panose="020B0604020202020204" pitchFamily="34" charset="0"/>
                      </a:endParaRPr>
                    </a:p>
                  </a:txBody>
                  <a:tcPr marL="114300" marR="9525" marT="9525" marB="0" anchor="ctr">
                    <a:solidFill>
                      <a:srgbClr val="782F40"/>
                    </a:solidFill>
                  </a:tcPr>
                </a:tc>
                <a:tc>
                  <a:txBody>
                    <a:bodyPr/>
                    <a:lstStyle/>
                    <a:p>
                      <a:pPr algn="l" fontAlgn="ctr"/>
                      <a:r>
                        <a:rPr lang="en-US" sz="1100" u="none" strike="noStrike">
                          <a:solidFill>
                            <a:srgbClr val="E6E6E6"/>
                          </a:solidFill>
                          <a:effectLst/>
                        </a:rPr>
                        <a:t>Total Cost/Part</a:t>
                      </a:r>
                      <a:endParaRPr lang="en-US" sz="1100" b="1" i="0" u="none" strike="noStrike">
                        <a:solidFill>
                          <a:srgbClr val="E6E6E6"/>
                        </a:solidFill>
                        <a:effectLst/>
                        <a:latin typeface="Arial" panose="020B0604020202020204" pitchFamily="34" charset="0"/>
                      </a:endParaRPr>
                    </a:p>
                  </a:txBody>
                  <a:tcPr marL="114300" marR="9525" marT="9525" marB="0" anchor="ctr">
                    <a:solidFill>
                      <a:srgbClr val="782F40"/>
                    </a:solidFill>
                  </a:tcPr>
                </a:tc>
                <a:tc>
                  <a:txBody>
                    <a:bodyPr/>
                    <a:lstStyle/>
                    <a:p>
                      <a:pPr algn="l" fontAlgn="ctr"/>
                      <a:r>
                        <a:rPr lang="en-US" sz="1100" u="none" strike="noStrike">
                          <a:solidFill>
                            <a:srgbClr val="E6E6E6"/>
                          </a:solidFill>
                          <a:effectLst/>
                        </a:rPr>
                        <a:t>Reference Sheet</a:t>
                      </a:r>
                      <a:endParaRPr lang="en-US" sz="1100" b="1" i="0" u="none" strike="noStrike">
                        <a:solidFill>
                          <a:srgbClr val="E6E6E6"/>
                        </a:solidFill>
                        <a:effectLst/>
                        <a:latin typeface="Arial" panose="020B0604020202020204" pitchFamily="34" charset="0"/>
                      </a:endParaRPr>
                    </a:p>
                  </a:txBody>
                  <a:tcPr marL="114300" marR="9525" marT="9525" marB="0" anchor="ctr">
                    <a:solidFill>
                      <a:srgbClr val="782F40"/>
                    </a:solidFill>
                  </a:tcPr>
                </a:tc>
                <a:tc>
                  <a:txBody>
                    <a:bodyPr/>
                    <a:lstStyle/>
                    <a:p>
                      <a:pPr algn="l" fontAlgn="ctr"/>
                      <a:r>
                        <a:rPr lang="en-US" sz="1100" u="none" strike="noStrike">
                          <a:solidFill>
                            <a:srgbClr val="E6E6E6"/>
                          </a:solidFill>
                          <a:effectLst/>
                        </a:rPr>
                        <a:t>Reason removed</a:t>
                      </a:r>
                      <a:endParaRPr lang="en-US" sz="1100" b="1" i="0" u="none" strike="noStrike">
                        <a:solidFill>
                          <a:srgbClr val="E6E6E6"/>
                        </a:solidFill>
                        <a:effectLst/>
                        <a:latin typeface="Arial" panose="020B0604020202020204" pitchFamily="34" charset="0"/>
                      </a:endParaRPr>
                    </a:p>
                  </a:txBody>
                  <a:tcPr marL="114300" marR="9525" marT="9525" marB="0" anchor="ctr">
                    <a:solidFill>
                      <a:srgbClr val="782F40"/>
                    </a:solidFill>
                  </a:tcPr>
                </a:tc>
                <a:extLst>
                  <a:ext uri="{0D108BD9-81ED-4DB2-BD59-A6C34878D82A}">
                    <a16:rowId xmlns:a16="http://schemas.microsoft.com/office/drawing/2014/main" val="4143567973"/>
                  </a:ext>
                </a:extLst>
              </a:tr>
              <a:tr h="381000">
                <a:tc>
                  <a:txBody>
                    <a:bodyPr/>
                    <a:lstStyle/>
                    <a:p>
                      <a:pPr algn="l" fontAlgn="b"/>
                      <a:r>
                        <a:rPr lang="en-US" sz="1100" u="none" strike="noStrike">
                          <a:effectLst/>
                        </a:rPr>
                        <a:t>Door Position Sensor (DPS)</a:t>
                      </a:r>
                      <a:endParaRPr lang="en-US" sz="110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1100" u="none" strike="noStrike">
                          <a:effectLst/>
                        </a:rPr>
                        <a:t>Hall Effect Sensor (magnetic)</a:t>
                      </a:r>
                      <a:endParaRPr lang="en-US" sz="110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1100" u="none" strike="noStrike">
                          <a:effectLst/>
                        </a:rPr>
                        <a:t>N</a:t>
                      </a:r>
                      <a:endParaRPr lang="en-US" sz="11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100" u="none" strike="noStrike">
                          <a:effectLst/>
                        </a:rPr>
                        <a:t>$13.98 </a:t>
                      </a:r>
                      <a:endParaRPr lang="en-US" sz="110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1100" u="sng" strike="noStrike">
                          <a:effectLst/>
                          <a:hlinkClick r:id="rId2"/>
                        </a:rPr>
                        <a:t>Ref4</a:t>
                      </a:r>
                      <a:endParaRPr lang="en-US" sz="1100" b="0" i="0" u="sng" strike="noStrike">
                        <a:solidFill>
                          <a:srgbClr val="8E58B6"/>
                        </a:solidFill>
                        <a:effectLst/>
                        <a:latin typeface="Arial" panose="020B0604020202020204" pitchFamily="34" charset="0"/>
                      </a:endParaRPr>
                    </a:p>
                  </a:txBody>
                  <a:tcPr marL="9525" marR="9525" marT="9525" marB="0" anchor="b"/>
                </a:tc>
                <a:tc>
                  <a:txBody>
                    <a:bodyPr/>
                    <a:lstStyle/>
                    <a:p>
                      <a:pPr algn="l" fontAlgn="b"/>
                      <a:r>
                        <a:rPr lang="en-US" sz="1100" u="none" strike="noStrike">
                          <a:effectLst/>
                        </a:rPr>
                        <a:t>Cost</a:t>
                      </a:r>
                      <a:endParaRPr lang="en-US" sz="11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188912504"/>
                  </a:ext>
                </a:extLst>
              </a:tr>
              <a:tr h="381000">
                <a:tc>
                  <a:txBody>
                    <a:bodyPr/>
                    <a:lstStyle/>
                    <a:p>
                      <a:pPr algn="l" fontAlgn="b"/>
                      <a:r>
                        <a:rPr lang="en-US" sz="1100" u="none" strike="noStrike">
                          <a:effectLst/>
                        </a:rPr>
                        <a:t>Door Position Sensor</a:t>
                      </a:r>
                      <a:endParaRPr lang="en-US" sz="110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1100" u="none" strike="noStrike">
                          <a:effectLst/>
                        </a:rPr>
                        <a:t>Micro Limit Switches</a:t>
                      </a:r>
                      <a:endParaRPr lang="en-US" sz="110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1100" u="none" strike="noStrike">
                          <a:effectLst/>
                        </a:rPr>
                        <a:t>N</a:t>
                      </a:r>
                      <a:endParaRPr lang="en-US" sz="11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100" u="none" strike="noStrike">
                          <a:effectLst/>
                        </a:rPr>
                        <a:t>$24.98 </a:t>
                      </a:r>
                      <a:endParaRPr lang="en-US" sz="110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1100" u="sng" strike="noStrike">
                          <a:effectLst/>
                          <a:hlinkClick r:id="rId3"/>
                        </a:rPr>
                        <a:t>Ref1</a:t>
                      </a:r>
                      <a:endParaRPr lang="en-US" sz="1100" b="0" i="0" u="sng" strike="noStrike">
                        <a:solidFill>
                          <a:srgbClr val="8E58B6"/>
                        </a:solidFill>
                        <a:effectLst/>
                        <a:latin typeface="Arial" panose="020B0604020202020204" pitchFamily="34" charset="0"/>
                      </a:endParaRPr>
                    </a:p>
                  </a:txBody>
                  <a:tcPr marL="9525" marR="9525" marT="9525" marB="0" anchor="b"/>
                </a:tc>
                <a:tc>
                  <a:txBody>
                    <a:bodyPr/>
                    <a:lstStyle/>
                    <a:p>
                      <a:pPr algn="l" fontAlgn="b"/>
                      <a:r>
                        <a:rPr lang="en-US" sz="1100" u="none" strike="noStrike">
                          <a:effectLst/>
                        </a:rPr>
                        <a:t>Cost</a:t>
                      </a:r>
                      <a:endParaRPr lang="en-US" sz="11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629339984"/>
                  </a:ext>
                </a:extLst>
              </a:tr>
              <a:tr h="381000">
                <a:tc>
                  <a:txBody>
                    <a:bodyPr/>
                    <a:lstStyle/>
                    <a:p>
                      <a:pPr algn="l" fontAlgn="b"/>
                      <a:r>
                        <a:rPr lang="en-US" sz="1100" u="none" strike="noStrike">
                          <a:effectLst/>
                        </a:rPr>
                        <a:t>RFID Antenna</a:t>
                      </a:r>
                      <a:endParaRPr lang="en-US" sz="110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1100" u="none" strike="noStrike">
                          <a:effectLst/>
                        </a:rPr>
                        <a:t>Reads incoming signal from RFID</a:t>
                      </a:r>
                      <a:endParaRPr lang="en-US" sz="110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1100" u="none" strike="noStrike">
                          <a:effectLst/>
                        </a:rPr>
                        <a:t>N </a:t>
                      </a:r>
                      <a:endParaRPr lang="en-US" sz="11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100" u="none" strike="noStrike">
                          <a:effectLst/>
                        </a:rPr>
                        <a:t>$130.98 </a:t>
                      </a:r>
                      <a:endParaRPr lang="en-US" sz="110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1100" u="sng" strike="noStrike">
                          <a:effectLst/>
                          <a:hlinkClick r:id="rId4"/>
                        </a:rPr>
                        <a:t>Ref15</a:t>
                      </a:r>
                      <a:endParaRPr lang="en-US" sz="1100" b="0" i="0" u="sng" strike="noStrike">
                        <a:solidFill>
                          <a:srgbClr val="8E58B6"/>
                        </a:solidFill>
                        <a:effectLst/>
                        <a:latin typeface="Arial" panose="020B0604020202020204" pitchFamily="34" charset="0"/>
                      </a:endParaRPr>
                    </a:p>
                  </a:txBody>
                  <a:tcPr marL="9525" marR="9525" marT="9525" marB="0" anchor="b"/>
                </a:tc>
                <a:tc>
                  <a:txBody>
                    <a:bodyPr/>
                    <a:lstStyle/>
                    <a:p>
                      <a:pPr algn="l" fontAlgn="b"/>
                      <a:r>
                        <a:rPr lang="en-US" sz="1100" u="none" strike="noStrike">
                          <a:effectLst/>
                        </a:rPr>
                        <a:t>Compatibilty</a:t>
                      </a:r>
                      <a:endParaRPr lang="en-US" sz="11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810938954"/>
                  </a:ext>
                </a:extLst>
              </a:tr>
              <a:tr h="381000">
                <a:tc>
                  <a:txBody>
                    <a:bodyPr/>
                    <a:lstStyle/>
                    <a:p>
                      <a:pPr algn="l" fontAlgn="b"/>
                      <a:r>
                        <a:rPr lang="en-US" sz="1100" u="none" strike="noStrike">
                          <a:effectLst/>
                        </a:rPr>
                        <a:t>Door Lock</a:t>
                      </a:r>
                      <a:endParaRPr lang="en-US" sz="110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1100" u="none" strike="noStrike">
                          <a:effectLst/>
                        </a:rPr>
                        <a:t>Electromagnetic Solenoid Lock</a:t>
                      </a:r>
                      <a:endParaRPr lang="en-US" sz="110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1100" u="none" strike="noStrike">
                          <a:effectLst/>
                        </a:rPr>
                        <a:t>N</a:t>
                      </a:r>
                      <a:endParaRPr lang="en-US" sz="11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100" u="none" strike="noStrike">
                          <a:effectLst/>
                        </a:rPr>
                        <a:t>$17.48 </a:t>
                      </a:r>
                      <a:endParaRPr lang="en-US" sz="110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1100" u="sng" strike="noStrike">
                          <a:effectLst/>
                          <a:hlinkClick r:id="rId5"/>
                        </a:rPr>
                        <a:t>Ref8</a:t>
                      </a:r>
                      <a:endParaRPr lang="en-US" sz="1100" b="0" i="0" u="sng" strike="noStrike">
                        <a:solidFill>
                          <a:srgbClr val="8E58B6"/>
                        </a:solidFill>
                        <a:effectLst/>
                        <a:latin typeface="Arial" panose="020B0604020202020204" pitchFamily="34" charset="0"/>
                      </a:endParaRPr>
                    </a:p>
                  </a:txBody>
                  <a:tcPr marL="9525" marR="9525" marT="9525" marB="0" anchor="b"/>
                </a:tc>
                <a:tc>
                  <a:txBody>
                    <a:bodyPr/>
                    <a:lstStyle/>
                    <a:p>
                      <a:pPr algn="l" fontAlgn="b"/>
                      <a:r>
                        <a:rPr lang="en-US" sz="1100" u="none" strike="noStrike">
                          <a:effectLst/>
                        </a:rPr>
                        <a:t>Compatibilty</a:t>
                      </a:r>
                      <a:endParaRPr lang="en-US" sz="11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865442550"/>
                  </a:ext>
                </a:extLst>
              </a:tr>
              <a:tr h="381000">
                <a:tc>
                  <a:txBody>
                    <a:bodyPr/>
                    <a:lstStyle/>
                    <a:p>
                      <a:pPr algn="l" fontAlgn="b"/>
                      <a:r>
                        <a:rPr lang="en-US" sz="1100" u="none" strike="noStrike">
                          <a:effectLst/>
                        </a:rPr>
                        <a:t>Sargas 2port UHF reader</a:t>
                      </a:r>
                      <a:endParaRPr lang="en-US" sz="110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1100" u="none" strike="noStrike">
                          <a:effectLst/>
                        </a:rPr>
                        <a:t>UHF RFID Reader kit</a:t>
                      </a:r>
                      <a:endParaRPr lang="en-US" sz="110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1100" u="none" strike="noStrike">
                          <a:effectLst/>
                        </a:rPr>
                        <a:t>N</a:t>
                      </a:r>
                      <a:endParaRPr lang="en-US" sz="11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100" u="none" strike="noStrike">
                          <a:effectLst/>
                        </a:rPr>
                        <a:t>$693.00 </a:t>
                      </a:r>
                      <a:endParaRPr lang="en-US" sz="110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1100" u="sng" strike="noStrike">
                          <a:effectLst/>
                          <a:hlinkClick r:id="rId6"/>
                        </a:rPr>
                        <a:t>Ref20</a:t>
                      </a:r>
                      <a:endParaRPr lang="en-US" sz="1100" b="0" i="0" u="sng" strike="noStrike">
                        <a:solidFill>
                          <a:srgbClr val="8E58B6"/>
                        </a:solidFill>
                        <a:effectLst/>
                        <a:latin typeface="Arial" panose="020B0604020202020204" pitchFamily="34" charset="0"/>
                      </a:endParaRPr>
                    </a:p>
                  </a:txBody>
                  <a:tcPr marL="9525" marR="9525" marT="9525" marB="0" anchor="b"/>
                </a:tc>
                <a:tc>
                  <a:txBody>
                    <a:bodyPr/>
                    <a:lstStyle/>
                    <a:p>
                      <a:pPr algn="l" fontAlgn="b"/>
                      <a:r>
                        <a:rPr lang="en-US" sz="1100" u="none" strike="noStrike">
                          <a:effectLst/>
                        </a:rPr>
                        <a:t>Cost</a:t>
                      </a:r>
                      <a:endParaRPr lang="en-US" sz="11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156629310"/>
                  </a:ext>
                </a:extLst>
              </a:tr>
              <a:tr h="381000">
                <a:tc>
                  <a:txBody>
                    <a:bodyPr/>
                    <a:lstStyle/>
                    <a:p>
                      <a:pPr algn="l" fontAlgn="b"/>
                      <a:r>
                        <a:rPr lang="en-US" sz="1100" u="none" strike="noStrike">
                          <a:effectLst/>
                        </a:rPr>
                        <a:t> </a:t>
                      </a:r>
                      <a:endParaRPr lang="en-US" sz="1100" b="0" i="0" u="none" strike="noStrike">
                        <a:solidFill>
                          <a:srgbClr val="000000"/>
                        </a:solidFill>
                        <a:effectLst/>
                        <a:latin typeface="Arial" panose="020B0604020202020204" pitchFamily="34" charset="0"/>
                      </a:endParaRPr>
                    </a:p>
                  </a:txBody>
                  <a:tcPr marL="9525" marR="9525" marT="9525" marB="0" anchor="b">
                    <a:solidFill>
                      <a:srgbClr val="782F40"/>
                    </a:solidFill>
                  </a:tcPr>
                </a:tc>
                <a:tc>
                  <a:txBody>
                    <a:bodyPr/>
                    <a:lstStyle/>
                    <a:p>
                      <a:pPr algn="l" fontAlgn="b"/>
                      <a:r>
                        <a:rPr lang="en-US" sz="1100" u="none" strike="noStrike">
                          <a:effectLst/>
                        </a:rPr>
                        <a:t> </a:t>
                      </a:r>
                      <a:endParaRPr lang="en-US" sz="1100" b="0" i="0" u="none" strike="noStrike">
                        <a:solidFill>
                          <a:srgbClr val="000000"/>
                        </a:solidFill>
                        <a:effectLst/>
                        <a:latin typeface="Arial" panose="020B0604020202020204" pitchFamily="34" charset="0"/>
                      </a:endParaRPr>
                    </a:p>
                  </a:txBody>
                  <a:tcPr marL="9525" marR="9525" marT="9525" marB="0" anchor="b">
                    <a:solidFill>
                      <a:srgbClr val="782F40"/>
                    </a:solidFill>
                  </a:tcPr>
                </a:tc>
                <a:tc>
                  <a:txBody>
                    <a:bodyPr/>
                    <a:lstStyle/>
                    <a:p>
                      <a:pPr algn="ctr" fontAlgn="b"/>
                      <a:r>
                        <a:rPr lang="en-US" sz="1100" u="none" strike="noStrike">
                          <a:effectLst/>
                        </a:rPr>
                        <a:t> </a:t>
                      </a:r>
                      <a:r>
                        <a:rPr lang="en-US" sz="1100" u="none" strike="noStrike">
                          <a:solidFill>
                            <a:srgbClr val="E6E6E6"/>
                          </a:solidFill>
                          <a:effectLst/>
                        </a:rPr>
                        <a:t>Total Cost</a:t>
                      </a:r>
                      <a:endParaRPr lang="en-US" sz="1100" b="0" i="0" u="none" strike="noStrike">
                        <a:solidFill>
                          <a:srgbClr val="E6E6E6"/>
                        </a:solidFill>
                        <a:effectLst/>
                        <a:latin typeface="Arial" panose="020B0604020202020204" pitchFamily="34" charset="0"/>
                      </a:endParaRPr>
                    </a:p>
                  </a:txBody>
                  <a:tcPr marL="9525" marR="9525" marT="9525" marB="0" anchor="b">
                    <a:solidFill>
                      <a:srgbClr val="782F40"/>
                    </a:solidFill>
                  </a:tcPr>
                </a:tc>
                <a:tc>
                  <a:txBody>
                    <a:bodyPr/>
                    <a:lstStyle/>
                    <a:p>
                      <a:pPr algn="r" fontAlgn="b"/>
                      <a:r>
                        <a:rPr lang="en-US" sz="1100" u="none" strike="noStrike">
                          <a:solidFill>
                            <a:srgbClr val="E6E6E6"/>
                          </a:solidFill>
                          <a:effectLst/>
                        </a:rPr>
                        <a:t>$880.42 </a:t>
                      </a:r>
                      <a:endParaRPr lang="en-US" sz="1100" b="0" i="0" u="none" strike="noStrike">
                        <a:solidFill>
                          <a:srgbClr val="E6E6E6"/>
                        </a:solidFill>
                        <a:effectLst/>
                        <a:latin typeface="Arial" panose="020B0604020202020204" pitchFamily="34" charset="0"/>
                      </a:endParaRPr>
                    </a:p>
                  </a:txBody>
                  <a:tcPr marL="9525" marR="9525" marT="9525" marB="0" anchor="b">
                    <a:solidFill>
                      <a:srgbClr val="782F40"/>
                    </a:solidFill>
                  </a:tcPr>
                </a:tc>
                <a:tc>
                  <a:txBody>
                    <a:bodyPr/>
                    <a:lstStyle/>
                    <a:p>
                      <a:pPr algn="l" fontAlgn="b"/>
                      <a:r>
                        <a:rPr lang="en-US" sz="1100" u="sng" strike="noStrike">
                          <a:effectLst/>
                        </a:rPr>
                        <a:t> </a:t>
                      </a:r>
                      <a:endParaRPr lang="en-US" sz="1100" b="0" i="0" u="sng" strike="noStrike">
                        <a:solidFill>
                          <a:srgbClr val="8E58B6"/>
                        </a:solidFill>
                        <a:effectLst/>
                        <a:latin typeface="Arial" panose="020B0604020202020204" pitchFamily="34" charset="0"/>
                      </a:endParaRPr>
                    </a:p>
                  </a:txBody>
                  <a:tcPr marL="9525" marR="9525" marT="9525" marB="0" anchor="b">
                    <a:solidFill>
                      <a:srgbClr val="782F40"/>
                    </a:solidFill>
                  </a:tcPr>
                </a:tc>
                <a:tc>
                  <a:txBody>
                    <a:bodyPr/>
                    <a:lstStyle/>
                    <a:p>
                      <a:pPr algn="l" fontAlgn="b"/>
                      <a:r>
                        <a:rPr lang="en-US" sz="1100" u="none" strike="noStrike">
                          <a:effectLst/>
                        </a:rPr>
                        <a:t> </a:t>
                      </a:r>
                      <a:endParaRPr lang="en-US" sz="1100" b="0" i="0" u="none" strike="noStrike">
                        <a:solidFill>
                          <a:srgbClr val="000000"/>
                        </a:solidFill>
                        <a:effectLst/>
                        <a:latin typeface="Arial" panose="020B0604020202020204" pitchFamily="34" charset="0"/>
                      </a:endParaRPr>
                    </a:p>
                  </a:txBody>
                  <a:tcPr marL="9525" marR="9525" marT="9525" marB="0" anchor="b">
                    <a:solidFill>
                      <a:srgbClr val="782F40"/>
                    </a:solidFill>
                  </a:tcPr>
                </a:tc>
                <a:extLst>
                  <a:ext uri="{0D108BD9-81ED-4DB2-BD59-A6C34878D82A}">
                    <a16:rowId xmlns:a16="http://schemas.microsoft.com/office/drawing/2014/main" val="855055091"/>
                  </a:ext>
                </a:extLst>
              </a:tr>
              <a:tr h="0">
                <a:tc gridSpan="6">
                  <a:txBody>
                    <a:bodyPr/>
                    <a:lstStyle/>
                    <a:p>
                      <a:pPr algn="ctr" fontAlgn="ctr"/>
                      <a:r>
                        <a:rPr lang="en-US" sz="1400" u="none" strike="noStrike">
                          <a:effectLst/>
                        </a:rPr>
                        <a:t>These parts were discontinued for our design because their higher cost, not bringing any additional value, or compatibility issues.  The reason for exclusion of part is listed in "Reason removed" column on the graph</a:t>
                      </a:r>
                      <a:endParaRPr lang="en-US" sz="1400" b="0" i="0" u="none" strike="noStrike">
                        <a:solidFill>
                          <a:srgbClr val="444D26"/>
                        </a:solidFill>
                        <a:effectLst/>
                        <a:latin typeface="Arial" panose="020B0604020202020204" pitchFamily="34" charset="0"/>
                      </a:endParaRPr>
                    </a:p>
                  </a:txBody>
                  <a:tcPr marL="9525" marR="9525" marT="9525"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62927735"/>
                  </a:ext>
                </a:extLst>
              </a:tr>
            </a:tbl>
          </a:graphicData>
        </a:graphic>
      </p:graphicFrame>
      <p:sp>
        <p:nvSpPr>
          <p:cNvPr id="4" name="Slide Number Placeholder 3">
            <a:extLst>
              <a:ext uri="{FF2B5EF4-FFF2-40B4-BE49-F238E27FC236}">
                <a16:creationId xmlns:a16="http://schemas.microsoft.com/office/drawing/2014/main" id="{935776F4-D38C-5C14-C756-6122DF407B14}"/>
              </a:ext>
            </a:extLst>
          </p:cNvPr>
          <p:cNvSpPr>
            <a:spLocks noGrp="1"/>
          </p:cNvSpPr>
          <p:nvPr>
            <p:ph type="sldNum" sz="quarter" idx="12"/>
          </p:nvPr>
        </p:nvSpPr>
        <p:spPr/>
        <p:txBody>
          <a:bodyPr/>
          <a:lstStyle/>
          <a:p>
            <a:r>
              <a:rPr lang="en-US"/>
              <a:t>Thompson </a:t>
            </a:r>
            <a:fld id="{03DC2DEF-D2FE-4B45-ABA4-9F153FD1C98A}" type="slidenum">
              <a:rPr lang="en-US" smtClean="0"/>
              <a:pPr/>
              <a:t>55</a:t>
            </a:fld>
            <a:endParaRPr lang="en-US"/>
          </a:p>
        </p:txBody>
      </p:sp>
      <p:sp>
        <p:nvSpPr>
          <p:cNvPr id="10" name="Rectangle 9">
            <a:extLst>
              <a:ext uri="{FF2B5EF4-FFF2-40B4-BE49-F238E27FC236}">
                <a16:creationId xmlns:a16="http://schemas.microsoft.com/office/drawing/2014/main" id="{705486E9-DFFC-C408-DDC6-A81F15298C5E}"/>
              </a:ext>
            </a:extLst>
          </p:cNvPr>
          <p:cNvSpPr/>
          <p:nvPr/>
        </p:nvSpPr>
        <p:spPr>
          <a:xfrm>
            <a:off x="7638073" y="1241539"/>
            <a:ext cx="4409337" cy="43749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D00D8C5-D0EE-5229-5CA5-799A3B7FAAC1}"/>
              </a:ext>
            </a:extLst>
          </p:cNvPr>
          <p:cNvPicPr>
            <a:picLocks noChangeAspect="1"/>
          </p:cNvPicPr>
          <p:nvPr/>
        </p:nvPicPr>
        <p:blipFill rotWithShape="1">
          <a:blip r:embed="rId7"/>
          <a:srcRect l="32964" t="29611" r="29573" b="18590"/>
          <a:stretch/>
        </p:blipFill>
        <p:spPr>
          <a:xfrm>
            <a:off x="10088211" y="1352192"/>
            <a:ext cx="1824040" cy="2116790"/>
          </a:xfrm>
          <a:prstGeom prst="rect">
            <a:avLst/>
          </a:prstGeom>
        </p:spPr>
      </p:pic>
      <p:pic>
        <p:nvPicPr>
          <p:cNvPr id="11" name="Picture 10">
            <a:extLst>
              <a:ext uri="{FF2B5EF4-FFF2-40B4-BE49-F238E27FC236}">
                <a16:creationId xmlns:a16="http://schemas.microsoft.com/office/drawing/2014/main" id="{73660980-E3F8-8C44-DDA5-B80D46BBCC71}"/>
              </a:ext>
            </a:extLst>
          </p:cNvPr>
          <p:cNvPicPr>
            <a:picLocks noChangeAspect="1"/>
          </p:cNvPicPr>
          <p:nvPr/>
        </p:nvPicPr>
        <p:blipFill rotWithShape="1">
          <a:blip r:embed="rId8"/>
          <a:srcRect l="22591" t="7798" r="15624" b="36654"/>
          <a:stretch/>
        </p:blipFill>
        <p:spPr>
          <a:xfrm>
            <a:off x="7845550" y="3514386"/>
            <a:ext cx="1993393" cy="1985983"/>
          </a:xfrm>
          <a:prstGeom prst="rect">
            <a:avLst/>
          </a:prstGeom>
        </p:spPr>
      </p:pic>
      <p:pic>
        <p:nvPicPr>
          <p:cNvPr id="12" name="Picture 11">
            <a:extLst>
              <a:ext uri="{FF2B5EF4-FFF2-40B4-BE49-F238E27FC236}">
                <a16:creationId xmlns:a16="http://schemas.microsoft.com/office/drawing/2014/main" id="{CA20A71E-439C-8163-4047-065C9A2FC74A}"/>
              </a:ext>
            </a:extLst>
          </p:cNvPr>
          <p:cNvPicPr>
            <a:picLocks noChangeAspect="1"/>
          </p:cNvPicPr>
          <p:nvPr/>
        </p:nvPicPr>
        <p:blipFill rotWithShape="1">
          <a:blip r:embed="rId9"/>
          <a:srcRect l="5960" t="6206" r="4531" b="4925"/>
          <a:stretch/>
        </p:blipFill>
        <p:spPr>
          <a:xfrm>
            <a:off x="9946480" y="3540627"/>
            <a:ext cx="1993393" cy="1959742"/>
          </a:xfrm>
          <a:prstGeom prst="rect">
            <a:avLst/>
          </a:prstGeom>
        </p:spPr>
      </p:pic>
      <p:pic>
        <p:nvPicPr>
          <p:cNvPr id="8" name="Picture 7">
            <a:extLst>
              <a:ext uri="{FF2B5EF4-FFF2-40B4-BE49-F238E27FC236}">
                <a16:creationId xmlns:a16="http://schemas.microsoft.com/office/drawing/2014/main" id="{0C7BB7D9-261B-6809-1D1A-C9B2A1AB5DCB}"/>
              </a:ext>
            </a:extLst>
          </p:cNvPr>
          <p:cNvPicPr>
            <a:picLocks noChangeAspect="1"/>
          </p:cNvPicPr>
          <p:nvPr/>
        </p:nvPicPr>
        <p:blipFill rotWithShape="1">
          <a:blip r:embed="rId10"/>
          <a:srcRect l="19800" t="28807" r="69298" b="49544"/>
          <a:stretch/>
        </p:blipFill>
        <p:spPr>
          <a:xfrm>
            <a:off x="8839413" y="1640567"/>
            <a:ext cx="1137786" cy="1309778"/>
          </a:xfrm>
          <a:prstGeom prst="rect">
            <a:avLst/>
          </a:prstGeom>
        </p:spPr>
      </p:pic>
      <p:pic>
        <p:nvPicPr>
          <p:cNvPr id="7" name="Picture 6">
            <a:extLst>
              <a:ext uri="{FF2B5EF4-FFF2-40B4-BE49-F238E27FC236}">
                <a16:creationId xmlns:a16="http://schemas.microsoft.com/office/drawing/2014/main" id="{A6E0AA17-90B3-7AC4-0C97-AD6463AC41C4}"/>
              </a:ext>
            </a:extLst>
          </p:cNvPr>
          <p:cNvPicPr>
            <a:picLocks noChangeAspect="1"/>
          </p:cNvPicPr>
          <p:nvPr/>
        </p:nvPicPr>
        <p:blipFill rotWithShape="1">
          <a:blip r:embed="rId11"/>
          <a:srcRect l="23463" t="15575" r="58231" b="65685"/>
          <a:stretch/>
        </p:blipFill>
        <p:spPr>
          <a:xfrm>
            <a:off x="7790046" y="1800846"/>
            <a:ext cx="993861" cy="1063199"/>
          </a:xfrm>
          <a:prstGeom prst="rect">
            <a:avLst/>
          </a:prstGeom>
        </p:spPr>
      </p:pic>
      <p:pic>
        <p:nvPicPr>
          <p:cNvPr id="14" name="Picture 13" descr="Logo&#10;&#10;Description automatically generated">
            <a:extLst>
              <a:ext uri="{FF2B5EF4-FFF2-40B4-BE49-F238E27FC236}">
                <a16:creationId xmlns:a16="http://schemas.microsoft.com/office/drawing/2014/main" id="{49F5693E-42DE-AC79-CCA2-0532B48972AD}"/>
              </a:ext>
            </a:extLst>
          </p:cNvPr>
          <p:cNvPicPr>
            <a:picLocks noChangeAspect="1"/>
          </p:cNvPicPr>
          <p:nvPr/>
        </p:nvPicPr>
        <p:blipFill>
          <a:blip r:embed="rId12"/>
          <a:stretch>
            <a:fillRect/>
          </a:stretch>
        </p:blipFill>
        <p:spPr>
          <a:xfrm>
            <a:off x="10926762" y="268288"/>
            <a:ext cx="965200" cy="965200"/>
          </a:xfrm>
          <a:prstGeom prst="rect">
            <a:avLst/>
          </a:prstGeom>
        </p:spPr>
      </p:pic>
    </p:spTree>
    <p:extLst>
      <p:ext uri="{BB962C8B-B14F-4D97-AF65-F5344CB8AC3E}">
        <p14:creationId xmlns:p14="http://schemas.microsoft.com/office/powerpoint/2010/main" val="25780459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99C3F-1E15-793E-81BC-21EC1FE12EE4}"/>
              </a:ext>
            </a:extLst>
          </p:cNvPr>
          <p:cNvSpPr>
            <a:spLocks noGrp="1"/>
          </p:cNvSpPr>
          <p:nvPr>
            <p:ph type="title"/>
          </p:nvPr>
        </p:nvSpPr>
        <p:spPr/>
        <p:txBody>
          <a:bodyPr/>
          <a:lstStyle/>
          <a:p>
            <a:r>
              <a:rPr lang="en-US"/>
              <a:t>Door Position Sensor</a:t>
            </a:r>
          </a:p>
        </p:txBody>
      </p:sp>
      <p:sp>
        <p:nvSpPr>
          <p:cNvPr id="4" name="Slide Number Placeholder 3">
            <a:extLst>
              <a:ext uri="{FF2B5EF4-FFF2-40B4-BE49-F238E27FC236}">
                <a16:creationId xmlns:a16="http://schemas.microsoft.com/office/drawing/2014/main" id="{8648539B-0077-03BB-6700-85D132E090DC}"/>
              </a:ext>
            </a:extLst>
          </p:cNvPr>
          <p:cNvSpPr>
            <a:spLocks noGrp="1"/>
          </p:cNvSpPr>
          <p:nvPr>
            <p:ph type="sldNum" sz="quarter" idx="12"/>
          </p:nvPr>
        </p:nvSpPr>
        <p:spPr/>
        <p:txBody>
          <a:bodyPr/>
          <a:lstStyle/>
          <a:p>
            <a:r>
              <a:rPr lang="en-US"/>
              <a:t>Thompson </a:t>
            </a:r>
            <a:fld id="{03DC2DEF-D2FE-4B45-ABA4-9F153FD1C98A}" type="slidenum">
              <a:rPr lang="en-US" smtClean="0"/>
              <a:pPr/>
              <a:t>56</a:t>
            </a:fld>
            <a:endParaRPr lang="en-US"/>
          </a:p>
        </p:txBody>
      </p:sp>
      <p:pic>
        <p:nvPicPr>
          <p:cNvPr id="6" name="Content Placeholder 5">
            <a:extLst>
              <a:ext uri="{FF2B5EF4-FFF2-40B4-BE49-F238E27FC236}">
                <a16:creationId xmlns:a16="http://schemas.microsoft.com/office/drawing/2014/main" id="{C2DBF4FD-1A63-876C-7120-D4BFE790D5F7}"/>
              </a:ext>
            </a:extLst>
          </p:cNvPr>
          <p:cNvPicPr>
            <a:picLocks noGrp="1" noChangeAspect="1"/>
          </p:cNvPicPr>
          <p:nvPr>
            <p:ph idx="1"/>
          </p:nvPr>
        </p:nvPicPr>
        <p:blipFill rotWithShape="1">
          <a:blip r:embed="rId2"/>
          <a:srcRect l="5803" t="6930" r="68431" b="36105"/>
          <a:stretch/>
        </p:blipFill>
        <p:spPr>
          <a:xfrm>
            <a:off x="4869341" y="3429000"/>
            <a:ext cx="2220618" cy="2241224"/>
          </a:xfrm>
          <a:prstGeom prst="rect">
            <a:avLst/>
          </a:prstGeom>
        </p:spPr>
      </p:pic>
      <p:pic>
        <p:nvPicPr>
          <p:cNvPr id="7" name="Picture 6">
            <a:extLst>
              <a:ext uri="{FF2B5EF4-FFF2-40B4-BE49-F238E27FC236}">
                <a16:creationId xmlns:a16="http://schemas.microsoft.com/office/drawing/2014/main" id="{AE51A5B9-0859-9F03-5BB4-C245F168ED8C}"/>
              </a:ext>
            </a:extLst>
          </p:cNvPr>
          <p:cNvPicPr>
            <a:picLocks noChangeAspect="1"/>
          </p:cNvPicPr>
          <p:nvPr/>
        </p:nvPicPr>
        <p:blipFill rotWithShape="1">
          <a:blip r:embed="rId3"/>
          <a:srcRect l="23463" t="15575" r="58231" b="65685"/>
          <a:stretch/>
        </p:blipFill>
        <p:spPr>
          <a:xfrm>
            <a:off x="6933327" y="1357678"/>
            <a:ext cx="1462205" cy="1564217"/>
          </a:xfrm>
          <a:prstGeom prst="rect">
            <a:avLst/>
          </a:prstGeom>
        </p:spPr>
      </p:pic>
      <p:pic>
        <p:nvPicPr>
          <p:cNvPr id="8" name="Picture 7">
            <a:extLst>
              <a:ext uri="{FF2B5EF4-FFF2-40B4-BE49-F238E27FC236}">
                <a16:creationId xmlns:a16="http://schemas.microsoft.com/office/drawing/2014/main" id="{4D81D285-105E-5A26-B401-7280B3A37527}"/>
              </a:ext>
            </a:extLst>
          </p:cNvPr>
          <p:cNvPicPr>
            <a:picLocks noChangeAspect="1"/>
          </p:cNvPicPr>
          <p:nvPr/>
        </p:nvPicPr>
        <p:blipFill rotWithShape="1">
          <a:blip r:embed="rId4"/>
          <a:srcRect l="19800" t="28807" r="69298" b="49544"/>
          <a:stretch/>
        </p:blipFill>
        <p:spPr>
          <a:xfrm>
            <a:off x="5091632" y="1357678"/>
            <a:ext cx="1619404" cy="1864200"/>
          </a:xfrm>
          <a:prstGeom prst="rect">
            <a:avLst/>
          </a:prstGeom>
        </p:spPr>
      </p:pic>
      <p:sp>
        <p:nvSpPr>
          <p:cNvPr id="10" name="TextBox 9">
            <a:extLst>
              <a:ext uri="{FF2B5EF4-FFF2-40B4-BE49-F238E27FC236}">
                <a16:creationId xmlns:a16="http://schemas.microsoft.com/office/drawing/2014/main" id="{7C04CC8F-2BFA-1165-6674-82EF5755CB0E}"/>
              </a:ext>
            </a:extLst>
          </p:cNvPr>
          <p:cNvSpPr txBox="1"/>
          <p:nvPr/>
        </p:nvSpPr>
        <p:spPr>
          <a:xfrm>
            <a:off x="923173" y="1357678"/>
            <a:ext cx="3946168" cy="5078313"/>
          </a:xfrm>
          <a:prstGeom prst="rect">
            <a:avLst/>
          </a:prstGeom>
          <a:noFill/>
        </p:spPr>
        <p:txBody>
          <a:bodyPr wrap="square" rtlCol="0">
            <a:spAutoFit/>
          </a:bodyPr>
          <a:lstStyle/>
          <a:p>
            <a:pPr marL="285750" indent="-285750">
              <a:buFont typeface="Arial" panose="020B0604020202020204" pitchFamily="34" charset="0"/>
              <a:buChar char="•"/>
            </a:pPr>
            <a:r>
              <a:rPr lang="en-US"/>
              <a:t>Parts considered:</a:t>
            </a:r>
          </a:p>
          <a:p>
            <a:pPr marL="742950" lvl="1" indent="-285750">
              <a:buFont typeface="Arial" panose="020B0604020202020204" pitchFamily="34" charset="0"/>
              <a:buChar char="•"/>
            </a:pPr>
            <a:r>
              <a:rPr lang="en-US"/>
              <a:t>Hall effect sensor</a:t>
            </a:r>
          </a:p>
          <a:p>
            <a:pPr marL="742950" lvl="1" indent="-285750">
              <a:buFont typeface="Arial" panose="020B0604020202020204" pitchFamily="34" charset="0"/>
              <a:buChar char="•"/>
            </a:pPr>
            <a:r>
              <a:rPr lang="en-US"/>
              <a:t>Micro limit switch</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Part selected:</a:t>
            </a:r>
          </a:p>
          <a:p>
            <a:pPr marL="742950" lvl="1" indent="-285750">
              <a:buFont typeface="Arial" panose="020B0604020202020204" pitchFamily="34" charset="0"/>
              <a:buChar char="•"/>
            </a:pPr>
            <a:r>
              <a:rPr lang="en-US"/>
              <a:t>Hinge lever switch</a:t>
            </a:r>
          </a:p>
          <a:p>
            <a:pPr marL="742950" lvl="1" indent="-285750">
              <a:buFont typeface="Arial" panose="020B0604020202020204" pitchFamily="34" charset="0"/>
              <a:buChar char="•"/>
            </a:pPr>
            <a:endParaRPr lang="en-US"/>
          </a:p>
          <a:p>
            <a:pPr marL="285750" indent="-285750">
              <a:buFont typeface="Arial" panose="020B0604020202020204" pitchFamily="34" charset="0"/>
              <a:buChar char="•"/>
            </a:pPr>
            <a:r>
              <a:rPr lang="en-US"/>
              <a:t>Reasoning</a:t>
            </a:r>
          </a:p>
          <a:p>
            <a:pPr marL="742950" lvl="1" indent="-285750">
              <a:buFont typeface="Arial" panose="020B0604020202020204" pitchFamily="34" charset="0"/>
              <a:buChar char="•"/>
            </a:pPr>
            <a:r>
              <a:rPr lang="en-US"/>
              <a:t>Thoughtful design and implementation into our product.</a:t>
            </a:r>
          </a:p>
          <a:p>
            <a:pPr marL="742950" lvl="1" indent="-285750">
              <a:buFont typeface="Arial" panose="020B0604020202020204" pitchFamily="34" charset="0"/>
              <a:buChar char="•"/>
            </a:pPr>
            <a:r>
              <a:rPr lang="en-US"/>
              <a:t>Cost/quantity</a:t>
            </a:r>
          </a:p>
          <a:p>
            <a:pPr marL="742950" lvl="1" indent="-285750">
              <a:buFont typeface="Arial" panose="020B0604020202020204" pitchFamily="34" charset="0"/>
              <a:buChar char="•"/>
            </a:pPr>
            <a:r>
              <a:rPr lang="en-US"/>
              <a:t>Reliability/signal noise reduction</a:t>
            </a:r>
          </a:p>
        </p:txBody>
      </p:sp>
      <p:pic>
        <p:nvPicPr>
          <p:cNvPr id="11" name="Picture 10" descr="Logo&#10;&#10;Description automatically generated">
            <a:extLst>
              <a:ext uri="{FF2B5EF4-FFF2-40B4-BE49-F238E27FC236}">
                <a16:creationId xmlns:a16="http://schemas.microsoft.com/office/drawing/2014/main" id="{FC1E49D8-F051-A9C0-C29D-2010DADC5A9C}"/>
              </a:ext>
            </a:extLst>
          </p:cNvPr>
          <p:cNvPicPr>
            <a:picLocks noChangeAspect="1"/>
          </p:cNvPicPr>
          <p:nvPr/>
        </p:nvPicPr>
        <p:blipFill>
          <a:blip r:embed="rId5"/>
          <a:stretch>
            <a:fillRect/>
          </a:stretch>
        </p:blipFill>
        <p:spPr>
          <a:xfrm>
            <a:off x="10926762" y="268288"/>
            <a:ext cx="965200" cy="965200"/>
          </a:xfrm>
          <a:prstGeom prst="rect">
            <a:avLst/>
          </a:prstGeom>
        </p:spPr>
      </p:pic>
    </p:spTree>
    <p:extLst>
      <p:ext uri="{BB962C8B-B14F-4D97-AF65-F5344CB8AC3E}">
        <p14:creationId xmlns:p14="http://schemas.microsoft.com/office/powerpoint/2010/main" val="10224163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99C3F-1E15-793E-81BC-21EC1FE12EE4}"/>
              </a:ext>
            </a:extLst>
          </p:cNvPr>
          <p:cNvSpPr>
            <a:spLocks noGrp="1"/>
          </p:cNvSpPr>
          <p:nvPr>
            <p:ph type="title"/>
          </p:nvPr>
        </p:nvSpPr>
        <p:spPr/>
        <p:txBody>
          <a:bodyPr/>
          <a:lstStyle/>
          <a:p>
            <a:r>
              <a:rPr lang="en-US"/>
              <a:t>Door Lock</a:t>
            </a:r>
          </a:p>
        </p:txBody>
      </p:sp>
      <p:sp>
        <p:nvSpPr>
          <p:cNvPr id="4" name="Slide Number Placeholder 3">
            <a:extLst>
              <a:ext uri="{FF2B5EF4-FFF2-40B4-BE49-F238E27FC236}">
                <a16:creationId xmlns:a16="http://schemas.microsoft.com/office/drawing/2014/main" id="{8648539B-0077-03BB-6700-85D132E090DC}"/>
              </a:ext>
            </a:extLst>
          </p:cNvPr>
          <p:cNvSpPr>
            <a:spLocks noGrp="1"/>
          </p:cNvSpPr>
          <p:nvPr>
            <p:ph type="sldNum" sz="quarter" idx="12"/>
          </p:nvPr>
        </p:nvSpPr>
        <p:spPr/>
        <p:txBody>
          <a:bodyPr/>
          <a:lstStyle/>
          <a:p>
            <a:r>
              <a:rPr lang="en-US"/>
              <a:t>Thompson </a:t>
            </a:r>
            <a:fld id="{03DC2DEF-D2FE-4B45-ABA4-9F153FD1C98A}" type="slidenum">
              <a:rPr lang="en-US" smtClean="0"/>
              <a:pPr/>
              <a:t>57</a:t>
            </a:fld>
            <a:endParaRPr lang="en-US"/>
          </a:p>
        </p:txBody>
      </p:sp>
      <p:sp>
        <p:nvSpPr>
          <p:cNvPr id="10" name="TextBox 9">
            <a:extLst>
              <a:ext uri="{FF2B5EF4-FFF2-40B4-BE49-F238E27FC236}">
                <a16:creationId xmlns:a16="http://schemas.microsoft.com/office/drawing/2014/main" id="{7C04CC8F-2BFA-1165-6674-82EF5755CB0E}"/>
              </a:ext>
            </a:extLst>
          </p:cNvPr>
          <p:cNvSpPr txBox="1"/>
          <p:nvPr/>
        </p:nvSpPr>
        <p:spPr>
          <a:xfrm>
            <a:off x="923173" y="1357678"/>
            <a:ext cx="3946168" cy="3970318"/>
          </a:xfrm>
          <a:prstGeom prst="rect">
            <a:avLst/>
          </a:prstGeom>
          <a:noFill/>
        </p:spPr>
        <p:txBody>
          <a:bodyPr wrap="square" rtlCol="0">
            <a:spAutoFit/>
          </a:bodyPr>
          <a:lstStyle/>
          <a:p>
            <a:pPr marL="285750" indent="-285750">
              <a:buFont typeface="Arial" panose="020B0604020202020204" pitchFamily="34" charset="0"/>
              <a:buChar char="•"/>
            </a:pPr>
            <a:r>
              <a:rPr lang="en-US"/>
              <a:t>Parts considered:</a:t>
            </a:r>
          </a:p>
          <a:p>
            <a:pPr marL="742950" lvl="1" indent="-285750">
              <a:buFont typeface="Arial" panose="020B0604020202020204" pitchFamily="34" charset="0"/>
              <a:buChar char="•"/>
            </a:pPr>
            <a:r>
              <a:rPr lang="en-US"/>
              <a:t>Electromagnetic solenoid lock</a:t>
            </a:r>
          </a:p>
          <a:p>
            <a:endParaRPr lang="en-US"/>
          </a:p>
          <a:p>
            <a:endParaRPr lang="en-US"/>
          </a:p>
          <a:p>
            <a:endParaRPr lang="en-US"/>
          </a:p>
          <a:p>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Part selected:</a:t>
            </a:r>
          </a:p>
          <a:p>
            <a:pPr marL="742950" lvl="1" indent="-285750">
              <a:buFont typeface="Arial" panose="020B0604020202020204" pitchFamily="34" charset="0"/>
              <a:buChar char="•"/>
            </a:pPr>
            <a:r>
              <a:rPr lang="en-US"/>
              <a:t>Servomotor</a:t>
            </a:r>
          </a:p>
          <a:p>
            <a:pPr marL="742950" lvl="1" indent="-285750">
              <a:buFont typeface="Arial" panose="020B0604020202020204" pitchFamily="34" charset="0"/>
              <a:buChar char="•"/>
            </a:pPr>
            <a:endParaRPr lang="en-US"/>
          </a:p>
          <a:p>
            <a:pPr marL="285750" indent="-285750">
              <a:buFont typeface="Arial" panose="020B0604020202020204" pitchFamily="34" charset="0"/>
              <a:buChar char="•"/>
            </a:pPr>
            <a:r>
              <a:rPr lang="en-US"/>
              <a:t>Reasoning</a:t>
            </a:r>
          </a:p>
          <a:p>
            <a:pPr marL="742950" lvl="1" indent="-285750">
              <a:buFont typeface="Arial" panose="020B0604020202020204" pitchFamily="34" charset="0"/>
              <a:buChar char="•"/>
            </a:pPr>
            <a:r>
              <a:rPr lang="en-US"/>
              <a:t>Fitment issues for a slim design </a:t>
            </a:r>
          </a:p>
        </p:txBody>
      </p:sp>
      <p:pic>
        <p:nvPicPr>
          <p:cNvPr id="9" name="Content Placeholder 8">
            <a:extLst>
              <a:ext uri="{FF2B5EF4-FFF2-40B4-BE49-F238E27FC236}">
                <a16:creationId xmlns:a16="http://schemas.microsoft.com/office/drawing/2014/main" id="{246902CC-49A5-35F8-92AC-172883900ADB}"/>
              </a:ext>
            </a:extLst>
          </p:cNvPr>
          <p:cNvPicPr>
            <a:picLocks noGrp="1" noChangeAspect="1"/>
          </p:cNvPicPr>
          <p:nvPr>
            <p:ph idx="1"/>
          </p:nvPr>
        </p:nvPicPr>
        <p:blipFill rotWithShape="1">
          <a:blip r:embed="rId2"/>
          <a:srcRect l="22591" t="7798" r="15624" b="36654"/>
          <a:stretch/>
        </p:blipFill>
        <p:spPr>
          <a:xfrm>
            <a:off x="5641848" y="579219"/>
            <a:ext cx="2183432" cy="2149453"/>
          </a:xfrm>
          <a:prstGeom prst="rect">
            <a:avLst/>
          </a:prstGeom>
        </p:spPr>
      </p:pic>
      <p:pic>
        <p:nvPicPr>
          <p:cNvPr id="12" name="Picture 11" descr="Logo&#10;&#10;Description automatically generated">
            <a:extLst>
              <a:ext uri="{FF2B5EF4-FFF2-40B4-BE49-F238E27FC236}">
                <a16:creationId xmlns:a16="http://schemas.microsoft.com/office/drawing/2014/main" id="{273424F7-8682-1D8D-F86B-B5C7F36737C6}"/>
              </a:ext>
            </a:extLst>
          </p:cNvPr>
          <p:cNvPicPr>
            <a:picLocks noChangeAspect="1"/>
          </p:cNvPicPr>
          <p:nvPr/>
        </p:nvPicPr>
        <p:blipFill>
          <a:blip r:embed="rId3"/>
          <a:stretch>
            <a:fillRect/>
          </a:stretch>
        </p:blipFill>
        <p:spPr>
          <a:xfrm>
            <a:off x="10926762" y="268288"/>
            <a:ext cx="965200" cy="965200"/>
          </a:xfrm>
          <a:prstGeom prst="rect">
            <a:avLst/>
          </a:prstGeom>
        </p:spPr>
      </p:pic>
    </p:spTree>
    <p:extLst>
      <p:ext uri="{BB962C8B-B14F-4D97-AF65-F5344CB8AC3E}">
        <p14:creationId xmlns:p14="http://schemas.microsoft.com/office/powerpoint/2010/main" val="22290715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99C3F-1E15-793E-81BC-21EC1FE12EE4}"/>
              </a:ext>
            </a:extLst>
          </p:cNvPr>
          <p:cNvSpPr>
            <a:spLocks noGrp="1"/>
          </p:cNvSpPr>
          <p:nvPr>
            <p:ph type="title"/>
          </p:nvPr>
        </p:nvSpPr>
        <p:spPr/>
        <p:txBody>
          <a:bodyPr/>
          <a:lstStyle/>
          <a:p>
            <a:r>
              <a:rPr lang="en-US"/>
              <a:t>RFID Antenna</a:t>
            </a:r>
          </a:p>
        </p:txBody>
      </p:sp>
      <p:sp>
        <p:nvSpPr>
          <p:cNvPr id="4" name="Slide Number Placeholder 3">
            <a:extLst>
              <a:ext uri="{FF2B5EF4-FFF2-40B4-BE49-F238E27FC236}">
                <a16:creationId xmlns:a16="http://schemas.microsoft.com/office/drawing/2014/main" id="{8648539B-0077-03BB-6700-85D132E090DC}"/>
              </a:ext>
            </a:extLst>
          </p:cNvPr>
          <p:cNvSpPr>
            <a:spLocks noGrp="1"/>
          </p:cNvSpPr>
          <p:nvPr>
            <p:ph type="sldNum" sz="quarter" idx="12"/>
          </p:nvPr>
        </p:nvSpPr>
        <p:spPr/>
        <p:txBody>
          <a:bodyPr/>
          <a:lstStyle/>
          <a:p>
            <a:r>
              <a:rPr lang="en-US"/>
              <a:t>Thompson </a:t>
            </a:r>
            <a:fld id="{03DC2DEF-D2FE-4B45-ABA4-9F153FD1C98A}" type="slidenum">
              <a:rPr lang="en-US" smtClean="0"/>
              <a:pPr/>
              <a:t>58</a:t>
            </a:fld>
            <a:endParaRPr lang="en-US"/>
          </a:p>
        </p:txBody>
      </p:sp>
      <p:sp>
        <p:nvSpPr>
          <p:cNvPr id="10" name="TextBox 9">
            <a:extLst>
              <a:ext uri="{FF2B5EF4-FFF2-40B4-BE49-F238E27FC236}">
                <a16:creationId xmlns:a16="http://schemas.microsoft.com/office/drawing/2014/main" id="{7C04CC8F-2BFA-1165-6674-82EF5755CB0E}"/>
              </a:ext>
            </a:extLst>
          </p:cNvPr>
          <p:cNvSpPr txBox="1"/>
          <p:nvPr/>
        </p:nvSpPr>
        <p:spPr>
          <a:xfrm>
            <a:off x="923173" y="1357678"/>
            <a:ext cx="3946168" cy="5632311"/>
          </a:xfrm>
          <a:prstGeom prst="rect">
            <a:avLst/>
          </a:prstGeom>
          <a:noFill/>
        </p:spPr>
        <p:txBody>
          <a:bodyPr wrap="square" rtlCol="0">
            <a:spAutoFit/>
          </a:bodyPr>
          <a:lstStyle/>
          <a:p>
            <a:pPr marL="285750" indent="-285750">
              <a:buFont typeface="Arial" panose="020B0604020202020204" pitchFamily="34" charset="0"/>
              <a:buChar char="•"/>
            </a:pPr>
            <a:r>
              <a:rPr lang="en-US"/>
              <a:t>Parts considered:</a:t>
            </a:r>
          </a:p>
          <a:p>
            <a:pPr marL="742950" lvl="1" indent="-285750">
              <a:buFont typeface="Arial" panose="020B0604020202020204" pitchFamily="34" charset="0"/>
              <a:buChar char="•"/>
            </a:pPr>
            <a:r>
              <a:rPr lang="en-US" err="1"/>
              <a:t>Sargas</a:t>
            </a:r>
            <a:r>
              <a:rPr lang="en-US"/>
              <a:t> 2-Port UHF Reader Kit</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Part selected:</a:t>
            </a:r>
          </a:p>
          <a:p>
            <a:pPr marL="742950" lvl="1" indent="-285750">
              <a:buFont typeface="Arial" panose="020B0604020202020204" pitchFamily="34" charset="0"/>
              <a:buChar char="•"/>
            </a:pPr>
            <a:r>
              <a:rPr lang="en-US" err="1"/>
              <a:t>SparkFun</a:t>
            </a:r>
            <a:r>
              <a:rPr lang="en-US"/>
              <a:t> Simultaneous RFID Reader</a:t>
            </a:r>
          </a:p>
          <a:p>
            <a:pPr marL="742950" lvl="1" indent="-285750">
              <a:buFont typeface="Arial" panose="020B0604020202020204" pitchFamily="34" charset="0"/>
              <a:buChar char="•"/>
            </a:pPr>
            <a:r>
              <a:rPr lang="en-US" err="1"/>
              <a:t>SparkFun</a:t>
            </a:r>
            <a:r>
              <a:rPr lang="en-US"/>
              <a:t> RFID Antenna</a:t>
            </a:r>
          </a:p>
          <a:p>
            <a:pPr marL="742950" lvl="1" indent="-285750">
              <a:buFont typeface="Arial" panose="020B0604020202020204" pitchFamily="34" charset="0"/>
              <a:buChar char="•"/>
            </a:pPr>
            <a:endParaRPr lang="en-US"/>
          </a:p>
          <a:p>
            <a:pPr marL="285750" indent="-285750">
              <a:buFont typeface="Arial" panose="020B0604020202020204" pitchFamily="34" charset="0"/>
              <a:buChar char="•"/>
            </a:pPr>
            <a:r>
              <a:rPr lang="en-US"/>
              <a:t>Reasoning</a:t>
            </a:r>
          </a:p>
          <a:p>
            <a:pPr marL="742950" lvl="1" indent="-285750">
              <a:buFont typeface="Arial" panose="020B0604020202020204" pitchFamily="34" charset="0"/>
              <a:buChar char="•"/>
            </a:pPr>
            <a:r>
              <a:rPr lang="en-US"/>
              <a:t>Cost of $300 vs $693</a:t>
            </a:r>
          </a:p>
          <a:p>
            <a:pPr marL="742950" lvl="1" indent="-285750">
              <a:buFont typeface="Arial" panose="020B0604020202020204" pitchFamily="34" charset="0"/>
              <a:buChar char="•"/>
            </a:pPr>
            <a:r>
              <a:rPr lang="en-US"/>
              <a:t>No software cost per part</a:t>
            </a:r>
          </a:p>
          <a:p>
            <a:pPr marL="742950" lvl="1" indent="-285750">
              <a:buFont typeface="Arial" panose="020B0604020202020204" pitchFamily="34" charset="0"/>
              <a:buChar char="•"/>
            </a:pPr>
            <a:r>
              <a:rPr lang="en-US"/>
              <a:t>Arduino compatibility</a:t>
            </a:r>
          </a:p>
          <a:p>
            <a:pPr marL="742950" lvl="1" indent="-285750">
              <a:buFont typeface="Arial" panose="020B0604020202020204" pitchFamily="34" charset="0"/>
              <a:buChar char="•"/>
            </a:pPr>
            <a:r>
              <a:rPr lang="en-US"/>
              <a:t>150 tag reads/second</a:t>
            </a:r>
          </a:p>
          <a:p>
            <a:pPr marL="742950" lvl="1" indent="-285750">
              <a:buFont typeface="Arial" panose="020B0604020202020204" pitchFamily="34" charset="0"/>
              <a:buChar char="•"/>
            </a:pPr>
            <a:r>
              <a:rPr lang="en-US"/>
              <a:t>Up to 16’ detection range</a:t>
            </a:r>
          </a:p>
          <a:p>
            <a:pPr marL="742950" lvl="1" indent="-285750">
              <a:buFont typeface="Arial" panose="020B0604020202020204" pitchFamily="34" charset="0"/>
              <a:buChar char="•"/>
            </a:pPr>
            <a:endParaRPr lang="en-US"/>
          </a:p>
        </p:txBody>
      </p:sp>
      <p:pic>
        <p:nvPicPr>
          <p:cNvPr id="11" name="Picture 10">
            <a:extLst>
              <a:ext uri="{FF2B5EF4-FFF2-40B4-BE49-F238E27FC236}">
                <a16:creationId xmlns:a16="http://schemas.microsoft.com/office/drawing/2014/main" id="{12DB41DA-288F-49DE-A826-9F6BDC75CAE9}"/>
              </a:ext>
            </a:extLst>
          </p:cNvPr>
          <p:cNvPicPr>
            <a:picLocks noChangeAspect="1"/>
          </p:cNvPicPr>
          <p:nvPr/>
        </p:nvPicPr>
        <p:blipFill rotWithShape="1">
          <a:blip r:embed="rId2"/>
          <a:srcRect l="7816" t="19725" r="6670" b="19919"/>
          <a:stretch/>
        </p:blipFill>
        <p:spPr>
          <a:xfrm>
            <a:off x="4990694" y="3758335"/>
            <a:ext cx="3084094" cy="1989074"/>
          </a:xfrm>
          <a:prstGeom prst="rect">
            <a:avLst/>
          </a:prstGeom>
        </p:spPr>
      </p:pic>
      <p:pic>
        <p:nvPicPr>
          <p:cNvPr id="12" name="Picture 11">
            <a:extLst>
              <a:ext uri="{FF2B5EF4-FFF2-40B4-BE49-F238E27FC236}">
                <a16:creationId xmlns:a16="http://schemas.microsoft.com/office/drawing/2014/main" id="{360C898C-BB79-5487-6051-441A47D77F3D}"/>
              </a:ext>
            </a:extLst>
          </p:cNvPr>
          <p:cNvPicPr>
            <a:picLocks noChangeAspect="1"/>
          </p:cNvPicPr>
          <p:nvPr/>
        </p:nvPicPr>
        <p:blipFill rotWithShape="1">
          <a:blip r:embed="rId3"/>
          <a:srcRect r="43549" b="37257"/>
          <a:stretch/>
        </p:blipFill>
        <p:spPr>
          <a:xfrm>
            <a:off x="8457425" y="3672175"/>
            <a:ext cx="2459736" cy="2161394"/>
          </a:xfrm>
          <a:prstGeom prst="rect">
            <a:avLst/>
          </a:prstGeom>
        </p:spPr>
      </p:pic>
      <p:sp>
        <p:nvSpPr>
          <p:cNvPr id="13" name="Rectangle: Diagonal Corners Rounded 12">
            <a:extLst>
              <a:ext uri="{FF2B5EF4-FFF2-40B4-BE49-F238E27FC236}">
                <a16:creationId xmlns:a16="http://schemas.microsoft.com/office/drawing/2014/main" id="{FCCDF2C3-7E08-D0B1-CA73-FCCBAA8DEF35}"/>
              </a:ext>
            </a:extLst>
          </p:cNvPr>
          <p:cNvSpPr/>
          <p:nvPr/>
        </p:nvSpPr>
        <p:spPr>
          <a:xfrm>
            <a:off x="8558784" y="3484723"/>
            <a:ext cx="484632" cy="374904"/>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Diagonal Corners Rounded 13">
            <a:extLst>
              <a:ext uri="{FF2B5EF4-FFF2-40B4-BE49-F238E27FC236}">
                <a16:creationId xmlns:a16="http://schemas.microsoft.com/office/drawing/2014/main" id="{53A82B7F-67E4-2476-FDC9-994E55F0F56E}"/>
              </a:ext>
            </a:extLst>
          </p:cNvPr>
          <p:cNvSpPr/>
          <p:nvPr/>
        </p:nvSpPr>
        <p:spPr>
          <a:xfrm>
            <a:off x="7004940" y="3012948"/>
            <a:ext cx="657732" cy="374904"/>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chemeClr val="bg1"/>
              </a:solidFill>
            </a:endParaRPr>
          </a:p>
        </p:txBody>
      </p:sp>
      <p:pic>
        <p:nvPicPr>
          <p:cNvPr id="18" name="Content Placeholder 17">
            <a:extLst>
              <a:ext uri="{FF2B5EF4-FFF2-40B4-BE49-F238E27FC236}">
                <a16:creationId xmlns:a16="http://schemas.microsoft.com/office/drawing/2014/main" id="{28A885E8-E5DA-7B6B-A1B9-7C88F54D0842}"/>
              </a:ext>
            </a:extLst>
          </p:cNvPr>
          <p:cNvPicPr>
            <a:picLocks noGrp="1" noChangeAspect="1"/>
          </p:cNvPicPr>
          <p:nvPr>
            <p:ph idx="1"/>
          </p:nvPr>
        </p:nvPicPr>
        <p:blipFill>
          <a:blip r:embed="rId4"/>
          <a:stretch>
            <a:fillRect/>
          </a:stretch>
        </p:blipFill>
        <p:spPr>
          <a:xfrm>
            <a:off x="4869341" y="871707"/>
            <a:ext cx="2700994" cy="2512424"/>
          </a:xfrm>
        </p:spPr>
      </p:pic>
      <p:pic>
        <p:nvPicPr>
          <p:cNvPr id="19" name="Picture 18" descr="Logo&#10;&#10;Description automatically generated">
            <a:extLst>
              <a:ext uri="{FF2B5EF4-FFF2-40B4-BE49-F238E27FC236}">
                <a16:creationId xmlns:a16="http://schemas.microsoft.com/office/drawing/2014/main" id="{46B9B77E-7E30-88F1-FAAB-BD43D21C5CC8}"/>
              </a:ext>
            </a:extLst>
          </p:cNvPr>
          <p:cNvPicPr>
            <a:picLocks noChangeAspect="1"/>
          </p:cNvPicPr>
          <p:nvPr/>
        </p:nvPicPr>
        <p:blipFill>
          <a:blip r:embed="rId5"/>
          <a:stretch>
            <a:fillRect/>
          </a:stretch>
        </p:blipFill>
        <p:spPr>
          <a:xfrm>
            <a:off x="10926762" y="268288"/>
            <a:ext cx="965200" cy="965200"/>
          </a:xfrm>
          <a:prstGeom prst="rect">
            <a:avLst/>
          </a:prstGeom>
        </p:spPr>
      </p:pic>
    </p:spTree>
    <p:extLst>
      <p:ext uri="{BB962C8B-B14F-4D97-AF65-F5344CB8AC3E}">
        <p14:creationId xmlns:p14="http://schemas.microsoft.com/office/powerpoint/2010/main" val="27341767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92E6506-2AEB-5F44-B23E-7F587CECE69F}"/>
              </a:ext>
            </a:extLst>
          </p:cNvPr>
          <p:cNvSpPr>
            <a:spLocks noGrp="1"/>
          </p:cNvSpPr>
          <p:nvPr>
            <p:ph type="sldNum" sz="quarter" idx="12"/>
          </p:nvPr>
        </p:nvSpPr>
        <p:spPr/>
        <p:txBody>
          <a:bodyPr/>
          <a:lstStyle/>
          <a:p>
            <a:fld id="{03DC2DEF-D2FE-4B45-ABA4-9F153FD1C98A}" type="slidenum">
              <a:rPr lang="en-US" smtClean="0"/>
              <a:pPr/>
              <a:t>59</a:t>
            </a:fld>
            <a:endParaRPr lang="en-US"/>
          </a:p>
        </p:txBody>
      </p:sp>
      <p:sp>
        <p:nvSpPr>
          <p:cNvPr id="5" name="TextBox 4">
            <a:extLst>
              <a:ext uri="{FF2B5EF4-FFF2-40B4-BE49-F238E27FC236}">
                <a16:creationId xmlns:a16="http://schemas.microsoft.com/office/drawing/2014/main" id="{1214901D-0F3A-D24C-9D36-8B1C17BBFEA9}"/>
              </a:ext>
            </a:extLst>
          </p:cNvPr>
          <p:cNvSpPr txBox="1"/>
          <p:nvPr/>
        </p:nvSpPr>
        <p:spPr>
          <a:xfrm>
            <a:off x="540120" y="2644170"/>
            <a:ext cx="11111760" cy="1569660"/>
          </a:xfrm>
          <a:prstGeom prst="rect">
            <a:avLst/>
          </a:prstGeom>
          <a:noFill/>
        </p:spPr>
        <p:txBody>
          <a:bodyPr wrap="none" rtlCol="0">
            <a:spAutoFit/>
          </a:bodyPr>
          <a:lstStyle/>
          <a:p>
            <a:r>
              <a:rPr lang="en-US" sz="9600"/>
              <a:t>BOM AND BUDGET</a:t>
            </a:r>
          </a:p>
        </p:txBody>
      </p:sp>
    </p:spTree>
    <p:extLst>
      <p:ext uri="{BB962C8B-B14F-4D97-AF65-F5344CB8AC3E}">
        <p14:creationId xmlns:p14="http://schemas.microsoft.com/office/powerpoint/2010/main" val="586272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B8D7118-ADCE-C24E-9DB5-14DB5B49F502}"/>
              </a:ext>
            </a:extLst>
          </p:cNvPr>
          <p:cNvSpPr txBox="1"/>
          <p:nvPr/>
        </p:nvSpPr>
        <p:spPr>
          <a:xfrm>
            <a:off x="4954134" y="2404863"/>
            <a:ext cx="6455228" cy="3693319"/>
          </a:xfrm>
          <a:prstGeom prst="rect">
            <a:avLst/>
          </a:prstGeom>
          <a:noFill/>
        </p:spPr>
        <p:txBody>
          <a:bodyPr wrap="square" rtlCol="0">
            <a:spAutoFit/>
          </a:bodyPr>
          <a:lstStyle/>
          <a:p>
            <a:pPr marL="285750" indent="-285750">
              <a:buFont typeface="Arial" panose="020B0604020202020204" pitchFamily="34" charset="0"/>
              <a:buChar char="•"/>
            </a:pPr>
            <a:r>
              <a:rPr lang="en-US"/>
              <a:t>Design dog door that will automatically open and close on command</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Design door to sense when dog is approaching and open/close if door is unlocked or stay closed if locked </a:t>
            </a:r>
            <a:r>
              <a:rPr lang="en-US" u="sng"/>
              <a:t>Provides limited access </a:t>
            </a:r>
          </a:p>
          <a:p>
            <a:pPr marL="285750" indent="-285750">
              <a:buFont typeface="Arial" panose="020B0604020202020204" pitchFamily="34" charset="0"/>
              <a:buChar char="•"/>
            </a:pPr>
            <a:endParaRPr lang="en-US" u="sng"/>
          </a:p>
          <a:p>
            <a:pPr marL="285750" indent="-285750">
              <a:buFont typeface="Arial" panose="020B0604020202020204" pitchFamily="34" charset="0"/>
              <a:buChar char="•"/>
            </a:pPr>
            <a:r>
              <a:rPr lang="en-US" sz="1800">
                <a:solidFill>
                  <a:srgbClr val="30353D"/>
                </a:solidFill>
                <a:effectLst/>
                <a:latin typeface="Rockwell" panose="02060603020205020403" pitchFamily="18" charset="77"/>
              </a:rPr>
              <a:t>Sense if obstruction is blocking door from opening or closing  </a:t>
            </a:r>
          </a:p>
          <a:p>
            <a:r>
              <a:rPr lang="en-US">
                <a:solidFill>
                  <a:srgbClr val="30353D"/>
                </a:solidFill>
                <a:latin typeface="Rockwell" panose="02060603020205020403" pitchFamily="18" charset="77"/>
              </a:rPr>
              <a:t>     </a:t>
            </a:r>
            <a:r>
              <a:rPr lang="en-US" u="sng">
                <a:solidFill>
                  <a:srgbClr val="30353D"/>
                </a:solidFill>
                <a:effectLst/>
                <a:latin typeface="Rockwell" panose="02060603020205020403" pitchFamily="18" charset="77"/>
              </a:rPr>
              <a:t>Provides safety measure</a:t>
            </a:r>
            <a:endParaRPr lang="en-US" u="sng">
              <a:solidFill>
                <a:srgbClr val="30353D"/>
              </a:solidFill>
              <a:effectLst/>
              <a:latin typeface="ArialMT"/>
            </a:endParaRP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sp>
        <p:nvSpPr>
          <p:cNvPr id="2" name="Title 1">
            <a:extLst>
              <a:ext uri="{FF2B5EF4-FFF2-40B4-BE49-F238E27FC236}">
                <a16:creationId xmlns:a16="http://schemas.microsoft.com/office/drawing/2014/main" id="{098FC7E4-C301-4844-86F2-A1CC6D5BEA80}"/>
              </a:ext>
            </a:extLst>
          </p:cNvPr>
          <p:cNvSpPr>
            <a:spLocks noGrp="1"/>
          </p:cNvSpPr>
          <p:nvPr>
            <p:ph type="title"/>
          </p:nvPr>
        </p:nvSpPr>
        <p:spPr/>
        <p:txBody>
          <a:bodyPr/>
          <a:lstStyle/>
          <a:p>
            <a:r>
              <a:rPr lang="en-US"/>
              <a:t>OUR PROJECT PROPOSAL</a:t>
            </a:r>
          </a:p>
        </p:txBody>
      </p:sp>
      <p:sp>
        <p:nvSpPr>
          <p:cNvPr id="6" name="Slide Number Placeholder 3">
            <a:extLst>
              <a:ext uri="{FF2B5EF4-FFF2-40B4-BE49-F238E27FC236}">
                <a16:creationId xmlns:a16="http://schemas.microsoft.com/office/drawing/2014/main" id="{F6540217-F49E-E014-3D50-F98ACAFC8450}"/>
              </a:ext>
            </a:extLst>
          </p:cNvPr>
          <p:cNvSpPr>
            <a:spLocks noGrp="1"/>
          </p:cNvSpPr>
          <p:nvPr>
            <p:ph type="sldNum" sz="quarter" idx="12"/>
          </p:nvPr>
        </p:nvSpPr>
        <p:spPr>
          <a:xfrm>
            <a:off x="9083352" y="6597649"/>
            <a:ext cx="3019626" cy="194357"/>
          </a:xfrm>
        </p:spPr>
        <p:txBody>
          <a:bodyPr/>
          <a:lstStyle/>
          <a:p>
            <a:r>
              <a:rPr lang="en-US"/>
              <a:t> Brown </a:t>
            </a:r>
            <a:fld id="{03DC2DEF-D2FE-4B45-ABA4-9F153FD1C98A}" type="slidenum">
              <a:rPr lang="en-US" smtClean="0"/>
              <a:t>6</a:t>
            </a:fld>
            <a:endParaRPr lang="en-US"/>
          </a:p>
        </p:txBody>
      </p:sp>
      <p:pic>
        <p:nvPicPr>
          <p:cNvPr id="5" name="Picture 4" descr="Logo&#10;&#10;Description automatically generated">
            <a:extLst>
              <a:ext uri="{FF2B5EF4-FFF2-40B4-BE49-F238E27FC236}">
                <a16:creationId xmlns:a16="http://schemas.microsoft.com/office/drawing/2014/main" id="{9B7D2B54-C8C4-8048-B886-96461399655B}"/>
              </a:ext>
            </a:extLst>
          </p:cNvPr>
          <p:cNvPicPr>
            <a:picLocks noChangeAspect="1"/>
          </p:cNvPicPr>
          <p:nvPr/>
        </p:nvPicPr>
        <p:blipFill>
          <a:blip r:embed="rId5"/>
          <a:stretch>
            <a:fillRect/>
          </a:stretch>
        </p:blipFill>
        <p:spPr>
          <a:xfrm>
            <a:off x="10926762" y="268288"/>
            <a:ext cx="965200" cy="965200"/>
          </a:xfrm>
          <a:prstGeom prst="rect">
            <a:avLst/>
          </a:prstGeom>
        </p:spPr>
      </p:pic>
      <p:sp>
        <p:nvSpPr>
          <p:cNvPr id="13" name="TextBox 12">
            <a:extLst>
              <a:ext uri="{FF2B5EF4-FFF2-40B4-BE49-F238E27FC236}">
                <a16:creationId xmlns:a16="http://schemas.microsoft.com/office/drawing/2014/main" id="{7100959A-4C17-904E-BC17-764CEB24996B}"/>
              </a:ext>
            </a:extLst>
          </p:cNvPr>
          <p:cNvSpPr txBox="1"/>
          <p:nvPr/>
        </p:nvSpPr>
        <p:spPr>
          <a:xfrm>
            <a:off x="5979478" y="1712365"/>
            <a:ext cx="4404539" cy="646331"/>
          </a:xfrm>
          <a:prstGeom prst="rect">
            <a:avLst/>
          </a:prstGeom>
          <a:noFill/>
        </p:spPr>
        <p:txBody>
          <a:bodyPr wrap="none" rtlCol="0">
            <a:spAutoFit/>
          </a:bodyPr>
          <a:lstStyle/>
          <a:p>
            <a:r>
              <a:rPr lang="en-US" sz="3600" b="1">
                <a:latin typeface="+mj-lt"/>
              </a:rPr>
              <a:t>PROJECT OBJECTIVES</a:t>
            </a:r>
          </a:p>
        </p:txBody>
      </p:sp>
      <p:pic>
        <p:nvPicPr>
          <p:cNvPr id="8" name="DogDoor_Front_Revolve_Hq_Zoom - Made with Clipchamp">
            <a:hlinkClick r:id="" action="ppaction://media"/>
            <a:extLst>
              <a:ext uri="{FF2B5EF4-FFF2-40B4-BE49-F238E27FC236}">
                <a16:creationId xmlns:a16="http://schemas.microsoft.com/office/drawing/2014/main" id="{71C40501-6BAB-C34D-951F-413E05E9BFBA}"/>
              </a:ext>
            </a:extLst>
          </p:cNvPr>
          <p:cNvPicPr>
            <a:picLocks noGrp="1" noChangeAspect="1"/>
          </p:cNvPicPr>
          <p:nvPr>
            <p:ph idx="1"/>
            <a:videoFile r:link="rId1"/>
            <p:extLst>
              <p:ext uri="{DAA4B4D4-6D71-4841-9C94-3DE7FCFB9230}">
                <p14:media xmlns:p14="http://schemas.microsoft.com/office/powerpoint/2010/main" r:embed="rId2">
                  <p14:trim end="182"/>
                </p14:media>
              </p:ext>
            </p:extLst>
          </p:nvPr>
        </p:nvPicPr>
        <p:blipFill>
          <a:blip r:embed="rId6"/>
          <a:stretch>
            <a:fillRect/>
          </a:stretch>
        </p:blipFill>
        <p:spPr>
          <a:xfrm>
            <a:off x="942723" y="1352736"/>
            <a:ext cx="2655438" cy="4719768"/>
          </a:xfrm>
        </p:spPr>
      </p:pic>
    </p:spTree>
    <p:extLst>
      <p:ext uri="{BB962C8B-B14F-4D97-AF65-F5344CB8AC3E}">
        <p14:creationId xmlns:p14="http://schemas.microsoft.com/office/powerpoint/2010/main" val="3929641006"/>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afterEffect">
                                  <p:stCondLst>
                                    <p:cond delay="0"/>
                                  </p:stCondLst>
                                  <p:childTnLst>
                                    <p:cmd type="call" cmd="playFrom(0.0)">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repeatCount="indefinite" fill="hold" display="0">
                  <p:stCondLst>
                    <p:cond delay="indefinite"/>
                  </p:stCondLst>
                </p:cTn>
                <p:tgtEl>
                  <p:spTgt spid="8"/>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A3E5B-4744-82DE-E9EF-62D36A7514C6}"/>
              </a:ext>
            </a:extLst>
          </p:cNvPr>
          <p:cNvSpPr>
            <a:spLocks noGrp="1"/>
          </p:cNvSpPr>
          <p:nvPr>
            <p:ph type="title"/>
          </p:nvPr>
        </p:nvSpPr>
        <p:spPr>
          <a:xfrm>
            <a:off x="371475" y="269876"/>
            <a:ext cx="11520487" cy="758824"/>
          </a:xfrm>
        </p:spPr>
        <p:txBody>
          <a:bodyPr/>
          <a:lstStyle/>
          <a:p>
            <a:r>
              <a:rPr lang="en-US"/>
              <a:t>INITIAL BILL OF MATERIALS</a:t>
            </a:r>
          </a:p>
        </p:txBody>
      </p:sp>
      <p:sp>
        <p:nvSpPr>
          <p:cNvPr id="4" name="Slide Number Placeholder 3">
            <a:extLst>
              <a:ext uri="{FF2B5EF4-FFF2-40B4-BE49-F238E27FC236}">
                <a16:creationId xmlns:a16="http://schemas.microsoft.com/office/drawing/2014/main" id="{9F3D48B5-BADA-9814-EC26-3480B180664C}"/>
              </a:ext>
            </a:extLst>
          </p:cNvPr>
          <p:cNvSpPr>
            <a:spLocks noGrp="1"/>
          </p:cNvSpPr>
          <p:nvPr>
            <p:ph type="sldNum" sz="quarter" idx="12"/>
          </p:nvPr>
        </p:nvSpPr>
        <p:spPr>
          <a:xfrm>
            <a:off x="7688380" y="6560513"/>
            <a:ext cx="4409337" cy="206104"/>
          </a:xfrm>
        </p:spPr>
        <p:txBody>
          <a:bodyPr/>
          <a:lstStyle/>
          <a:p>
            <a:r>
              <a:rPr lang="en-US"/>
              <a:t>Thompson </a:t>
            </a:r>
            <a:fld id="{03DC2DEF-D2FE-4B45-ABA4-9F153FD1C98A}" type="slidenum">
              <a:rPr lang="en-US" smtClean="0"/>
              <a:t>60</a:t>
            </a:fld>
            <a:endParaRPr lang="en-US"/>
          </a:p>
        </p:txBody>
      </p:sp>
      <p:pic>
        <p:nvPicPr>
          <p:cNvPr id="5" name="Picture 4" descr="Logo&#10;&#10;Description automatically generated">
            <a:extLst>
              <a:ext uri="{FF2B5EF4-FFF2-40B4-BE49-F238E27FC236}">
                <a16:creationId xmlns:a16="http://schemas.microsoft.com/office/drawing/2014/main" id="{51F08A7F-9B62-7342-B8B0-D1BE3551398F}"/>
              </a:ext>
            </a:extLst>
          </p:cNvPr>
          <p:cNvPicPr>
            <a:picLocks noChangeAspect="1"/>
          </p:cNvPicPr>
          <p:nvPr/>
        </p:nvPicPr>
        <p:blipFill>
          <a:blip r:embed="rId3"/>
          <a:stretch>
            <a:fillRect/>
          </a:stretch>
        </p:blipFill>
        <p:spPr>
          <a:xfrm>
            <a:off x="10926762" y="268288"/>
            <a:ext cx="965200" cy="965200"/>
          </a:xfrm>
          <a:prstGeom prst="rect">
            <a:avLst/>
          </a:prstGeom>
        </p:spPr>
      </p:pic>
      <p:pic>
        <p:nvPicPr>
          <p:cNvPr id="6" name="Content Placeholder 4">
            <a:extLst>
              <a:ext uri="{FF2B5EF4-FFF2-40B4-BE49-F238E27FC236}">
                <a16:creationId xmlns:a16="http://schemas.microsoft.com/office/drawing/2014/main" id="{F9FE38D5-CE0D-1D45-52AA-B8EAC7FE9952}"/>
              </a:ext>
            </a:extLst>
          </p:cNvPr>
          <p:cNvPicPr>
            <a:picLocks noGrp="1" noChangeAspect="1"/>
          </p:cNvPicPr>
          <p:nvPr>
            <p:ph idx="1"/>
          </p:nvPr>
        </p:nvPicPr>
        <p:blipFill rotWithShape="1">
          <a:blip r:embed="rId4"/>
          <a:srcRect l="14608" t="22031" r="2921" b="22478"/>
          <a:stretch/>
        </p:blipFill>
        <p:spPr>
          <a:xfrm>
            <a:off x="8290918" y="1754360"/>
            <a:ext cx="1547050" cy="1102411"/>
          </a:xfrm>
          <a:prstGeom prst="rect">
            <a:avLst/>
          </a:prstGeom>
        </p:spPr>
      </p:pic>
      <p:pic>
        <p:nvPicPr>
          <p:cNvPr id="7" name="Picture 6">
            <a:extLst>
              <a:ext uri="{FF2B5EF4-FFF2-40B4-BE49-F238E27FC236}">
                <a16:creationId xmlns:a16="http://schemas.microsoft.com/office/drawing/2014/main" id="{A0E429BC-C669-F63B-1B1C-CE0AFF128C2A}"/>
              </a:ext>
            </a:extLst>
          </p:cNvPr>
          <p:cNvPicPr>
            <a:picLocks noChangeAspect="1"/>
          </p:cNvPicPr>
          <p:nvPr/>
        </p:nvPicPr>
        <p:blipFill rotWithShape="1">
          <a:blip r:embed="rId5"/>
          <a:srcRect l="7816" t="19725" r="6670" b="19919"/>
          <a:stretch/>
        </p:blipFill>
        <p:spPr>
          <a:xfrm>
            <a:off x="8098678" y="3336127"/>
            <a:ext cx="1739290" cy="1121748"/>
          </a:xfrm>
          <a:prstGeom prst="rect">
            <a:avLst/>
          </a:prstGeom>
        </p:spPr>
      </p:pic>
      <p:pic>
        <p:nvPicPr>
          <p:cNvPr id="9" name="Picture 8">
            <a:extLst>
              <a:ext uri="{FF2B5EF4-FFF2-40B4-BE49-F238E27FC236}">
                <a16:creationId xmlns:a16="http://schemas.microsoft.com/office/drawing/2014/main" id="{07A1EC77-BB05-9315-3581-CCA46DAE5FA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974" t="39129" r="68338" b="22496"/>
          <a:stretch/>
        </p:blipFill>
        <p:spPr bwMode="auto">
          <a:xfrm>
            <a:off x="7780147" y="4656292"/>
            <a:ext cx="1886973" cy="18013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54A4C275-F6A1-CBA9-E9BC-888E80AAFC16}"/>
              </a:ext>
            </a:extLst>
          </p:cNvPr>
          <p:cNvPicPr>
            <a:picLocks noChangeAspect="1"/>
          </p:cNvPicPr>
          <p:nvPr/>
        </p:nvPicPr>
        <p:blipFill rotWithShape="1">
          <a:blip r:embed="rId7"/>
          <a:srcRect l="5803" t="5297" r="68431" b="36105"/>
          <a:stretch/>
        </p:blipFill>
        <p:spPr>
          <a:xfrm>
            <a:off x="10304473" y="1564644"/>
            <a:ext cx="1244577" cy="1292127"/>
          </a:xfrm>
          <a:prstGeom prst="rect">
            <a:avLst/>
          </a:prstGeom>
        </p:spPr>
      </p:pic>
      <p:pic>
        <p:nvPicPr>
          <p:cNvPr id="11" name="Picture 10">
            <a:extLst>
              <a:ext uri="{FF2B5EF4-FFF2-40B4-BE49-F238E27FC236}">
                <a16:creationId xmlns:a16="http://schemas.microsoft.com/office/drawing/2014/main" id="{4A1763C9-E276-9B33-FF80-34835AD6CB91}"/>
              </a:ext>
            </a:extLst>
          </p:cNvPr>
          <p:cNvPicPr>
            <a:picLocks noChangeAspect="1"/>
          </p:cNvPicPr>
          <p:nvPr/>
        </p:nvPicPr>
        <p:blipFill rotWithShape="1">
          <a:blip r:embed="rId8"/>
          <a:srcRect l="7494" t="-166" r="392" b="26102"/>
          <a:stretch/>
        </p:blipFill>
        <p:spPr>
          <a:xfrm>
            <a:off x="10168607" y="3234438"/>
            <a:ext cx="1579839" cy="1415932"/>
          </a:xfrm>
          <a:prstGeom prst="rect">
            <a:avLst/>
          </a:prstGeom>
        </p:spPr>
      </p:pic>
      <p:pic>
        <p:nvPicPr>
          <p:cNvPr id="12" name="Picture 11">
            <a:extLst>
              <a:ext uri="{FF2B5EF4-FFF2-40B4-BE49-F238E27FC236}">
                <a16:creationId xmlns:a16="http://schemas.microsoft.com/office/drawing/2014/main" id="{80E8DA2B-217E-FAD7-A774-D70C8067FBB4}"/>
              </a:ext>
            </a:extLst>
          </p:cNvPr>
          <p:cNvPicPr>
            <a:picLocks noChangeAspect="1"/>
          </p:cNvPicPr>
          <p:nvPr/>
        </p:nvPicPr>
        <p:blipFill rotWithShape="1">
          <a:blip r:embed="rId9"/>
          <a:srcRect r="43549" b="37257"/>
          <a:stretch/>
        </p:blipFill>
        <p:spPr>
          <a:xfrm>
            <a:off x="10139495" y="4767187"/>
            <a:ext cx="1977171" cy="1737360"/>
          </a:xfrm>
          <a:prstGeom prst="rect">
            <a:avLst/>
          </a:prstGeom>
        </p:spPr>
      </p:pic>
      <p:sp>
        <p:nvSpPr>
          <p:cNvPr id="14" name="Rectangle 13">
            <a:extLst>
              <a:ext uri="{FF2B5EF4-FFF2-40B4-BE49-F238E27FC236}">
                <a16:creationId xmlns:a16="http://schemas.microsoft.com/office/drawing/2014/main" id="{A109F847-3DFD-55D5-84AE-3642C309E08D}"/>
              </a:ext>
            </a:extLst>
          </p:cNvPr>
          <p:cNvSpPr/>
          <p:nvPr/>
        </p:nvSpPr>
        <p:spPr>
          <a:xfrm>
            <a:off x="10020166" y="4656292"/>
            <a:ext cx="487548" cy="2725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Diagonal Corners Rounded 14">
            <a:extLst>
              <a:ext uri="{FF2B5EF4-FFF2-40B4-BE49-F238E27FC236}">
                <a16:creationId xmlns:a16="http://schemas.microsoft.com/office/drawing/2014/main" id="{18C6D09C-E152-BA5F-32E0-0D0D332C7513}"/>
              </a:ext>
            </a:extLst>
          </p:cNvPr>
          <p:cNvSpPr/>
          <p:nvPr/>
        </p:nvSpPr>
        <p:spPr>
          <a:xfrm>
            <a:off x="11569997" y="1990033"/>
            <a:ext cx="245644" cy="243411"/>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D1F51AE-2C79-2011-9C4A-1EC00752CB30}"/>
              </a:ext>
            </a:extLst>
          </p:cNvPr>
          <p:cNvSpPr/>
          <p:nvPr/>
        </p:nvSpPr>
        <p:spPr>
          <a:xfrm>
            <a:off x="9532303" y="4531752"/>
            <a:ext cx="247336" cy="499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D28A08A-723A-F345-3AD2-5C1210DE0C2B}"/>
              </a:ext>
            </a:extLst>
          </p:cNvPr>
          <p:cNvSpPr/>
          <p:nvPr/>
        </p:nvSpPr>
        <p:spPr>
          <a:xfrm>
            <a:off x="9741341" y="4644447"/>
            <a:ext cx="457200" cy="374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2EF9623B-7C66-FF49-F1D1-8465A5FC4EEE}"/>
              </a:ext>
            </a:extLst>
          </p:cNvPr>
          <p:cNvSpPr/>
          <p:nvPr/>
        </p:nvSpPr>
        <p:spPr>
          <a:xfrm>
            <a:off x="3464479" y="832254"/>
            <a:ext cx="314948" cy="3509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7" name="Table 26">
            <a:extLst>
              <a:ext uri="{FF2B5EF4-FFF2-40B4-BE49-F238E27FC236}">
                <a16:creationId xmlns:a16="http://schemas.microsoft.com/office/drawing/2014/main" id="{31E7F87F-E5F3-3216-DCF0-E67EDBD43833}"/>
              </a:ext>
            </a:extLst>
          </p:cNvPr>
          <p:cNvGraphicFramePr>
            <a:graphicFrameLocks noGrp="1"/>
          </p:cNvGraphicFramePr>
          <p:nvPr>
            <p:extLst>
              <p:ext uri="{D42A27DB-BD31-4B8C-83A1-F6EECF244321}">
                <p14:modId xmlns:p14="http://schemas.microsoft.com/office/powerpoint/2010/main" val="2845577124"/>
              </p:ext>
            </p:extLst>
          </p:nvPr>
        </p:nvGraphicFramePr>
        <p:xfrm>
          <a:off x="395538" y="909664"/>
          <a:ext cx="6697690" cy="5447635"/>
        </p:xfrm>
        <a:graphic>
          <a:graphicData uri="http://schemas.openxmlformats.org/drawingml/2006/table">
            <a:tbl>
              <a:tblPr>
                <a:tableStyleId>{5C22544A-7EE6-4342-B048-85BDC9FD1C3A}</a:tableStyleId>
              </a:tblPr>
              <a:tblGrid>
                <a:gridCol w="1483498">
                  <a:extLst>
                    <a:ext uri="{9D8B030D-6E8A-4147-A177-3AD203B41FA5}">
                      <a16:colId xmlns:a16="http://schemas.microsoft.com/office/drawing/2014/main" val="3045710531"/>
                    </a:ext>
                  </a:extLst>
                </a:gridCol>
                <a:gridCol w="35694">
                  <a:extLst>
                    <a:ext uri="{9D8B030D-6E8A-4147-A177-3AD203B41FA5}">
                      <a16:colId xmlns:a16="http://schemas.microsoft.com/office/drawing/2014/main" val="680812444"/>
                    </a:ext>
                  </a:extLst>
                </a:gridCol>
                <a:gridCol w="1688006">
                  <a:extLst>
                    <a:ext uri="{9D8B030D-6E8A-4147-A177-3AD203B41FA5}">
                      <a16:colId xmlns:a16="http://schemas.microsoft.com/office/drawing/2014/main" val="3070688205"/>
                    </a:ext>
                  </a:extLst>
                </a:gridCol>
                <a:gridCol w="664254">
                  <a:extLst>
                    <a:ext uri="{9D8B030D-6E8A-4147-A177-3AD203B41FA5}">
                      <a16:colId xmlns:a16="http://schemas.microsoft.com/office/drawing/2014/main" val="920445089"/>
                    </a:ext>
                  </a:extLst>
                </a:gridCol>
                <a:gridCol w="877197">
                  <a:extLst>
                    <a:ext uri="{9D8B030D-6E8A-4147-A177-3AD203B41FA5}">
                      <a16:colId xmlns:a16="http://schemas.microsoft.com/office/drawing/2014/main" val="1922214189"/>
                    </a:ext>
                  </a:extLst>
                </a:gridCol>
                <a:gridCol w="1949041">
                  <a:extLst>
                    <a:ext uri="{9D8B030D-6E8A-4147-A177-3AD203B41FA5}">
                      <a16:colId xmlns:a16="http://schemas.microsoft.com/office/drawing/2014/main" val="875474010"/>
                    </a:ext>
                  </a:extLst>
                </a:gridCol>
              </a:tblGrid>
              <a:tr h="80046">
                <a:tc gridSpan="2">
                  <a:txBody>
                    <a:bodyPr/>
                    <a:lstStyle/>
                    <a:p>
                      <a:pPr algn="l" fontAlgn="ctr"/>
                      <a:r>
                        <a:rPr lang="en-US" sz="1800" u="none" strike="noStrike">
                          <a:effectLst/>
                        </a:rPr>
                        <a:t> </a:t>
                      </a:r>
                      <a:endParaRPr lang="en-US" sz="1800" b="0" i="0" u="none" strike="noStrike">
                        <a:solidFill>
                          <a:srgbClr val="444D26"/>
                        </a:solidFill>
                        <a:effectLst/>
                        <a:latin typeface="Arial" panose="020B0604020202020204" pitchFamily="34" charset="0"/>
                      </a:endParaRPr>
                    </a:p>
                  </a:txBody>
                  <a:tcPr marL="46571" marR="3881" marT="3881" marB="0" anchor="ctr"/>
                </a:tc>
                <a:tc hMerge="1">
                  <a:txBody>
                    <a:bodyPr/>
                    <a:lstStyle/>
                    <a:p>
                      <a:endParaRPr lang="en-US"/>
                    </a:p>
                  </a:txBody>
                  <a:tcPr/>
                </a:tc>
                <a:tc gridSpan="4">
                  <a:txBody>
                    <a:bodyPr/>
                    <a:lstStyle/>
                    <a:p>
                      <a:pPr algn="l" fontAlgn="ctr"/>
                      <a:r>
                        <a:rPr lang="en-US" sz="1400" u="none" strike="noStrike">
                          <a:effectLst/>
                        </a:rPr>
                        <a:t>Automatic Dog Door Parts List</a:t>
                      </a:r>
                      <a:endParaRPr lang="en-US" sz="1400" b="0" i="0" u="none" strike="noStrike">
                        <a:solidFill>
                          <a:srgbClr val="444D26"/>
                        </a:solidFill>
                        <a:effectLst/>
                        <a:latin typeface="Arial" panose="020B0604020202020204" pitchFamily="34" charset="0"/>
                      </a:endParaRPr>
                    </a:p>
                  </a:txBody>
                  <a:tcPr marL="46571" marR="3881" marT="3881"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39395225"/>
                  </a:ext>
                </a:extLst>
              </a:tr>
              <a:tr h="469846">
                <a:tc gridSpan="2">
                  <a:txBody>
                    <a:bodyPr/>
                    <a:lstStyle/>
                    <a:p>
                      <a:pPr algn="l" fontAlgn="ctr"/>
                      <a:r>
                        <a:rPr lang="en-US" sz="1800" u="none" strike="noStrike">
                          <a:solidFill>
                            <a:schemeClr val="bg1"/>
                          </a:solidFill>
                          <a:effectLst/>
                        </a:rPr>
                        <a:t> </a:t>
                      </a:r>
                      <a:endParaRPr lang="en-US" sz="1800" b="0" i="0" u="none" strike="noStrike">
                        <a:solidFill>
                          <a:schemeClr val="bg1"/>
                        </a:solidFill>
                        <a:effectLst/>
                        <a:latin typeface="Arial" panose="020B0604020202020204" pitchFamily="34" charset="0"/>
                      </a:endParaRPr>
                    </a:p>
                  </a:txBody>
                  <a:tcPr marL="46571" marR="3881" marT="3881" marB="0" anchor="ctr">
                    <a:solidFill>
                      <a:srgbClr val="782F40"/>
                    </a:solidFill>
                  </a:tcPr>
                </a:tc>
                <a:tc hMerge="1">
                  <a:txBody>
                    <a:bodyPr/>
                    <a:lstStyle/>
                    <a:p>
                      <a:endParaRPr lang="en-US"/>
                    </a:p>
                  </a:txBody>
                  <a:tcPr/>
                </a:tc>
                <a:tc>
                  <a:txBody>
                    <a:bodyPr/>
                    <a:lstStyle/>
                    <a:p>
                      <a:pPr algn="l" fontAlgn="ctr"/>
                      <a:r>
                        <a:rPr lang="en-US" sz="1400" u="none" strike="noStrike">
                          <a:solidFill>
                            <a:schemeClr val="bg1"/>
                          </a:solidFill>
                          <a:effectLst/>
                        </a:rPr>
                        <a:t>Name</a:t>
                      </a:r>
                      <a:endParaRPr lang="en-US" sz="1400" b="1" i="0" u="none" strike="noStrike">
                        <a:solidFill>
                          <a:schemeClr val="bg1"/>
                        </a:solidFill>
                        <a:effectLst/>
                        <a:latin typeface="Arial" panose="020B0604020202020204" pitchFamily="34" charset="0"/>
                      </a:endParaRPr>
                    </a:p>
                  </a:txBody>
                  <a:tcPr marL="46571" marR="3881" marT="3881" marB="0" anchor="ctr">
                    <a:solidFill>
                      <a:srgbClr val="782F40"/>
                    </a:solidFill>
                  </a:tcPr>
                </a:tc>
                <a:tc>
                  <a:txBody>
                    <a:bodyPr/>
                    <a:lstStyle/>
                    <a:p>
                      <a:pPr algn="l" fontAlgn="ctr"/>
                      <a:r>
                        <a:rPr lang="en-US" sz="1400" u="none" strike="noStrike">
                          <a:solidFill>
                            <a:schemeClr val="bg1"/>
                          </a:solidFill>
                          <a:effectLst/>
                        </a:rPr>
                        <a:t>Part Credit</a:t>
                      </a:r>
                      <a:endParaRPr lang="en-US" sz="1400" b="1" i="0" u="none" strike="noStrike">
                        <a:solidFill>
                          <a:schemeClr val="bg1"/>
                        </a:solidFill>
                        <a:effectLst/>
                        <a:latin typeface="Arial" panose="020B0604020202020204" pitchFamily="34" charset="0"/>
                      </a:endParaRPr>
                    </a:p>
                  </a:txBody>
                  <a:tcPr marL="46571" marR="3881" marT="3881" marB="0" anchor="ctr">
                    <a:solidFill>
                      <a:srgbClr val="782F40"/>
                    </a:solidFill>
                  </a:tcPr>
                </a:tc>
                <a:tc>
                  <a:txBody>
                    <a:bodyPr/>
                    <a:lstStyle/>
                    <a:p>
                      <a:pPr algn="l" fontAlgn="ctr"/>
                      <a:r>
                        <a:rPr lang="en-US" sz="1400" u="none" strike="noStrike">
                          <a:solidFill>
                            <a:schemeClr val="bg1"/>
                          </a:solidFill>
                          <a:effectLst/>
                        </a:rPr>
                        <a:t>Total Cost/Part</a:t>
                      </a:r>
                      <a:endParaRPr lang="en-US" sz="1400" b="1" i="0" u="none" strike="noStrike">
                        <a:solidFill>
                          <a:schemeClr val="bg1"/>
                        </a:solidFill>
                        <a:effectLst/>
                        <a:latin typeface="Arial" panose="020B0604020202020204" pitchFamily="34" charset="0"/>
                      </a:endParaRPr>
                    </a:p>
                  </a:txBody>
                  <a:tcPr marL="46571" marR="3881" marT="3881" marB="0" anchor="ctr">
                    <a:solidFill>
                      <a:srgbClr val="782F40"/>
                    </a:solidFill>
                  </a:tcPr>
                </a:tc>
                <a:tc>
                  <a:txBody>
                    <a:bodyPr/>
                    <a:lstStyle/>
                    <a:p>
                      <a:pPr algn="l" fontAlgn="ctr"/>
                      <a:r>
                        <a:rPr lang="en-US" sz="1400" u="none" strike="noStrike">
                          <a:solidFill>
                            <a:schemeClr val="bg1"/>
                          </a:solidFill>
                          <a:effectLst/>
                        </a:rPr>
                        <a:t>Hardware Required</a:t>
                      </a:r>
                      <a:endParaRPr lang="en-US" sz="1400" b="1" i="0" u="none" strike="noStrike">
                        <a:solidFill>
                          <a:schemeClr val="bg1"/>
                        </a:solidFill>
                        <a:effectLst/>
                        <a:latin typeface="Arial" panose="020B0604020202020204" pitchFamily="34" charset="0"/>
                      </a:endParaRPr>
                    </a:p>
                  </a:txBody>
                  <a:tcPr marL="46571" marR="3881" marT="3881" marB="0" anchor="ctr">
                    <a:solidFill>
                      <a:srgbClr val="782F40"/>
                    </a:solidFill>
                  </a:tcPr>
                </a:tc>
                <a:extLst>
                  <a:ext uri="{0D108BD9-81ED-4DB2-BD59-A6C34878D82A}">
                    <a16:rowId xmlns:a16="http://schemas.microsoft.com/office/drawing/2014/main" val="3131912184"/>
                  </a:ext>
                </a:extLst>
              </a:tr>
              <a:tr h="237389">
                <a:tc rowSpan="15" gridSpan="2">
                  <a:txBody>
                    <a:bodyPr/>
                    <a:lstStyle/>
                    <a:p>
                      <a:pPr algn="ctr" fontAlgn="ctr"/>
                      <a:r>
                        <a:rPr lang="en-US" sz="1800" u="none" strike="noStrike">
                          <a:solidFill>
                            <a:schemeClr val="bg1"/>
                          </a:solidFill>
                          <a:effectLst/>
                        </a:rPr>
                        <a:t>Electronics</a:t>
                      </a:r>
                      <a:endParaRPr lang="en-US" sz="1800" b="0" i="0" u="none" strike="noStrike">
                        <a:solidFill>
                          <a:schemeClr val="bg1"/>
                        </a:solidFill>
                        <a:effectLst/>
                        <a:latin typeface="Arial" panose="020B0604020202020204" pitchFamily="34" charset="0"/>
                      </a:endParaRPr>
                    </a:p>
                  </a:txBody>
                  <a:tcPr marL="3881" marR="3881" marT="3881" marB="0" anchor="ctr">
                    <a:solidFill>
                      <a:srgbClr val="782F40"/>
                    </a:solidFill>
                  </a:tcPr>
                </a:tc>
                <a:tc rowSpan="15" hMerge="1">
                  <a:txBody>
                    <a:bodyPr/>
                    <a:lstStyle/>
                    <a:p>
                      <a:endParaRPr lang="en-US"/>
                    </a:p>
                  </a:txBody>
                  <a:tcPr/>
                </a:tc>
                <a:tc>
                  <a:txBody>
                    <a:bodyPr/>
                    <a:lstStyle/>
                    <a:p>
                      <a:pPr algn="l" fontAlgn="b"/>
                      <a:r>
                        <a:rPr lang="en-US" sz="1400" u="none" strike="noStrike">
                          <a:effectLst/>
                        </a:rPr>
                        <a:t>Arduino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$56.95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4 Screws 7.85mm long </a:t>
                      </a:r>
                      <a:endParaRPr lang="en-US" sz="1400" b="0" i="0" u="none" strike="noStrike">
                        <a:solidFill>
                          <a:srgbClr val="000000"/>
                        </a:solidFill>
                        <a:effectLst/>
                        <a:latin typeface="Arial" panose="020B0604020202020204" pitchFamily="34" charset="0"/>
                      </a:endParaRPr>
                    </a:p>
                  </a:txBody>
                  <a:tcPr marL="3881" marR="3881" marT="3881" marB="0" anchor="b"/>
                </a:tc>
                <a:extLst>
                  <a:ext uri="{0D108BD9-81ED-4DB2-BD59-A6C34878D82A}">
                    <a16:rowId xmlns:a16="http://schemas.microsoft.com/office/drawing/2014/main" val="2570306227"/>
                  </a:ext>
                </a:extLst>
              </a:tr>
              <a:tr h="253740">
                <a:tc gridSpan="2" vMerge="1">
                  <a:txBody>
                    <a:bodyPr/>
                    <a:lstStyle/>
                    <a:p>
                      <a:endParaRPr lang="en-US"/>
                    </a:p>
                  </a:txBody>
                  <a:tcPr/>
                </a:tc>
                <a:tc hMerge="1" vMerge="1">
                  <a:txBody>
                    <a:bodyPr/>
                    <a:lstStyle/>
                    <a:p>
                      <a:endParaRPr lang="en-US"/>
                    </a:p>
                  </a:txBody>
                  <a:tcPr/>
                </a:tc>
                <a:tc>
                  <a:txBody>
                    <a:bodyPr/>
                    <a:lstStyle/>
                    <a:p>
                      <a:pPr algn="l" fontAlgn="b"/>
                      <a:r>
                        <a:rPr lang="en-US" sz="1400" u="none" strike="noStrike">
                          <a:effectLst/>
                        </a:rPr>
                        <a:t>Jumper wires</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$14.98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$14.98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N/A</a:t>
                      </a:r>
                      <a:endParaRPr lang="en-US" sz="1400" b="0" i="0" u="none" strike="noStrike">
                        <a:solidFill>
                          <a:srgbClr val="000000"/>
                        </a:solidFill>
                        <a:effectLst/>
                        <a:latin typeface="Arial" panose="020B0604020202020204" pitchFamily="34" charset="0"/>
                      </a:endParaRPr>
                    </a:p>
                  </a:txBody>
                  <a:tcPr marL="3881" marR="3881" marT="3881" marB="0" anchor="b"/>
                </a:tc>
                <a:extLst>
                  <a:ext uri="{0D108BD9-81ED-4DB2-BD59-A6C34878D82A}">
                    <a16:rowId xmlns:a16="http://schemas.microsoft.com/office/drawing/2014/main" val="1757900208"/>
                  </a:ext>
                </a:extLst>
              </a:tr>
              <a:tr h="237389">
                <a:tc gridSpan="2" vMerge="1">
                  <a:txBody>
                    <a:bodyPr/>
                    <a:lstStyle/>
                    <a:p>
                      <a:endParaRPr lang="en-US"/>
                    </a:p>
                  </a:txBody>
                  <a:tcPr/>
                </a:tc>
                <a:tc hMerge="1" vMerge="1">
                  <a:txBody>
                    <a:bodyPr/>
                    <a:lstStyle/>
                    <a:p>
                      <a:endParaRPr lang="en-US"/>
                    </a:p>
                  </a:txBody>
                  <a:tcPr/>
                </a:tc>
                <a:tc>
                  <a:txBody>
                    <a:bodyPr/>
                    <a:lstStyle/>
                    <a:p>
                      <a:pPr algn="l" fontAlgn="b"/>
                      <a:r>
                        <a:rPr lang="en-US" sz="1400" u="none" strike="noStrike">
                          <a:effectLst/>
                        </a:rPr>
                        <a:t>Wires</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$31.97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N/A</a:t>
                      </a:r>
                      <a:endParaRPr lang="en-US" sz="1400" b="0" i="0" u="none" strike="noStrike">
                        <a:solidFill>
                          <a:srgbClr val="000000"/>
                        </a:solidFill>
                        <a:effectLst/>
                        <a:latin typeface="Arial" panose="020B0604020202020204" pitchFamily="34" charset="0"/>
                      </a:endParaRPr>
                    </a:p>
                  </a:txBody>
                  <a:tcPr marL="3881" marR="3881" marT="3881" marB="0" anchor="b"/>
                </a:tc>
                <a:extLst>
                  <a:ext uri="{0D108BD9-81ED-4DB2-BD59-A6C34878D82A}">
                    <a16:rowId xmlns:a16="http://schemas.microsoft.com/office/drawing/2014/main" val="2821997408"/>
                  </a:ext>
                </a:extLst>
              </a:tr>
              <a:tr h="237389">
                <a:tc gridSpan="2" vMerge="1">
                  <a:txBody>
                    <a:bodyPr/>
                    <a:lstStyle/>
                    <a:p>
                      <a:endParaRPr lang="en-US"/>
                    </a:p>
                  </a:txBody>
                  <a:tcPr/>
                </a:tc>
                <a:tc hMerge="1" vMerge="1">
                  <a:txBody>
                    <a:bodyPr/>
                    <a:lstStyle/>
                    <a:p>
                      <a:endParaRPr lang="en-US"/>
                    </a:p>
                  </a:txBody>
                  <a:tcPr/>
                </a:tc>
                <a:tc>
                  <a:txBody>
                    <a:bodyPr/>
                    <a:lstStyle/>
                    <a:p>
                      <a:pPr algn="l" fontAlgn="b"/>
                      <a:r>
                        <a:rPr lang="en-US" sz="1400" u="none" strike="noStrike">
                          <a:effectLst/>
                        </a:rPr>
                        <a:t>Buttons</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$8.98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N/A</a:t>
                      </a:r>
                      <a:endParaRPr lang="en-US" sz="1400" b="0" i="0" u="none" strike="noStrike">
                        <a:solidFill>
                          <a:srgbClr val="000000"/>
                        </a:solidFill>
                        <a:effectLst/>
                        <a:latin typeface="Arial" panose="020B0604020202020204" pitchFamily="34" charset="0"/>
                      </a:endParaRPr>
                    </a:p>
                  </a:txBody>
                  <a:tcPr marL="3881" marR="3881" marT="3881" marB="0" anchor="b"/>
                </a:tc>
                <a:extLst>
                  <a:ext uri="{0D108BD9-81ED-4DB2-BD59-A6C34878D82A}">
                    <a16:rowId xmlns:a16="http://schemas.microsoft.com/office/drawing/2014/main" val="1090163476"/>
                  </a:ext>
                </a:extLst>
              </a:tr>
              <a:tr h="237389">
                <a:tc gridSpan="2" vMerge="1">
                  <a:txBody>
                    <a:bodyPr/>
                    <a:lstStyle/>
                    <a:p>
                      <a:endParaRPr lang="en-US"/>
                    </a:p>
                  </a:txBody>
                  <a:tcPr/>
                </a:tc>
                <a:tc hMerge="1" vMerge="1">
                  <a:txBody>
                    <a:bodyPr/>
                    <a:lstStyle/>
                    <a:p>
                      <a:endParaRPr lang="en-US"/>
                    </a:p>
                  </a:txBody>
                  <a:tcPr/>
                </a:tc>
                <a:tc>
                  <a:txBody>
                    <a:bodyPr/>
                    <a:lstStyle/>
                    <a:p>
                      <a:pPr algn="l" fontAlgn="b"/>
                      <a:r>
                        <a:rPr lang="en-US" sz="1400" u="none" strike="noStrike">
                          <a:effectLst/>
                        </a:rPr>
                        <a:t>Bread Board</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$9.98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N/A 3M adhesive</a:t>
                      </a:r>
                      <a:endParaRPr lang="en-US" sz="1400" b="0" i="0" u="none" strike="noStrike">
                        <a:solidFill>
                          <a:srgbClr val="000000"/>
                        </a:solidFill>
                        <a:effectLst/>
                        <a:latin typeface="Arial" panose="020B0604020202020204" pitchFamily="34" charset="0"/>
                      </a:endParaRPr>
                    </a:p>
                  </a:txBody>
                  <a:tcPr marL="3881" marR="3881" marT="3881" marB="0" anchor="b"/>
                </a:tc>
                <a:extLst>
                  <a:ext uri="{0D108BD9-81ED-4DB2-BD59-A6C34878D82A}">
                    <a16:rowId xmlns:a16="http://schemas.microsoft.com/office/drawing/2014/main" val="4115724451"/>
                  </a:ext>
                </a:extLst>
              </a:tr>
              <a:tr h="237389">
                <a:tc gridSpan="2" vMerge="1">
                  <a:txBody>
                    <a:bodyPr/>
                    <a:lstStyle/>
                    <a:p>
                      <a:endParaRPr lang="en-US"/>
                    </a:p>
                  </a:txBody>
                  <a:tcPr/>
                </a:tc>
                <a:tc hMerge="1" vMerge="1">
                  <a:txBody>
                    <a:bodyPr/>
                    <a:lstStyle/>
                    <a:p>
                      <a:endParaRPr lang="en-US"/>
                    </a:p>
                  </a:txBody>
                  <a:tcPr/>
                </a:tc>
                <a:tc>
                  <a:txBody>
                    <a:bodyPr/>
                    <a:lstStyle/>
                    <a:p>
                      <a:pPr algn="l" fontAlgn="b"/>
                      <a:r>
                        <a:rPr lang="en-US" sz="1400" u="none" strike="noStrike">
                          <a:effectLst/>
                        </a:rPr>
                        <a:t>Power supply</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$21.94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N/A</a:t>
                      </a:r>
                      <a:endParaRPr lang="en-US" sz="1400" b="0" i="0" u="none" strike="noStrike">
                        <a:solidFill>
                          <a:srgbClr val="000000"/>
                        </a:solidFill>
                        <a:effectLst/>
                        <a:latin typeface="Arial" panose="020B0604020202020204" pitchFamily="34" charset="0"/>
                      </a:endParaRPr>
                    </a:p>
                  </a:txBody>
                  <a:tcPr marL="3881" marR="3881" marT="3881" marB="0" anchor="b"/>
                </a:tc>
                <a:extLst>
                  <a:ext uri="{0D108BD9-81ED-4DB2-BD59-A6C34878D82A}">
                    <a16:rowId xmlns:a16="http://schemas.microsoft.com/office/drawing/2014/main" val="2713525779"/>
                  </a:ext>
                </a:extLst>
              </a:tr>
              <a:tr h="237389">
                <a:tc gridSpan="2" vMerge="1">
                  <a:txBody>
                    <a:bodyPr/>
                    <a:lstStyle/>
                    <a:p>
                      <a:endParaRPr lang="en-US"/>
                    </a:p>
                  </a:txBody>
                  <a:tcPr/>
                </a:tc>
                <a:tc hMerge="1" vMerge="1">
                  <a:txBody>
                    <a:bodyPr/>
                    <a:lstStyle/>
                    <a:p>
                      <a:endParaRPr lang="en-US"/>
                    </a:p>
                  </a:txBody>
                  <a:tcPr/>
                </a:tc>
                <a:tc>
                  <a:txBody>
                    <a:bodyPr/>
                    <a:lstStyle/>
                    <a:p>
                      <a:pPr algn="l" fontAlgn="b"/>
                      <a:r>
                        <a:rPr lang="en-US" sz="1400" u="none" strike="noStrike">
                          <a:effectLst/>
                        </a:rPr>
                        <a:t>Resistors</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$7.98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N/A</a:t>
                      </a:r>
                      <a:endParaRPr lang="en-US" sz="1400" b="0" i="0" u="none" strike="noStrike">
                        <a:solidFill>
                          <a:srgbClr val="000000"/>
                        </a:solidFill>
                        <a:effectLst/>
                        <a:latin typeface="Arial" panose="020B0604020202020204" pitchFamily="34" charset="0"/>
                      </a:endParaRPr>
                    </a:p>
                  </a:txBody>
                  <a:tcPr marL="3881" marR="3881" marT="3881" marB="0" anchor="b"/>
                </a:tc>
                <a:extLst>
                  <a:ext uri="{0D108BD9-81ED-4DB2-BD59-A6C34878D82A}">
                    <a16:rowId xmlns:a16="http://schemas.microsoft.com/office/drawing/2014/main" val="387390959"/>
                  </a:ext>
                </a:extLst>
              </a:tr>
              <a:tr h="237389">
                <a:tc gridSpan="2" vMerge="1">
                  <a:txBody>
                    <a:bodyPr/>
                    <a:lstStyle/>
                    <a:p>
                      <a:endParaRPr lang="en-US"/>
                    </a:p>
                  </a:txBody>
                  <a:tcPr/>
                </a:tc>
                <a:tc hMerge="1" vMerge="1">
                  <a:txBody>
                    <a:bodyPr/>
                    <a:lstStyle/>
                    <a:p>
                      <a:endParaRPr lang="en-US"/>
                    </a:p>
                  </a:txBody>
                  <a:tcPr/>
                </a:tc>
                <a:tc>
                  <a:txBody>
                    <a:bodyPr/>
                    <a:lstStyle/>
                    <a:p>
                      <a:pPr algn="l" fontAlgn="b"/>
                      <a:r>
                        <a:rPr lang="en-US" sz="1400" u="none" strike="noStrike">
                          <a:effectLst/>
                        </a:rPr>
                        <a:t>Door Lock</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$26.98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TBD</a:t>
                      </a:r>
                      <a:endParaRPr lang="en-US" sz="1400" b="0" i="0" u="none" strike="noStrike">
                        <a:solidFill>
                          <a:srgbClr val="000000"/>
                        </a:solidFill>
                        <a:effectLst/>
                        <a:latin typeface="Arial" panose="020B0604020202020204" pitchFamily="34" charset="0"/>
                      </a:endParaRPr>
                    </a:p>
                  </a:txBody>
                  <a:tcPr marL="3881" marR="3881" marT="3881" marB="0" anchor="b"/>
                </a:tc>
                <a:extLst>
                  <a:ext uri="{0D108BD9-81ED-4DB2-BD59-A6C34878D82A}">
                    <a16:rowId xmlns:a16="http://schemas.microsoft.com/office/drawing/2014/main" val="198651804"/>
                  </a:ext>
                </a:extLst>
              </a:tr>
              <a:tr h="237389">
                <a:tc gridSpan="2" vMerge="1">
                  <a:txBody>
                    <a:bodyPr/>
                    <a:lstStyle/>
                    <a:p>
                      <a:endParaRPr lang="en-US"/>
                    </a:p>
                  </a:txBody>
                  <a:tcPr/>
                </a:tc>
                <a:tc hMerge="1" vMerge="1">
                  <a:txBody>
                    <a:bodyPr/>
                    <a:lstStyle/>
                    <a:p>
                      <a:endParaRPr lang="en-US"/>
                    </a:p>
                  </a:txBody>
                  <a:tcPr/>
                </a:tc>
                <a:tc>
                  <a:txBody>
                    <a:bodyPr/>
                    <a:lstStyle/>
                    <a:p>
                      <a:pPr algn="l" fontAlgn="b"/>
                      <a:r>
                        <a:rPr lang="en-US" sz="1400" u="none" strike="noStrike">
                          <a:effectLst/>
                        </a:rPr>
                        <a:t>RFID tags</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$34.95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N/A</a:t>
                      </a:r>
                      <a:endParaRPr lang="en-US" sz="1400" b="0" i="0" u="none" strike="noStrike">
                        <a:solidFill>
                          <a:srgbClr val="000000"/>
                        </a:solidFill>
                        <a:effectLst/>
                        <a:latin typeface="Arial" panose="020B0604020202020204" pitchFamily="34" charset="0"/>
                      </a:endParaRPr>
                    </a:p>
                  </a:txBody>
                  <a:tcPr marL="3881" marR="3881" marT="3881" marB="0" anchor="b"/>
                </a:tc>
                <a:extLst>
                  <a:ext uri="{0D108BD9-81ED-4DB2-BD59-A6C34878D82A}">
                    <a16:rowId xmlns:a16="http://schemas.microsoft.com/office/drawing/2014/main" val="2885975925"/>
                  </a:ext>
                </a:extLst>
              </a:tr>
              <a:tr h="469846">
                <a:tc gridSpan="2" vMerge="1">
                  <a:txBody>
                    <a:bodyPr/>
                    <a:lstStyle/>
                    <a:p>
                      <a:endParaRPr lang="en-US"/>
                    </a:p>
                  </a:txBody>
                  <a:tcPr/>
                </a:tc>
                <a:tc hMerge="1" vMerge="1">
                  <a:txBody>
                    <a:bodyPr/>
                    <a:lstStyle/>
                    <a:p>
                      <a:endParaRPr lang="en-US"/>
                    </a:p>
                  </a:txBody>
                  <a:tcPr/>
                </a:tc>
                <a:tc>
                  <a:txBody>
                    <a:bodyPr/>
                    <a:lstStyle/>
                    <a:p>
                      <a:pPr algn="l" fontAlgn="b"/>
                      <a:r>
                        <a:rPr lang="en-US" sz="1400" u="none" strike="noStrike">
                          <a:effectLst/>
                        </a:rPr>
                        <a:t>SparkFun Simultaneous RFID Reader</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$235.95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TBD</a:t>
                      </a:r>
                      <a:endParaRPr lang="en-US" sz="1400" b="0" i="0" u="none" strike="noStrike">
                        <a:solidFill>
                          <a:srgbClr val="000000"/>
                        </a:solidFill>
                        <a:effectLst/>
                        <a:latin typeface="Arial" panose="020B0604020202020204" pitchFamily="34" charset="0"/>
                      </a:endParaRPr>
                    </a:p>
                  </a:txBody>
                  <a:tcPr marL="3881" marR="3881" marT="3881" marB="0" anchor="b"/>
                </a:tc>
                <a:extLst>
                  <a:ext uri="{0D108BD9-81ED-4DB2-BD59-A6C34878D82A}">
                    <a16:rowId xmlns:a16="http://schemas.microsoft.com/office/drawing/2014/main" val="493918328"/>
                  </a:ext>
                </a:extLst>
              </a:tr>
              <a:tr h="237389">
                <a:tc gridSpan="2" vMerge="1">
                  <a:txBody>
                    <a:bodyPr/>
                    <a:lstStyle/>
                    <a:p>
                      <a:endParaRPr lang="en-US"/>
                    </a:p>
                  </a:txBody>
                  <a:tcPr/>
                </a:tc>
                <a:tc hMerge="1" vMerge="1">
                  <a:txBody>
                    <a:bodyPr/>
                    <a:lstStyle/>
                    <a:p>
                      <a:endParaRPr lang="en-US"/>
                    </a:p>
                  </a:txBody>
                  <a:tcPr/>
                </a:tc>
                <a:tc>
                  <a:txBody>
                    <a:bodyPr/>
                    <a:lstStyle/>
                    <a:p>
                      <a:pPr algn="l" fontAlgn="b"/>
                      <a:r>
                        <a:rPr lang="en-US" sz="1400" u="none" strike="noStrike">
                          <a:effectLst/>
                        </a:rPr>
                        <a:t>RFID Antenna</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$112.16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TBD</a:t>
                      </a:r>
                      <a:endParaRPr lang="en-US" sz="1400" b="0" i="0" u="none" strike="noStrike">
                        <a:solidFill>
                          <a:srgbClr val="000000"/>
                        </a:solidFill>
                        <a:effectLst/>
                        <a:latin typeface="Arial" panose="020B0604020202020204" pitchFamily="34" charset="0"/>
                      </a:endParaRPr>
                    </a:p>
                  </a:txBody>
                  <a:tcPr marL="3881" marR="3881" marT="3881" marB="0" anchor="b"/>
                </a:tc>
                <a:extLst>
                  <a:ext uri="{0D108BD9-81ED-4DB2-BD59-A6C34878D82A}">
                    <a16:rowId xmlns:a16="http://schemas.microsoft.com/office/drawing/2014/main" val="3689924590"/>
                  </a:ext>
                </a:extLst>
              </a:tr>
              <a:tr h="237389">
                <a:tc gridSpan="2" vMerge="1">
                  <a:txBody>
                    <a:bodyPr/>
                    <a:lstStyle/>
                    <a:p>
                      <a:endParaRPr lang="en-US"/>
                    </a:p>
                  </a:txBody>
                  <a:tcPr/>
                </a:tc>
                <a:tc hMerge="1" vMerge="1">
                  <a:txBody>
                    <a:bodyPr/>
                    <a:lstStyle/>
                    <a:p>
                      <a:endParaRPr lang="en-US"/>
                    </a:p>
                  </a:txBody>
                  <a:tcPr/>
                </a:tc>
                <a:tc>
                  <a:txBody>
                    <a:bodyPr/>
                    <a:lstStyle/>
                    <a:p>
                      <a:pPr algn="l" fontAlgn="b"/>
                      <a:r>
                        <a:rPr lang="en-US" sz="1400" u="none" strike="noStrike">
                          <a:effectLst/>
                        </a:rPr>
                        <a:t>Door Position Sensor</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$8.98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TBD</a:t>
                      </a:r>
                      <a:endParaRPr lang="en-US" sz="1400" b="0" i="0" u="none" strike="noStrike">
                        <a:solidFill>
                          <a:srgbClr val="000000"/>
                        </a:solidFill>
                        <a:effectLst/>
                        <a:latin typeface="Arial" panose="020B0604020202020204" pitchFamily="34" charset="0"/>
                      </a:endParaRPr>
                    </a:p>
                  </a:txBody>
                  <a:tcPr marL="3881" marR="3881" marT="3881" marB="0" anchor="b"/>
                </a:tc>
                <a:extLst>
                  <a:ext uri="{0D108BD9-81ED-4DB2-BD59-A6C34878D82A}">
                    <a16:rowId xmlns:a16="http://schemas.microsoft.com/office/drawing/2014/main" val="1661989005"/>
                  </a:ext>
                </a:extLst>
              </a:tr>
              <a:tr h="237389">
                <a:tc gridSpan="2" vMerge="1">
                  <a:txBody>
                    <a:bodyPr/>
                    <a:lstStyle/>
                    <a:p>
                      <a:endParaRPr lang="en-US"/>
                    </a:p>
                  </a:txBody>
                  <a:tcPr/>
                </a:tc>
                <a:tc hMerge="1" vMerge="1">
                  <a:txBody>
                    <a:bodyPr/>
                    <a:lstStyle/>
                    <a:p>
                      <a:endParaRPr lang="en-US"/>
                    </a:p>
                  </a:txBody>
                  <a:tcPr/>
                </a:tc>
                <a:tc>
                  <a:txBody>
                    <a:bodyPr/>
                    <a:lstStyle/>
                    <a:p>
                      <a:pPr algn="l" fontAlgn="b"/>
                      <a:r>
                        <a:rPr lang="en-US" sz="1400" u="none" strike="noStrike">
                          <a:effectLst/>
                        </a:rPr>
                        <a:t>Stepper Motor Driver</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$43.09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TBD</a:t>
                      </a:r>
                      <a:endParaRPr lang="en-US" sz="1400" b="0" i="0" u="none" strike="noStrike">
                        <a:solidFill>
                          <a:srgbClr val="000000"/>
                        </a:solidFill>
                        <a:effectLst/>
                        <a:latin typeface="Arial" panose="020B0604020202020204" pitchFamily="34" charset="0"/>
                      </a:endParaRPr>
                    </a:p>
                  </a:txBody>
                  <a:tcPr marL="3881" marR="3881" marT="3881" marB="0" anchor="b"/>
                </a:tc>
                <a:extLst>
                  <a:ext uri="{0D108BD9-81ED-4DB2-BD59-A6C34878D82A}">
                    <a16:rowId xmlns:a16="http://schemas.microsoft.com/office/drawing/2014/main" val="2222388390"/>
                  </a:ext>
                </a:extLst>
              </a:tr>
              <a:tr h="237389">
                <a:tc gridSpan="2" vMerge="1">
                  <a:txBody>
                    <a:bodyPr/>
                    <a:lstStyle/>
                    <a:p>
                      <a:endParaRPr lang="en-US"/>
                    </a:p>
                  </a:txBody>
                  <a:tcPr/>
                </a:tc>
                <a:tc hMerge="1" vMerge="1">
                  <a:txBody>
                    <a:bodyPr/>
                    <a:lstStyle/>
                    <a:p>
                      <a:endParaRPr lang="en-US"/>
                    </a:p>
                  </a:txBody>
                  <a:tcPr/>
                </a:tc>
                <a:tc>
                  <a:txBody>
                    <a:bodyPr/>
                    <a:lstStyle/>
                    <a:p>
                      <a:pPr algn="l" fontAlgn="b"/>
                      <a:r>
                        <a:rPr lang="en-US" sz="1400" u="none" strike="noStrike">
                          <a:effectLst/>
                        </a:rPr>
                        <a:t>Obtruction sensor</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$17.97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TBD</a:t>
                      </a:r>
                      <a:endParaRPr lang="en-US" sz="1400" b="0" i="0" u="none" strike="noStrike">
                        <a:solidFill>
                          <a:srgbClr val="000000"/>
                        </a:solidFill>
                        <a:effectLst/>
                        <a:latin typeface="Arial" panose="020B0604020202020204" pitchFamily="34" charset="0"/>
                      </a:endParaRPr>
                    </a:p>
                  </a:txBody>
                  <a:tcPr marL="3881" marR="3881" marT="3881" marB="0" anchor="b"/>
                </a:tc>
                <a:extLst>
                  <a:ext uri="{0D108BD9-81ED-4DB2-BD59-A6C34878D82A}">
                    <a16:rowId xmlns:a16="http://schemas.microsoft.com/office/drawing/2014/main" val="3696404614"/>
                  </a:ext>
                </a:extLst>
              </a:tr>
              <a:tr h="237389">
                <a:tc gridSpan="2" vMerge="1">
                  <a:txBody>
                    <a:bodyPr/>
                    <a:lstStyle/>
                    <a:p>
                      <a:endParaRPr lang="en-US"/>
                    </a:p>
                  </a:txBody>
                  <a:tcPr/>
                </a:tc>
                <a:tc hMerge="1" vMerge="1">
                  <a:txBody>
                    <a:bodyPr/>
                    <a:lstStyle/>
                    <a:p>
                      <a:endParaRPr lang="en-US"/>
                    </a:p>
                  </a:txBody>
                  <a:tcPr/>
                </a:tc>
                <a:tc>
                  <a:txBody>
                    <a:bodyPr/>
                    <a:lstStyle/>
                    <a:p>
                      <a:pPr algn="l" fontAlgn="b"/>
                      <a:r>
                        <a:rPr lang="en-US" sz="1400" u="none" strike="noStrike">
                          <a:effectLst/>
                        </a:rPr>
                        <a:t>Arduino LEDs</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$9.97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TBD</a:t>
                      </a:r>
                      <a:endParaRPr lang="en-US" sz="1400" b="0" i="0" u="none" strike="noStrike">
                        <a:solidFill>
                          <a:srgbClr val="000000"/>
                        </a:solidFill>
                        <a:effectLst/>
                        <a:latin typeface="Arial" panose="020B0604020202020204" pitchFamily="34" charset="0"/>
                      </a:endParaRPr>
                    </a:p>
                  </a:txBody>
                  <a:tcPr marL="3881" marR="3881" marT="3881" marB="0" anchor="b"/>
                </a:tc>
                <a:extLst>
                  <a:ext uri="{0D108BD9-81ED-4DB2-BD59-A6C34878D82A}">
                    <a16:rowId xmlns:a16="http://schemas.microsoft.com/office/drawing/2014/main" val="2359308795"/>
                  </a:ext>
                </a:extLst>
              </a:tr>
              <a:tr h="329406">
                <a:tc>
                  <a:txBody>
                    <a:bodyPr/>
                    <a:lstStyle/>
                    <a:p>
                      <a:pPr algn="ctr" fontAlgn="ctr"/>
                      <a:endParaRPr lang="en-US" sz="1800" b="0" i="0" u="none" strike="noStrike">
                        <a:solidFill>
                          <a:schemeClr val="bg1"/>
                        </a:solidFill>
                        <a:effectLst/>
                        <a:latin typeface="Arial" panose="020B0604020202020204" pitchFamily="34" charset="0"/>
                      </a:endParaRPr>
                    </a:p>
                  </a:txBody>
                  <a:tcPr marL="3881" marR="3881" marT="3881" marB="0" anchor="ctr">
                    <a:solidFill>
                      <a:srgbClr val="782F40"/>
                    </a:solidFill>
                  </a:tcPr>
                </a:tc>
                <a:tc gridSpan="2">
                  <a:txBody>
                    <a:bodyPr/>
                    <a:lstStyle/>
                    <a:p>
                      <a:pPr algn="ctr" fontAlgn="ctr"/>
                      <a:endParaRPr lang="en-US" sz="1800" b="0" i="0" u="none" strike="noStrike">
                        <a:solidFill>
                          <a:schemeClr val="bg1"/>
                        </a:solidFill>
                        <a:effectLst/>
                        <a:latin typeface="Arial" panose="020B0604020202020204" pitchFamily="34" charset="0"/>
                      </a:endParaRPr>
                    </a:p>
                  </a:txBody>
                  <a:tcPr marL="3881" marR="3881" marT="3881" marB="0" anchor="ctr">
                    <a:solidFill>
                      <a:srgbClr val="782F40"/>
                    </a:solidFill>
                  </a:tcPr>
                </a:tc>
                <a:tc hMerge="1">
                  <a:txBody>
                    <a:bodyPr/>
                    <a:lstStyle/>
                    <a:p>
                      <a:endParaRPr lang="en-US"/>
                    </a:p>
                  </a:txBody>
                  <a:tcPr/>
                </a:tc>
                <a:tc>
                  <a:txBody>
                    <a:bodyPr/>
                    <a:lstStyle/>
                    <a:p>
                      <a:pPr algn="ctr"/>
                      <a:r>
                        <a:rPr lang="en-US" sz="1400" u="none" strike="noStrike" kern="1200">
                          <a:solidFill>
                            <a:schemeClr val="bg1"/>
                          </a:solidFill>
                          <a:effectLst/>
                          <a:latin typeface="+mn-lt"/>
                          <a:ea typeface="+mn-ea"/>
                          <a:cs typeface="+mn-cs"/>
                        </a:rPr>
                        <a:t>Cost</a:t>
                      </a:r>
                      <a:r>
                        <a:rPr lang="en-US" sz="1400">
                          <a:solidFill>
                            <a:schemeClr val="bg1"/>
                          </a:solidFill>
                        </a:rPr>
                        <a:t>:</a:t>
                      </a:r>
                    </a:p>
                  </a:txBody>
                  <a:tcPr marL="3881" marR="3881" marT="3881" marB="0" anchor="ctr">
                    <a:solidFill>
                      <a:srgbClr val="782F40"/>
                    </a:solidFill>
                  </a:tcPr>
                </a:tc>
                <a:tc>
                  <a:txBody>
                    <a:bodyPr/>
                    <a:lstStyle/>
                    <a:p>
                      <a:pPr algn="ctr"/>
                      <a:r>
                        <a:rPr lang="en-US" sz="1400">
                          <a:solidFill>
                            <a:schemeClr val="bg1"/>
                          </a:solidFill>
                        </a:rPr>
                        <a:t>$627.85</a:t>
                      </a:r>
                    </a:p>
                  </a:txBody>
                  <a:tcPr marL="3881" marR="3881" marT="3881" marB="0" anchor="ctr">
                    <a:solidFill>
                      <a:srgbClr val="782F40"/>
                    </a:solidFill>
                  </a:tcPr>
                </a:tc>
                <a:tc>
                  <a:txBody>
                    <a:bodyPr/>
                    <a:lstStyle/>
                    <a:p>
                      <a:endParaRPr lang="en-US" sz="2000">
                        <a:solidFill>
                          <a:schemeClr val="bg1"/>
                        </a:solidFill>
                      </a:endParaRPr>
                    </a:p>
                  </a:txBody>
                  <a:tcPr marL="3881" marR="3881" marT="3881" marB="0" anchor="ctr">
                    <a:solidFill>
                      <a:srgbClr val="782F40"/>
                    </a:solidFill>
                  </a:tcPr>
                </a:tc>
                <a:extLst>
                  <a:ext uri="{0D108BD9-81ED-4DB2-BD59-A6C34878D82A}">
                    <a16:rowId xmlns:a16="http://schemas.microsoft.com/office/drawing/2014/main" val="2780130117"/>
                  </a:ext>
                </a:extLst>
              </a:tr>
            </a:tbl>
          </a:graphicData>
        </a:graphic>
      </p:graphicFrame>
      <p:sp>
        <p:nvSpPr>
          <p:cNvPr id="28" name="Rectangle 27">
            <a:extLst>
              <a:ext uri="{FF2B5EF4-FFF2-40B4-BE49-F238E27FC236}">
                <a16:creationId xmlns:a16="http://schemas.microsoft.com/office/drawing/2014/main" id="{EFD89BF9-A55E-1376-5146-04A7A54E5DBB}"/>
              </a:ext>
            </a:extLst>
          </p:cNvPr>
          <p:cNvSpPr/>
          <p:nvPr/>
        </p:nvSpPr>
        <p:spPr>
          <a:xfrm>
            <a:off x="11427738" y="1384817"/>
            <a:ext cx="457200" cy="374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3297946"/>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A3E5B-4744-82DE-E9EF-62D36A7514C6}"/>
              </a:ext>
            </a:extLst>
          </p:cNvPr>
          <p:cNvSpPr>
            <a:spLocks noGrp="1"/>
          </p:cNvSpPr>
          <p:nvPr>
            <p:ph type="title"/>
          </p:nvPr>
        </p:nvSpPr>
        <p:spPr>
          <a:xfrm>
            <a:off x="371475" y="269876"/>
            <a:ext cx="11520487" cy="758824"/>
          </a:xfrm>
        </p:spPr>
        <p:txBody>
          <a:bodyPr/>
          <a:lstStyle/>
          <a:p>
            <a:r>
              <a:rPr lang="en-US"/>
              <a:t>INTIAL BILL OF MATERIALS</a:t>
            </a:r>
          </a:p>
        </p:txBody>
      </p:sp>
      <p:sp>
        <p:nvSpPr>
          <p:cNvPr id="4" name="Slide Number Placeholder 3">
            <a:extLst>
              <a:ext uri="{FF2B5EF4-FFF2-40B4-BE49-F238E27FC236}">
                <a16:creationId xmlns:a16="http://schemas.microsoft.com/office/drawing/2014/main" id="{9F3D48B5-BADA-9814-EC26-3480B180664C}"/>
              </a:ext>
            </a:extLst>
          </p:cNvPr>
          <p:cNvSpPr>
            <a:spLocks noGrp="1"/>
          </p:cNvSpPr>
          <p:nvPr>
            <p:ph type="sldNum" sz="quarter" idx="12"/>
          </p:nvPr>
        </p:nvSpPr>
        <p:spPr>
          <a:xfrm>
            <a:off x="7688380" y="6560513"/>
            <a:ext cx="4409337" cy="206104"/>
          </a:xfrm>
        </p:spPr>
        <p:txBody>
          <a:bodyPr/>
          <a:lstStyle/>
          <a:p>
            <a:r>
              <a:rPr lang="en-US"/>
              <a:t>Thompson </a:t>
            </a:r>
            <a:fld id="{03DC2DEF-D2FE-4B45-ABA4-9F153FD1C98A}" type="slidenum">
              <a:rPr lang="en-US" smtClean="0"/>
              <a:t>61</a:t>
            </a:fld>
            <a:endParaRPr lang="en-US"/>
          </a:p>
        </p:txBody>
      </p:sp>
      <p:pic>
        <p:nvPicPr>
          <p:cNvPr id="5" name="Picture 4" descr="Logo&#10;&#10;Description automatically generated">
            <a:extLst>
              <a:ext uri="{FF2B5EF4-FFF2-40B4-BE49-F238E27FC236}">
                <a16:creationId xmlns:a16="http://schemas.microsoft.com/office/drawing/2014/main" id="{51F08A7F-9B62-7342-B8B0-D1BE3551398F}"/>
              </a:ext>
            </a:extLst>
          </p:cNvPr>
          <p:cNvPicPr>
            <a:picLocks noChangeAspect="1"/>
          </p:cNvPicPr>
          <p:nvPr/>
        </p:nvPicPr>
        <p:blipFill>
          <a:blip r:embed="rId3"/>
          <a:stretch>
            <a:fillRect/>
          </a:stretch>
        </p:blipFill>
        <p:spPr>
          <a:xfrm>
            <a:off x="10926762" y="268288"/>
            <a:ext cx="965200" cy="965200"/>
          </a:xfrm>
          <a:prstGeom prst="rect">
            <a:avLst/>
          </a:prstGeom>
        </p:spPr>
      </p:pic>
      <p:pic>
        <p:nvPicPr>
          <p:cNvPr id="6" name="Content Placeholder 4">
            <a:extLst>
              <a:ext uri="{FF2B5EF4-FFF2-40B4-BE49-F238E27FC236}">
                <a16:creationId xmlns:a16="http://schemas.microsoft.com/office/drawing/2014/main" id="{F9FE38D5-CE0D-1D45-52AA-B8EAC7FE9952}"/>
              </a:ext>
            </a:extLst>
          </p:cNvPr>
          <p:cNvPicPr>
            <a:picLocks noGrp="1" noChangeAspect="1"/>
          </p:cNvPicPr>
          <p:nvPr>
            <p:ph idx="1"/>
          </p:nvPr>
        </p:nvPicPr>
        <p:blipFill rotWithShape="1">
          <a:blip r:embed="rId4"/>
          <a:srcRect l="14608" t="22031" r="2921" b="22478"/>
          <a:stretch/>
        </p:blipFill>
        <p:spPr>
          <a:xfrm>
            <a:off x="8290918" y="1754360"/>
            <a:ext cx="1547050" cy="1102411"/>
          </a:xfrm>
          <a:prstGeom prst="rect">
            <a:avLst/>
          </a:prstGeom>
        </p:spPr>
      </p:pic>
      <p:pic>
        <p:nvPicPr>
          <p:cNvPr id="7" name="Picture 6">
            <a:extLst>
              <a:ext uri="{FF2B5EF4-FFF2-40B4-BE49-F238E27FC236}">
                <a16:creationId xmlns:a16="http://schemas.microsoft.com/office/drawing/2014/main" id="{A0E429BC-C669-F63B-1B1C-CE0AFF128C2A}"/>
              </a:ext>
            </a:extLst>
          </p:cNvPr>
          <p:cNvPicPr>
            <a:picLocks noChangeAspect="1"/>
          </p:cNvPicPr>
          <p:nvPr/>
        </p:nvPicPr>
        <p:blipFill rotWithShape="1">
          <a:blip r:embed="rId5"/>
          <a:srcRect l="7816" t="19725" r="6670" b="19919"/>
          <a:stretch/>
        </p:blipFill>
        <p:spPr>
          <a:xfrm>
            <a:off x="8098678" y="3336127"/>
            <a:ext cx="1739290" cy="1121748"/>
          </a:xfrm>
          <a:prstGeom prst="rect">
            <a:avLst/>
          </a:prstGeom>
        </p:spPr>
      </p:pic>
      <p:pic>
        <p:nvPicPr>
          <p:cNvPr id="9" name="Picture 8">
            <a:extLst>
              <a:ext uri="{FF2B5EF4-FFF2-40B4-BE49-F238E27FC236}">
                <a16:creationId xmlns:a16="http://schemas.microsoft.com/office/drawing/2014/main" id="{07A1EC77-BB05-9315-3581-CCA46DAE5FA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974" t="39129" r="68338" b="22496"/>
          <a:stretch/>
        </p:blipFill>
        <p:spPr bwMode="auto">
          <a:xfrm>
            <a:off x="7780147" y="4656292"/>
            <a:ext cx="1886973" cy="18013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54A4C275-F6A1-CBA9-E9BC-888E80AAFC16}"/>
              </a:ext>
            </a:extLst>
          </p:cNvPr>
          <p:cNvPicPr>
            <a:picLocks noChangeAspect="1"/>
          </p:cNvPicPr>
          <p:nvPr/>
        </p:nvPicPr>
        <p:blipFill rotWithShape="1">
          <a:blip r:embed="rId7"/>
          <a:srcRect l="5803" t="5297" r="68431" b="36105"/>
          <a:stretch/>
        </p:blipFill>
        <p:spPr>
          <a:xfrm>
            <a:off x="10304473" y="1564644"/>
            <a:ext cx="1244577" cy="1292127"/>
          </a:xfrm>
          <a:prstGeom prst="rect">
            <a:avLst/>
          </a:prstGeom>
        </p:spPr>
      </p:pic>
      <p:pic>
        <p:nvPicPr>
          <p:cNvPr id="11" name="Picture 10">
            <a:extLst>
              <a:ext uri="{FF2B5EF4-FFF2-40B4-BE49-F238E27FC236}">
                <a16:creationId xmlns:a16="http://schemas.microsoft.com/office/drawing/2014/main" id="{4A1763C9-E276-9B33-FF80-34835AD6CB91}"/>
              </a:ext>
            </a:extLst>
          </p:cNvPr>
          <p:cNvPicPr>
            <a:picLocks noChangeAspect="1"/>
          </p:cNvPicPr>
          <p:nvPr/>
        </p:nvPicPr>
        <p:blipFill rotWithShape="1">
          <a:blip r:embed="rId8"/>
          <a:srcRect l="7494" t="-166" r="392" b="26102"/>
          <a:stretch/>
        </p:blipFill>
        <p:spPr>
          <a:xfrm>
            <a:off x="10168607" y="3234438"/>
            <a:ext cx="1579839" cy="1415932"/>
          </a:xfrm>
          <a:prstGeom prst="rect">
            <a:avLst/>
          </a:prstGeom>
        </p:spPr>
      </p:pic>
      <p:pic>
        <p:nvPicPr>
          <p:cNvPr id="12" name="Picture 11">
            <a:extLst>
              <a:ext uri="{FF2B5EF4-FFF2-40B4-BE49-F238E27FC236}">
                <a16:creationId xmlns:a16="http://schemas.microsoft.com/office/drawing/2014/main" id="{80E8DA2B-217E-FAD7-A774-D70C8067FBB4}"/>
              </a:ext>
            </a:extLst>
          </p:cNvPr>
          <p:cNvPicPr>
            <a:picLocks noChangeAspect="1"/>
          </p:cNvPicPr>
          <p:nvPr/>
        </p:nvPicPr>
        <p:blipFill rotWithShape="1">
          <a:blip r:embed="rId9"/>
          <a:srcRect r="43549" b="37257"/>
          <a:stretch/>
        </p:blipFill>
        <p:spPr>
          <a:xfrm>
            <a:off x="10139495" y="4767187"/>
            <a:ext cx="1977171" cy="1737360"/>
          </a:xfrm>
          <a:prstGeom prst="rect">
            <a:avLst/>
          </a:prstGeom>
        </p:spPr>
      </p:pic>
      <p:sp>
        <p:nvSpPr>
          <p:cNvPr id="14" name="Rectangle 13">
            <a:extLst>
              <a:ext uri="{FF2B5EF4-FFF2-40B4-BE49-F238E27FC236}">
                <a16:creationId xmlns:a16="http://schemas.microsoft.com/office/drawing/2014/main" id="{A109F847-3DFD-55D5-84AE-3642C309E08D}"/>
              </a:ext>
            </a:extLst>
          </p:cNvPr>
          <p:cNvSpPr/>
          <p:nvPr/>
        </p:nvSpPr>
        <p:spPr>
          <a:xfrm>
            <a:off x="10020166" y="4656292"/>
            <a:ext cx="487548" cy="2725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Diagonal Corners Rounded 14">
            <a:extLst>
              <a:ext uri="{FF2B5EF4-FFF2-40B4-BE49-F238E27FC236}">
                <a16:creationId xmlns:a16="http://schemas.microsoft.com/office/drawing/2014/main" id="{18C6D09C-E152-BA5F-32E0-0D0D332C7513}"/>
              </a:ext>
            </a:extLst>
          </p:cNvPr>
          <p:cNvSpPr/>
          <p:nvPr/>
        </p:nvSpPr>
        <p:spPr>
          <a:xfrm>
            <a:off x="11569997" y="1990033"/>
            <a:ext cx="245644" cy="243411"/>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D1F51AE-2C79-2011-9C4A-1EC00752CB30}"/>
              </a:ext>
            </a:extLst>
          </p:cNvPr>
          <p:cNvSpPr/>
          <p:nvPr/>
        </p:nvSpPr>
        <p:spPr>
          <a:xfrm>
            <a:off x="9532303" y="4531752"/>
            <a:ext cx="247336" cy="499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D28A08A-723A-F345-3AD2-5C1210DE0C2B}"/>
              </a:ext>
            </a:extLst>
          </p:cNvPr>
          <p:cNvSpPr/>
          <p:nvPr/>
        </p:nvSpPr>
        <p:spPr>
          <a:xfrm>
            <a:off x="9741341" y="4644447"/>
            <a:ext cx="457200" cy="374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2EF9623B-7C66-FF49-F1D1-8465A5FC4EEE}"/>
              </a:ext>
            </a:extLst>
          </p:cNvPr>
          <p:cNvSpPr/>
          <p:nvPr/>
        </p:nvSpPr>
        <p:spPr>
          <a:xfrm>
            <a:off x="3464479" y="832254"/>
            <a:ext cx="314948" cy="3509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FD89BF9-A55E-1376-5146-04A7A54E5DBB}"/>
              </a:ext>
            </a:extLst>
          </p:cNvPr>
          <p:cNvSpPr/>
          <p:nvPr/>
        </p:nvSpPr>
        <p:spPr>
          <a:xfrm>
            <a:off x="11427738" y="1384817"/>
            <a:ext cx="457200" cy="374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Table 12">
            <a:extLst>
              <a:ext uri="{FF2B5EF4-FFF2-40B4-BE49-F238E27FC236}">
                <a16:creationId xmlns:a16="http://schemas.microsoft.com/office/drawing/2014/main" id="{D281DD38-0FE3-BE7A-79F2-F212DF10C336}"/>
              </a:ext>
            </a:extLst>
          </p:cNvPr>
          <p:cNvGraphicFramePr>
            <a:graphicFrameLocks noGrp="1"/>
          </p:cNvGraphicFramePr>
          <p:nvPr>
            <p:extLst>
              <p:ext uri="{D42A27DB-BD31-4B8C-83A1-F6EECF244321}">
                <p14:modId xmlns:p14="http://schemas.microsoft.com/office/powerpoint/2010/main" val="3690931803"/>
              </p:ext>
            </p:extLst>
          </p:nvPr>
        </p:nvGraphicFramePr>
        <p:xfrm>
          <a:off x="395538" y="894912"/>
          <a:ext cx="6697690" cy="5433936"/>
        </p:xfrm>
        <a:graphic>
          <a:graphicData uri="http://schemas.openxmlformats.org/drawingml/2006/table">
            <a:tbl>
              <a:tblPr>
                <a:tableStyleId>{5C22544A-7EE6-4342-B048-85BDC9FD1C3A}</a:tableStyleId>
              </a:tblPr>
              <a:tblGrid>
                <a:gridCol w="1487083">
                  <a:extLst>
                    <a:ext uri="{9D8B030D-6E8A-4147-A177-3AD203B41FA5}">
                      <a16:colId xmlns:a16="http://schemas.microsoft.com/office/drawing/2014/main" val="3045710531"/>
                    </a:ext>
                  </a:extLst>
                </a:gridCol>
                <a:gridCol w="78413">
                  <a:extLst>
                    <a:ext uri="{9D8B030D-6E8A-4147-A177-3AD203B41FA5}">
                      <a16:colId xmlns:a16="http://schemas.microsoft.com/office/drawing/2014/main" val="3070688205"/>
                    </a:ext>
                  </a:extLst>
                </a:gridCol>
                <a:gridCol w="1565496">
                  <a:extLst>
                    <a:ext uri="{9D8B030D-6E8A-4147-A177-3AD203B41FA5}">
                      <a16:colId xmlns:a16="http://schemas.microsoft.com/office/drawing/2014/main" val="4003575983"/>
                    </a:ext>
                  </a:extLst>
                </a:gridCol>
                <a:gridCol w="729177">
                  <a:extLst>
                    <a:ext uri="{9D8B030D-6E8A-4147-A177-3AD203B41FA5}">
                      <a16:colId xmlns:a16="http://schemas.microsoft.com/office/drawing/2014/main" val="920445089"/>
                    </a:ext>
                  </a:extLst>
                </a:gridCol>
                <a:gridCol w="895350">
                  <a:extLst>
                    <a:ext uri="{9D8B030D-6E8A-4147-A177-3AD203B41FA5}">
                      <a16:colId xmlns:a16="http://schemas.microsoft.com/office/drawing/2014/main" val="1922214189"/>
                    </a:ext>
                  </a:extLst>
                </a:gridCol>
                <a:gridCol w="1942171">
                  <a:extLst>
                    <a:ext uri="{9D8B030D-6E8A-4147-A177-3AD203B41FA5}">
                      <a16:colId xmlns:a16="http://schemas.microsoft.com/office/drawing/2014/main" val="875474010"/>
                    </a:ext>
                  </a:extLst>
                </a:gridCol>
              </a:tblGrid>
              <a:tr h="102516">
                <a:tc>
                  <a:txBody>
                    <a:bodyPr/>
                    <a:lstStyle/>
                    <a:p>
                      <a:pPr algn="l" fontAlgn="ctr"/>
                      <a:r>
                        <a:rPr lang="en-US" sz="1800" u="none" strike="noStrike">
                          <a:effectLst/>
                        </a:rPr>
                        <a:t> </a:t>
                      </a:r>
                      <a:endParaRPr lang="en-US" sz="1800" b="0" i="0" u="none" strike="noStrike">
                        <a:solidFill>
                          <a:srgbClr val="444D26"/>
                        </a:solidFill>
                        <a:effectLst/>
                        <a:latin typeface="Arial" panose="020B0604020202020204" pitchFamily="34" charset="0"/>
                      </a:endParaRPr>
                    </a:p>
                  </a:txBody>
                  <a:tcPr marL="46571" marR="3881" marT="3881" marB="0" anchor="ctr"/>
                </a:tc>
                <a:tc gridSpan="5">
                  <a:txBody>
                    <a:bodyPr/>
                    <a:lstStyle/>
                    <a:p>
                      <a:pPr algn="l" fontAlgn="ctr"/>
                      <a:r>
                        <a:rPr lang="en-US" sz="1400" u="none" strike="noStrike">
                          <a:effectLst/>
                        </a:rPr>
                        <a:t>Automatic Dog Door Parts List</a:t>
                      </a:r>
                      <a:endParaRPr lang="en-US" sz="1400" b="0" i="0" u="none" strike="noStrike">
                        <a:solidFill>
                          <a:srgbClr val="444D26"/>
                        </a:solidFill>
                        <a:effectLst/>
                        <a:latin typeface="Arial" panose="020B0604020202020204" pitchFamily="34" charset="0"/>
                      </a:endParaRPr>
                    </a:p>
                  </a:txBody>
                  <a:tcPr marL="46571" marR="3881" marT="3881"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39395225"/>
                  </a:ext>
                </a:extLst>
              </a:tr>
              <a:tr h="469846">
                <a:tc>
                  <a:txBody>
                    <a:bodyPr/>
                    <a:lstStyle/>
                    <a:p>
                      <a:pPr algn="l" fontAlgn="ctr"/>
                      <a:r>
                        <a:rPr lang="en-US" sz="1800" u="none" strike="noStrike">
                          <a:solidFill>
                            <a:schemeClr val="bg1"/>
                          </a:solidFill>
                          <a:effectLst/>
                        </a:rPr>
                        <a:t> </a:t>
                      </a:r>
                      <a:endParaRPr lang="en-US" sz="1800" b="0" i="0" u="none" strike="noStrike">
                        <a:solidFill>
                          <a:schemeClr val="bg1"/>
                        </a:solidFill>
                        <a:effectLst/>
                        <a:latin typeface="Arial" panose="020B0604020202020204" pitchFamily="34" charset="0"/>
                      </a:endParaRPr>
                    </a:p>
                  </a:txBody>
                  <a:tcPr marL="46571" marR="3881" marT="3881" marB="0" anchor="ctr">
                    <a:solidFill>
                      <a:srgbClr val="782F40"/>
                    </a:solidFill>
                  </a:tcPr>
                </a:tc>
                <a:tc gridSpan="2">
                  <a:txBody>
                    <a:bodyPr/>
                    <a:lstStyle/>
                    <a:p>
                      <a:pPr algn="l" fontAlgn="ctr"/>
                      <a:r>
                        <a:rPr lang="en-US" sz="1400" u="none" strike="noStrike">
                          <a:solidFill>
                            <a:schemeClr val="bg1"/>
                          </a:solidFill>
                          <a:effectLst/>
                        </a:rPr>
                        <a:t>Name</a:t>
                      </a:r>
                      <a:endParaRPr lang="en-US" sz="1400" b="1" i="0" u="none" strike="noStrike">
                        <a:solidFill>
                          <a:schemeClr val="bg1"/>
                        </a:solidFill>
                        <a:effectLst/>
                        <a:latin typeface="Arial" panose="020B0604020202020204" pitchFamily="34" charset="0"/>
                      </a:endParaRPr>
                    </a:p>
                  </a:txBody>
                  <a:tcPr marL="46571" marR="3881" marT="3881" marB="0" anchor="ctr">
                    <a:solidFill>
                      <a:srgbClr val="782F40"/>
                    </a:solidFill>
                  </a:tcPr>
                </a:tc>
                <a:tc hMerge="1">
                  <a:txBody>
                    <a:bodyPr/>
                    <a:lstStyle/>
                    <a:p>
                      <a:endParaRPr lang="en-US"/>
                    </a:p>
                  </a:txBody>
                  <a:tcPr/>
                </a:tc>
                <a:tc>
                  <a:txBody>
                    <a:bodyPr/>
                    <a:lstStyle/>
                    <a:p>
                      <a:pPr algn="l" fontAlgn="ctr"/>
                      <a:r>
                        <a:rPr lang="en-US" sz="1400" u="none" strike="noStrike">
                          <a:solidFill>
                            <a:schemeClr val="bg1"/>
                          </a:solidFill>
                          <a:effectLst/>
                        </a:rPr>
                        <a:t>Part Credit</a:t>
                      </a:r>
                      <a:endParaRPr lang="en-US" sz="1400" b="1" i="0" u="none" strike="noStrike">
                        <a:solidFill>
                          <a:schemeClr val="bg1"/>
                        </a:solidFill>
                        <a:effectLst/>
                        <a:latin typeface="Arial" panose="020B0604020202020204" pitchFamily="34" charset="0"/>
                      </a:endParaRPr>
                    </a:p>
                  </a:txBody>
                  <a:tcPr marL="46571" marR="3881" marT="3881" marB="0" anchor="ctr">
                    <a:solidFill>
                      <a:srgbClr val="782F40"/>
                    </a:solidFill>
                  </a:tcPr>
                </a:tc>
                <a:tc>
                  <a:txBody>
                    <a:bodyPr/>
                    <a:lstStyle/>
                    <a:p>
                      <a:pPr algn="l" fontAlgn="ctr"/>
                      <a:r>
                        <a:rPr lang="en-US" sz="1400" u="none" strike="noStrike">
                          <a:solidFill>
                            <a:schemeClr val="bg1"/>
                          </a:solidFill>
                          <a:effectLst/>
                        </a:rPr>
                        <a:t>Total Cost/Part</a:t>
                      </a:r>
                      <a:endParaRPr lang="en-US" sz="1400" b="1" i="0" u="none" strike="noStrike">
                        <a:solidFill>
                          <a:schemeClr val="bg1"/>
                        </a:solidFill>
                        <a:effectLst/>
                        <a:latin typeface="Arial" panose="020B0604020202020204" pitchFamily="34" charset="0"/>
                      </a:endParaRPr>
                    </a:p>
                  </a:txBody>
                  <a:tcPr marL="46571" marR="3881" marT="3881" marB="0" anchor="ctr">
                    <a:solidFill>
                      <a:srgbClr val="782F40"/>
                    </a:solidFill>
                  </a:tcPr>
                </a:tc>
                <a:tc>
                  <a:txBody>
                    <a:bodyPr/>
                    <a:lstStyle/>
                    <a:p>
                      <a:pPr algn="l" fontAlgn="ctr"/>
                      <a:r>
                        <a:rPr lang="en-US" sz="1400" u="none" strike="noStrike">
                          <a:solidFill>
                            <a:schemeClr val="bg1"/>
                          </a:solidFill>
                          <a:effectLst/>
                        </a:rPr>
                        <a:t>Hardware Required</a:t>
                      </a:r>
                      <a:endParaRPr lang="en-US" sz="1400" b="1" i="0" u="none" strike="noStrike">
                        <a:solidFill>
                          <a:schemeClr val="bg1"/>
                        </a:solidFill>
                        <a:effectLst/>
                        <a:latin typeface="Arial" panose="020B0604020202020204" pitchFamily="34" charset="0"/>
                      </a:endParaRPr>
                    </a:p>
                  </a:txBody>
                  <a:tcPr marL="46571" marR="3881" marT="3881" marB="0" anchor="ctr">
                    <a:solidFill>
                      <a:srgbClr val="782F40"/>
                    </a:solidFill>
                  </a:tcPr>
                </a:tc>
                <a:extLst>
                  <a:ext uri="{0D108BD9-81ED-4DB2-BD59-A6C34878D82A}">
                    <a16:rowId xmlns:a16="http://schemas.microsoft.com/office/drawing/2014/main" val="3131912184"/>
                  </a:ext>
                </a:extLst>
              </a:tr>
              <a:tr h="237389">
                <a:tc rowSpan="8">
                  <a:txBody>
                    <a:bodyPr/>
                    <a:lstStyle/>
                    <a:p>
                      <a:pPr algn="ctr" fontAlgn="ctr"/>
                      <a:r>
                        <a:rPr lang="en-US" sz="1600" u="none" strike="noStrike">
                          <a:solidFill>
                            <a:schemeClr val="bg1"/>
                          </a:solidFill>
                          <a:effectLst/>
                        </a:rPr>
                        <a:t>Mechanical Components</a:t>
                      </a:r>
                      <a:endParaRPr lang="en-US" sz="1600" b="0" i="0" u="none" strike="noStrike">
                        <a:solidFill>
                          <a:schemeClr val="bg1"/>
                        </a:solidFill>
                        <a:effectLst/>
                        <a:latin typeface="Arial" panose="020B0604020202020204" pitchFamily="34" charset="0"/>
                      </a:endParaRPr>
                    </a:p>
                  </a:txBody>
                  <a:tcPr marL="3881" marR="3881" marT="3881" marB="0" anchor="ctr">
                    <a:solidFill>
                      <a:srgbClr val="782F40"/>
                    </a:solidFill>
                  </a:tcPr>
                </a:tc>
                <a:tc gridSpan="2">
                  <a:txBody>
                    <a:bodyPr/>
                    <a:lstStyle/>
                    <a:p>
                      <a:pPr algn="l" fontAlgn="b"/>
                      <a:r>
                        <a:rPr lang="en-US" sz="1400" u="none" strike="noStrike">
                          <a:effectLst/>
                        </a:rPr>
                        <a:t>Friction Wheel</a:t>
                      </a:r>
                      <a:endParaRPr lang="en-US" sz="1400" b="0" i="0" u="none" strike="noStrike">
                        <a:solidFill>
                          <a:srgbClr val="000000"/>
                        </a:solidFill>
                        <a:effectLst/>
                        <a:latin typeface="Arial" panose="020B0604020202020204" pitchFamily="34" charset="0"/>
                      </a:endParaRPr>
                    </a:p>
                  </a:txBody>
                  <a:tcPr marL="3881" marR="3881" marT="3881" marB="0" anchor="b"/>
                </a:tc>
                <a:tc hMerge="1">
                  <a:txBody>
                    <a:bodyPr/>
                    <a:lstStyle/>
                    <a:p>
                      <a:endParaRPr lang="en-US"/>
                    </a:p>
                  </a:txBody>
                  <a:tcPr/>
                </a:tc>
                <a:tc>
                  <a:txBody>
                    <a:bodyPr/>
                    <a:lstStyle/>
                    <a:p>
                      <a:pPr algn="r" fontAlgn="b"/>
                      <a:r>
                        <a:rPr lang="en-US" sz="1400" u="none" strike="noStrike">
                          <a:effectLst/>
                        </a:rPr>
                        <a:t>$8.64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$8.64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N/A</a:t>
                      </a:r>
                      <a:endParaRPr lang="en-US" sz="1400" b="0" i="0" u="none" strike="noStrike">
                        <a:solidFill>
                          <a:srgbClr val="000000"/>
                        </a:solidFill>
                        <a:effectLst/>
                        <a:latin typeface="Arial" panose="020B0604020202020204" pitchFamily="34" charset="0"/>
                      </a:endParaRPr>
                    </a:p>
                  </a:txBody>
                  <a:tcPr marL="3881" marR="3881" marT="3881" marB="0" anchor="b"/>
                </a:tc>
                <a:extLst>
                  <a:ext uri="{0D108BD9-81ED-4DB2-BD59-A6C34878D82A}">
                    <a16:rowId xmlns:a16="http://schemas.microsoft.com/office/drawing/2014/main" val="3632263224"/>
                  </a:ext>
                </a:extLst>
              </a:tr>
              <a:tr h="237389">
                <a:tc vMerge="1">
                  <a:txBody>
                    <a:bodyPr/>
                    <a:lstStyle/>
                    <a:p>
                      <a:endParaRPr lang="en-US"/>
                    </a:p>
                  </a:txBody>
                  <a:tcPr/>
                </a:tc>
                <a:tc gridSpan="2">
                  <a:txBody>
                    <a:bodyPr/>
                    <a:lstStyle/>
                    <a:p>
                      <a:pPr algn="l" fontAlgn="b"/>
                      <a:r>
                        <a:rPr lang="en-US" sz="1400" u="none" strike="noStrike">
                          <a:effectLst/>
                        </a:rPr>
                        <a:t>Friction Wheel surround</a:t>
                      </a:r>
                      <a:endParaRPr lang="en-US" sz="1400" b="0" i="0" u="none" strike="noStrike">
                        <a:solidFill>
                          <a:srgbClr val="000000"/>
                        </a:solidFill>
                        <a:effectLst/>
                        <a:latin typeface="Arial" panose="020B0604020202020204" pitchFamily="34" charset="0"/>
                      </a:endParaRPr>
                    </a:p>
                  </a:txBody>
                  <a:tcPr marL="3881" marR="3881" marT="3881" marB="0" anchor="b"/>
                </a:tc>
                <a:tc hMerge="1">
                  <a:txBody>
                    <a:bodyPr/>
                    <a:lstStyle/>
                    <a:p>
                      <a:endParaRPr lang="en-US"/>
                    </a:p>
                  </a:txBody>
                  <a:tcPr/>
                </a:tc>
                <a:tc>
                  <a:txBody>
                    <a:bodyPr/>
                    <a:lstStyle/>
                    <a:p>
                      <a:pPr algn="r" fontAlgn="b"/>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$21.94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N/A: adhesive</a:t>
                      </a:r>
                      <a:endParaRPr lang="en-US" sz="1400" b="0" i="0" u="none" strike="noStrike">
                        <a:solidFill>
                          <a:srgbClr val="000000"/>
                        </a:solidFill>
                        <a:effectLst/>
                        <a:latin typeface="Arial" panose="020B0604020202020204" pitchFamily="34" charset="0"/>
                      </a:endParaRPr>
                    </a:p>
                  </a:txBody>
                  <a:tcPr marL="3881" marR="3881" marT="3881" marB="0" anchor="b"/>
                </a:tc>
                <a:extLst>
                  <a:ext uri="{0D108BD9-81ED-4DB2-BD59-A6C34878D82A}">
                    <a16:rowId xmlns:a16="http://schemas.microsoft.com/office/drawing/2014/main" val="1595638613"/>
                  </a:ext>
                </a:extLst>
              </a:tr>
              <a:tr h="237389">
                <a:tc vMerge="1">
                  <a:txBody>
                    <a:bodyPr/>
                    <a:lstStyle/>
                    <a:p>
                      <a:endParaRPr lang="en-US"/>
                    </a:p>
                  </a:txBody>
                  <a:tcPr/>
                </a:tc>
                <a:tc gridSpan="2">
                  <a:txBody>
                    <a:bodyPr/>
                    <a:lstStyle/>
                    <a:p>
                      <a:pPr algn="l" fontAlgn="b"/>
                      <a:r>
                        <a:rPr lang="en-US" sz="1400" u="none" strike="noStrike">
                          <a:effectLst/>
                        </a:rPr>
                        <a:t>Idle Wheels</a:t>
                      </a:r>
                      <a:endParaRPr lang="en-US" sz="1400" b="0" i="0" u="none" strike="noStrike">
                        <a:solidFill>
                          <a:srgbClr val="000000"/>
                        </a:solidFill>
                        <a:effectLst/>
                        <a:latin typeface="Arial" panose="020B0604020202020204" pitchFamily="34" charset="0"/>
                      </a:endParaRPr>
                    </a:p>
                  </a:txBody>
                  <a:tcPr marL="3881" marR="3881" marT="3881" marB="0" anchor="b"/>
                </a:tc>
                <a:tc hMerge="1">
                  <a:txBody>
                    <a:bodyPr/>
                    <a:lstStyle/>
                    <a:p>
                      <a:endParaRPr lang="en-US"/>
                    </a:p>
                  </a:txBody>
                  <a:tcPr/>
                </a:tc>
                <a:tc>
                  <a:txBody>
                    <a:bodyPr/>
                    <a:lstStyle/>
                    <a:p>
                      <a:pPr algn="r" fontAlgn="b"/>
                      <a:r>
                        <a:rPr lang="en-US" sz="1400" u="none" strike="noStrike">
                          <a:effectLst/>
                        </a:rPr>
                        <a:t>$17.81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$17.81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N/A</a:t>
                      </a:r>
                      <a:endParaRPr lang="en-US" sz="1400" b="0" i="0" u="none" strike="noStrike">
                        <a:solidFill>
                          <a:srgbClr val="000000"/>
                        </a:solidFill>
                        <a:effectLst/>
                        <a:latin typeface="Arial" panose="020B0604020202020204" pitchFamily="34" charset="0"/>
                      </a:endParaRPr>
                    </a:p>
                  </a:txBody>
                  <a:tcPr marL="3881" marR="3881" marT="3881" marB="0" anchor="b"/>
                </a:tc>
                <a:extLst>
                  <a:ext uri="{0D108BD9-81ED-4DB2-BD59-A6C34878D82A}">
                    <a16:rowId xmlns:a16="http://schemas.microsoft.com/office/drawing/2014/main" val="3666371069"/>
                  </a:ext>
                </a:extLst>
              </a:tr>
              <a:tr h="237389">
                <a:tc vMerge="1">
                  <a:txBody>
                    <a:bodyPr/>
                    <a:lstStyle/>
                    <a:p>
                      <a:endParaRPr lang="en-US"/>
                    </a:p>
                  </a:txBody>
                  <a:tcPr/>
                </a:tc>
                <a:tc gridSpan="2">
                  <a:txBody>
                    <a:bodyPr/>
                    <a:lstStyle/>
                    <a:p>
                      <a:pPr algn="l" fontAlgn="b"/>
                      <a:r>
                        <a:rPr lang="en-US" sz="1400" u="none" strike="noStrike">
                          <a:effectLst/>
                        </a:rPr>
                        <a:t>Door</a:t>
                      </a:r>
                      <a:endParaRPr lang="en-US" sz="1400" b="0" i="0" u="none" strike="noStrike">
                        <a:solidFill>
                          <a:srgbClr val="000000"/>
                        </a:solidFill>
                        <a:effectLst/>
                        <a:latin typeface="Arial" panose="020B0604020202020204" pitchFamily="34" charset="0"/>
                      </a:endParaRPr>
                    </a:p>
                  </a:txBody>
                  <a:tcPr marL="3881" marR="3881" marT="3881" marB="0" anchor="b"/>
                </a:tc>
                <a:tc hMerge="1">
                  <a:txBody>
                    <a:bodyPr/>
                    <a:lstStyle/>
                    <a:p>
                      <a:endParaRPr lang="en-US"/>
                    </a:p>
                  </a:txBody>
                  <a:tcPr/>
                </a:tc>
                <a:tc>
                  <a:txBody>
                    <a:bodyPr/>
                    <a:lstStyle/>
                    <a:p>
                      <a:pPr algn="r" fontAlgn="b"/>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$132.79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TBD</a:t>
                      </a:r>
                      <a:endParaRPr lang="en-US" sz="1400" b="0" i="0" u="none" strike="noStrike">
                        <a:solidFill>
                          <a:srgbClr val="000000"/>
                        </a:solidFill>
                        <a:effectLst/>
                        <a:latin typeface="Arial" panose="020B0604020202020204" pitchFamily="34" charset="0"/>
                      </a:endParaRPr>
                    </a:p>
                  </a:txBody>
                  <a:tcPr marL="3881" marR="3881" marT="3881" marB="0" anchor="b"/>
                </a:tc>
                <a:extLst>
                  <a:ext uri="{0D108BD9-81ED-4DB2-BD59-A6C34878D82A}">
                    <a16:rowId xmlns:a16="http://schemas.microsoft.com/office/drawing/2014/main" val="2117158972"/>
                  </a:ext>
                </a:extLst>
              </a:tr>
              <a:tr h="237389">
                <a:tc vMerge="1">
                  <a:txBody>
                    <a:bodyPr/>
                    <a:lstStyle/>
                    <a:p>
                      <a:endParaRPr lang="en-US"/>
                    </a:p>
                  </a:txBody>
                  <a:tcPr/>
                </a:tc>
                <a:tc gridSpan="2">
                  <a:txBody>
                    <a:bodyPr/>
                    <a:lstStyle/>
                    <a:p>
                      <a:pPr algn="l" fontAlgn="b"/>
                      <a:r>
                        <a:rPr lang="en-US" sz="1400" u="none" strike="noStrike">
                          <a:effectLst/>
                        </a:rPr>
                        <a:t>Door Frame</a:t>
                      </a:r>
                      <a:endParaRPr lang="en-US" sz="1400" b="0" i="0" u="none" strike="noStrike">
                        <a:solidFill>
                          <a:srgbClr val="000000"/>
                        </a:solidFill>
                        <a:effectLst/>
                        <a:latin typeface="Arial" panose="020B0604020202020204" pitchFamily="34" charset="0"/>
                      </a:endParaRPr>
                    </a:p>
                  </a:txBody>
                  <a:tcPr marL="3881" marR="3881" marT="3881" marB="0" anchor="b"/>
                </a:tc>
                <a:tc hMerge="1">
                  <a:txBody>
                    <a:bodyPr/>
                    <a:lstStyle/>
                    <a:p>
                      <a:endParaRPr lang="en-US"/>
                    </a:p>
                  </a:txBody>
                  <a:tcPr/>
                </a:tc>
                <a:tc>
                  <a:txBody>
                    <a:bodyPr/>
                    <a:lstStyle/>
                    <a:p>
                      <a:pPr algn="r" fontAlgn="b"/>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$91.49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N/A</a:t>
                      </a:r>
                      <a:endParaRPr lang="en-US" sz="1400" b="0" i="0" u="none" strike="noStrike">
                        <a:solidFill>
                          <a:srgbClr val="000000"/>
                        </a:solidFill>
                        <a:effectLst/>
                        <a:latin typeface="Arial" panose="020B0604020202020204" pitchFamily="34" charset="0"/>
                      </a:endParaRPr>
                    </a:p>
                  </a:txBody>
                  <a:tcPr marL="3881" marR="3881" marT="3881" marB="0" anchor="b"/>
                </a:tc>
                <a:extLst>
                  <a:ext uri="{0D108BD9-81ED-4DB2-BD59-A6C34878D82A}">
                    <a16:rowId xmlns:a16="http://schemas.microsoft.com/office/drawing/2014/main" val="3436636536"/>
                  </a:ext>
                </a:extLst>
              </a:tr>
              <a:tr h="237389">
                <a:tc vMerge="1">
                  <a:txBody>
                    <a:bodyPr/>
                    <a:lstStyle/>
                    <a:p>
                      <a:endParaRPr lang="en-US"/>
                    </a:p>
                  </a:txBody>
                  <a:tcPr/>
                </a:tc>
                <a:tc gridSpan="2">
                  <a:txBody>
                    <a:bodyPr/>
                    <a:lstStyle/>
                    <a:p>
                      <a:pPr algn="l" fontAlgn="b"/>
                      <a:r>
                        <a:rPr lang="en-US" sz="1400" u="none" strike="noStrike">
                          <a:effectLst/>
                        </a:rPr>
                        <a:t>Stepper Motor</a:t>
                      </a:r>
                      <a:endParaRPr lang="en-US" sz="1400" b="0" i="0" u="none" strike="noStrike">
                        <a:solidFill>
                          <a:srgbClr val="000000"/>
                        </a:solidFill>
                        <a:effectLst/>
                        <a:latin typeface="Arial" panose="020B0604020202020204" pitchFamily="34" charset="0"/>
                      </a:endParaRPr>
                    </a:p>
                  </a:txBody>
                  <a:tcPr marL="3881" marR="3881" marT="3881" marB="0" anchor="b"/>
                </a:tc>
                <a:tc hMerge="1">
                  <a:txBody>
                    <a:bodyPr/>
                    <a:lstStyle/>
                    <a:p>
                      <a:endParaRPr lang="en-US"/>
                    </a:p>
                  </a:txBody>
                  <a:tcPr/>
                </a:tc>
                <a:tc>
                  <a:txBody>
                    <a:bodyPr/>
                    <a:lstStyle/>
                    <a:p>
                      <a:pPr algn="r" fontAlgn="b"/>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$15.98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4 m3 screws</a:t>
                      </a:r>
                      <a:endParaRPr lang="en-US" sz="1400" b="0" i="0" u="none" strike="noStrike">
                        <a:solidFill>
                          <a:srgbClr val="000000"/>
                        </a:solidFill>
                        <a:effectLst/>
                        <a:latin typeface="Arial" panose="020B0604020202020204" pitchFamily="34" charset="0"/>
                      </a:endParaRPr>
                    </a:p>
                  </a:txBody>
                  <a:tcPr marL="3881" marR="3881" marT="3881" marB="0" anchor="b"/>
                </a:tc>
                <a:extLst>
                  <a:ext uri="{0D108BD9-81ED-4DB2-BD59-A6C34878D82A}">
                    <a16:rowId xmlns:a16="http://schemas.microsoft.com/office/drawing/2014/main" val="1593754475"/>
                  </a:ext>
                </a:extLst>
              </a:tr>
              <a:tr h="237389">
                <a:tc vMerge="1">
                  <a:txBody>
                    <a:bodyPr/>
                    <a:lstStyle/>
                    <a:p>
                      <a:endParaRPr lang="en-US"/>
                    </a:p>
                  </a:txBody>
                  <a:tcPr/>
                </a:tc>
                <a:tc gridSpan="2">
                  <a:txBody>
                    <a:bodyPr/>
                    <a:lstStyle/>
                    <a:p>
                      <a:pPr algn="l" fontAlgn="b"/>
                      <a:r>
                        <a:rPr lang="en-US" sz="1400" u="none" strike="noStrike">
                          <a:effectLst/>
                        </a:rPr>
                        <a:t>Stepper Motor Mount</a:t>
                      </a:r>
                      <a:endParaRPr lang="en-US" sz="1400" b="0" i="0" u="none" strike="noStrike">
                        <a:solidFill>
                          <a:srgbClr val="000000"/>
                        </a:solidFill>
                        <a:effectLst/>
                        <a:latin typeface="Arial" panose="020B0604020202020204" pitchFamily="34" charset="0"/>
                      </a:endParaRPr>
                    </a:p>
                  </a:txBody>
                  <a:tcPr marL="3881" marR="3881" marT="3881" marB="0" anchor="b"/>
                </a:tc>
                <a:tc hMerge="1">
                  <a:txBody>
                    <a:bodyPr/>
                    <a:lstStyle/>
                    <a:p>
                      <a:endParaRPr lang="en-US"/>
                    </a:p>
                  </a:txBody>
                  <a:tcPr/>
                </a:tc>
                <a:tc>
                  <a:txBody>
                    <a:bodyPr/>
                    <a:lstStyle/>
                    <a:p>
                      <a:pPr algn="r" fontAlgn="b"/>
                      <a:r>
                        <a:rPr lang="en-US" sz="1400" u="none" strike="noStrike">
                          <a:effectLst/>
                        </a:rPr>
                        <a:t>$11.98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$11.98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4 Screws 7.85mm long</a:t>
                      </a:r>
                      <a:endParaRPr lang="en-US" sz="1400" b="0" i="0" u="none" strike="noStrike">
                        <a:solidFill>
                          <a:srgbClr val="000000"/>
                        </a:solidFill>
                        <a:effectLst/>
                        <a:latin typeface="Arial" panose="020B0604020202020204" pitchFamily="34" charset="0"/>
                      </a:endParaRPr>
                    </a:p>
                  </a:txBody>
                  <a:tcPr marL="3881" marR="3881" marT="3881" marB="0" anchor="b"/>
                </a:tc>
                <a:extLst>
                  <a:ext uri="{0D108BD9-81ED-4DB2-BD59-A6C34878D82A}">
                    <a16:rowId xmlns:a16="http://schemas.microsoft.com/office/drawing/2014/main" val="3702422846"/>
                  </a:ext>
                </a:extLst>
              </a:tr>
              <a:tr h="237389">
                <a:tc vMerge="1">
                  <a:txBody>
                    <a:bodyPr/>
                    <a:lstStyle/>
                    <a:p>
                      <a:endParaRPr lang="en-US"/>
                    </a:p>
                  </a:txBody>
                  <a:tcPr/>
                </a:tc>
                <a:tc gridSpan="2">
                  <a:txBody>
                    <a:bodyPr/>
                    <a:lstStyle/>
                    <a:p>
                      <a:pPr algn="l" fontAlgn="b"/>
                      <a:r>
                        <a:rPr lang="en-US" sz="1400" u="none" strike="noStrike">
                          <a:effectLst/>
                        </a:rPr>
                        <a:t>Hardware Cost</a:t>
                      </a:r>
                      <a:endParaRPr lang="en-US" sz="1400" b="0" i="0" u="none" strike="noStrike">
                        <a:solidFill>
                          <a:srgbClr val="000000"/>
                        </a:solidFill>
                        <a:effectLst/>
                        <a:latin typeface="Arial" panose="020B0604020202020204" pitchFamily="34" charset="0"/>
                      </a:endParaRPr>
                    </a:p>
                  </a:txBody>
                  <a:tcPr marL="3881" marR="3881" marT="3881" marB="0" anchor="b"/>
                </a:tc>
                <a:tc hMerge="1">
                  <a:txBody>
                    <a:bodyPr/>
                    <a:lstStyle/>
                    <a:p>
                      <a:endParaRPr lang="en-US"/>
                    </a:p>
                  </a:txBody>
                  <a:tcPr/>
                </a:tc>
                <a:tc>
                  <a:txBody>
                    <a:bodyPr/>
                    <a:lstStyle/>
                    <a:p>
                      <a:pPr algn="r" fontAlgn="b"/>
                      <a:r>
                        <a:rPr lang="en-US" sz="1400" u="none" strike="noStrike">
                          <a:effectLst/>
                        </a:rPr>
                        <a:t>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$80.00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N/A</a:t>
                      </a:r>
                      <a:endParaRPr lang="en-US" sz="1400" b="0" i="0" u="none" strike="noStrike">
                        <a:solidFill>
                          <a:srgbClr val="000000"/>
                        </a:solidFill>
                        <a:effectLst/>
                        <a:latin typeface="Arial" panose="020B0604020202020204" pitchFamily="34" charset="0"/>
                      </a:endParaRPr>
                    </a:p>
                  </a:txBody>
                  <a:tcPr marL="3881" marR="3881" marT="3881" marB="0" anchor="b"/>
                </a:tc>
                <a:extLst>
                  <a:ext uri="{0D108BD9-81ED-4DB2-BD59-A6C34878D82A}">
                    <a16:rowId xmlns:a16="http://schemas.microsoft.com/office/drawing/2014/main" val="3565012735"/>
                  </a:ext>
                </a:extLst>
              </a:tr>
              <a:tr h="365760">
                <a:tc gridSpan="3">
                  <a:txBody>
                    <a:bodyPr/>
                    <a:lstStyle/>
                    <a:p>
                      <a:pPr algn="ctr" fontAlgn="ctr"/>
                      <a:r>
                        <a:rPr lang="en-US" sz="1600" b="0" i="0" u="none" strike="noStrike">
                          <a:solidFill>
                            <a:schemeClr val="bg1"/>
                          </a:solidFill>
                          <a:effectLst/>
                          <a:latin typeface="+mn-lt"/>
                        </a:rPr>
                        <a:t>Mechanical Components Cost</a:t>
                      </a:r>
                    </a:p>
                  </a:txBody>
                  <a:tcPr marL="3881" marR="3881" marT="3881" marB="0" anchor="ctr">
                    <a:solidFill>
                      <a:srgbClr val="782F3F"/>
                    </a:solidFill>
                  </a:tcPr>
                </a:tc>
                <a:tc hMerge="1">
                  <a:txBody>
                    <a:bodyPr/>
                    <a:lstStyle/>
                    <a:p>
                      <a:pPr algn="l" fontAlgn="b"/>
                      <a:endParaRPr lang="en-US" sz="1400" b="0" i="0" u="none" strike="noStrike">
                        <a:solidFill>
                          <a:srgbClr val="000000"/>
                        </a:solidFill>
                        <a:effectLst/>
                        <a:latin typeface="Arial" panose="020B0604020202020204" pitchFamily="34" charset="0"/>
                      </a:endParaRPr>
                    </a:p>
                  </a:txBody>
                  <a:tcPr marL="3881" marR="3881" marT="3881" marB="0" anchor="b">
                    <a:solidFill>
                      <a:srgbClr val="56202C"/>
                    </a:solidFill>
                  </a:tcPr>
                </a:tc>
                <a:tc hMerge="1">
                  <a:txBody>
                    <a:bodyPr/>
                    <a:lstStyle/>
                    <a:p>
                      <a:pPr algn="r" fontAlgn="b"/>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ctr" fontAlgn="b"/>
                      <a:r>
                        <a:rPr lang="en-US" sz="1400" b="0" i="0" u="none" strike="noStrike">
                          <a:solidFill>
                            <a:schemeClr val="bg1"/>
                          </a:solidFill>
                          <a:effectLst/>
                          <a:latin typeface="Arial" panose="020B0604020202020204" pitchFamily="34" charset="0"/>
                        </a:rPr>
                        <a:t>$360.63</a:t>
                      </a:r>
                    </a:p>
                  </a:txBody>
                  <a:tcPr marL="3881" marR="3881" marT="3881" marB="0" anchor="ctr">
                    <a:solidFill>
                      <a:srgbClr val="782F3F"/>
                    </a:solidFill>
                  </a:tcPr>
                </a:tc>
                <a:tc>
                  <a:txBody>
                    <a:bodyPr/>
                    <a:lstStyle/>
                    <a:p>
                      <a:pPr algn="r" fontAlgn="b"/>
                      <a:endParaRPr lang="en-US" sz="1400" b="0" i="0" u="none" strike="noStrike">
                        <a:solidFill>
                          <a:srgbClr val="000000"/>
                        </a:solidFill>
                        <a:effectLst/>
                        <a:latin typeface="Arial" panose="020B0604020202020204" pitchFamily="34" charset="0"/>
                      </a:endParaRPr>
                    </a:p>
                  </a:txBody>
                  <a:tcPr marL="3881" marR="3881" marT="3881" marB="0" anchor="b">
                    <a:solidFill>
                      <a:srgbClr val="782F3F"/>
                    </a:solidFill>
                  </a:tcPr>
                </a:tc>
                <a:tc>
                  <a:txBody>
                    <a:bodyPr/>
                    <a:lstStyle/>
                    <a:p>
                      <a:pPr algn="ctr" fontAlgn="ctr"/>
                      <a:endParaRPr lang="en-US" sz="1600" b="0" i="0" u="none" strike="noStrike">
                        <a:solidFill>
                          <a:schemeClr val="bg1"/>
                        </a:solidFill>
                        <a:effectLst/>
                        <a:latin typeface="+mn-lt"/>
                      </a:endParaRPr>
                    </a:p>
                  </a:txBody>
                  <a:tcPr marL="3881" marR="3881" marT="3881" marB="0" anchor="ctr">
                    <a:solidFill>
                      <a:srgbClr val="782F3F"/>
                    </a:solidFill>
                  </a:tcPr>
                </a:tc>
                <a:extLst>
                  <a:ext uri="{0D108BD9-81ED-4DB2-BD59-A6C34878D82A}">
                    <a16:rowId xmlns:a16="http://schemas.microsoft.com/office/drawing/2014/main" val="1133908350"/>
                  </a:ext>
                </a:extLst>
              </a:tr>
              <a:tr h="237389">
                <a:tc rowSpan="5">
                  <a:txBody>
                    <a:bodyPr/>
                    <a:lstStyle/>
                    <a:p>
                      <a:pPr algn="ctr" fontAlgn="ctr"/>
                      <a:r>
                        <a:rPr lang="en-US" sz="1600" u="none" strike="noStrike">
                          <a:solidFill>
                            <a:schemeClr val="bg1"/>
                          </a:solidFill>
                          <a:effectLst/>
                        </a:rPr>
                        <a:t>Contingency Cost</a:t>
                      </a:r>
                    </a:p>
                  </a:txBody>
                  <a:tcPr marL="3881" marR="3881" marT="3881" marB="0" anchor="ctr">
                    <a:solidFill>
                      <a:srgbClr val="782F40"/>
                    </a:solidFill>
                  </a:tcPr>
                </a:tc>
                <a:tc gridSpan="2">
                  <a:txBody>
                    <a:bodyPr/>
                    <a:lstStyle/>
                    <a:p>
                      <a:pPr algn="l" fontAlgn="b"/>
                      <a:r>
                        <a:rPr lang="en-US" sz="1400" u="none" strike="noStrike">
                          <a:effectLst/>
                        </a:rPr>
                        <a:t>Adhesive</a:t>
                      </a:r>
                      <a:endParaRPr lang="en-US" sz="1400" b="0" i="0" u="none" strike="noStrike">
                        <a:solidFill>
                          <a:srgbClr val="000000"/>
                        </a:solidFill>
                        <a:effectLst/>
                        <a:latin typeface="Arial" panose="020B0604020202020204" pitchFamily="34" charset="0"/>
                      </a:endParaRPr>
                    </a:p>
                  </a:txBody>
                  <a:tcPr marL="3881" marR="3881" marT="3881" marB="0" anchor="b"/>
                </a:tc>
                <a:tc hMerge="1">
                  <a:txBody>
                    <a:bodyPr/>
                    <a:lstStyle/>
                    <a:p>
                      <a:endParaRPr lang="en-US"/>
                    </a:p>
                  </a:txBody>
                  <a:tcPr/>
                </a:tc>
                <a:tc>
                  <a:txBody>
                    <a:bodyPr/>
                    <a:lstStyle/>
                    <a:p>
                      <a:pPr algn="r" fontAlgn="b"/>
                      <a:r>
                        <a:rPr lang="en-US" sz="1400" u="none" strike="noStrike">
                          <a:effectLst/>
                        </a:rPr>
                        <a:t>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$22.93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N/A</a:t>
                      </a:r>
                      <a:endParaRPr lang="en-US" sz="1400" b="0" i="0" u="none" strike="noStrike">
                        <a:solidFill>
                          <a:srgbClr val="000000"/>
                        </a:solidFill>
                        <a:effectLst/>
                        <a:latin typeface="Arial" panose="020B0604020202020204" pitchFamily="34" charset="0"/>
                      </a:endParaRPr>
                    </a:p>
                  </a:txBody>
                  <a:tcPr marL="3881" marR="3881" marT="3881" marB="0" anchor="b"/>
                </a:tc>
                <a:extLst>
                  <a:ext uri="{0D108BD9-81ED-4DB2-BD59-A6C34878D82A}">
                    <a16:rowId xmlns:a16="http://schemas.microsoft.com/office/drawing/2014/main" val="3383063658"/>
                  </a:ext>
                </a:extLst>
              </a:tr>
              <a:tr h="237389">
                <a:tc vMerge="1">
                  <a:txBody>
                    <a:bodyPr/>
                    <a:lstStyle/>
                    <a:p>
                      <a:endParaRPr lang="en-US"/>
                    </a:p>
                  </a:txBody>
                  <a:tcPr/>
                </a:tc>
                <a:tc gridSpan="2">
                  <a:txBody>
                    <a:bodyPr/>
                    <a:lstStyle/>
                    <a:p>
                      <a:pPr algn="l" fontAlgn="b"/>
                      <a:r>
                        <a:rPr lang="en-US" sz="1400" u="none" strike="noStrike">
                          <a:effectLst/>
                        </a:rPr>
                        <a:t>3D Printer Filament</a:t>
                      </a:r>
                      <a:endParaRPr lang="en-US" sz="1400" b="0" i="0" u="none" strike="noStrike">
                        <a:solidFill>
                          <a:srgbClr val="000000"/>
                        </a:solidFill>
                        <a:effectLst/>
                        <a:latin typeface="Arial" panose="020B0604020202020204" pitchFamily="34" charset="0"/>
                      </a:endParaRPr>
                    </a:p>
                  </a:txBody>
                  <a:tcPr marL="3881" marR="3881" marT="3881" marB="0" anchor="b"/>
                </a:tc>
                <a:tc hMerge="1">
                  <a:txBody>
                    <a:bodyPr/>
                    <a:lstStyle/>
                    <a:p>
                      <a:endParaRPr lang="en-US"/>
                    </a:p>
                  </a:txBody>
                  <a:tcPr/>
                </a:tc>
                <a:tc>
                  <a:txBody>
                    <a:bodyPr/>
                    <a:lstStyle/>
                    <a:p>
                      <a:pPr algn="r" fontAlgn="b"/>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$34.27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N/A</a:t>
                      </a:r>
                      <a:endParaRPr lang="en-US" sz="1400" b="0" i="0" u="none" strike="noStrike">
                        <a:solidFill>
                          <a:srgbClr val="000000"/>
                        </a:solidFill>
                        <a:effectLst/>
                        <a:latin typeface="Arial" panose="020B0604020202020204" pitchFamily="34" charset="0"/>
                      </a:endParaRPr>
                    </a:p>
                  </a:txBody>
                  <a:tcPr marL="3881" marR="3881" marT="3881" marB="0" anchor="b"/>
                </a:tc>
                <a:extLst>
                  <a:ext uri="{0D108BD9-81ED-4DB2-BD59-A6C34878D82A}">
                    <a16:rowId xmlns:a16="http://schemas.microsoft.com/office/drawing/2014/main" val="138140220"/>
                  </a:ext>
                </a:extLst>
              </a:tr>
              <a:tr h="237389">
                <a:tc vMerge="1">
                  <a:txBody>
                    <a:bodyPr/>
                    <a:lstStyle/>
                    <a:p>
                      <a:endParaRPr lang="en-US"/>
                    </a:p>
                  </a:txBody>
                  <a:tcPr/>
                </a:tc>
                <a:tc gridSpan="2">
                  <a:txBody>
                    <a:bodyPr/>
                    <a:lstStyle/>
                    <a:p>
                      <a:pPr algn="l" fontAlgn="b"/>
                      <a:r>
                        <a:rPr lang="en-US" sz="1400" u="none" strike="noStrike">
                          <a:effectLst/>
                        </a:rPr>
                        <a:t>Solder kit</a:t>
                      </a:r>
                      <a:endParaRPr lang="en-US" sz="1400" b="0" i="0" u="none" strike="noStrike">
                        <a:solidFill>
                          <a:srgbClr val="000000"/>
                        </a:solidFill>
                        <a:effectLst/>
                        <a:latin typeface="Arial" panose="020B0604020202020204" pitchFamily="34" charset="0"/>
                      </a:endParaRPr>
                    </a:p>
                  </a:txBody>
                  <a:tcPr marL="3881" marR="3881" marT="3881" marB="0" anchor="b"/>
                </a:tc>
                <a:tc hMerge="1">
                  <a:txBody>
                    <a:bodyPr/>
                    <a:lstStyle/>
                    <a:p>
                      <a:endParaRPr lang="en-US"/>
                    </a:p>
                  </a:txBody>
                  <a:tcPr/>
                </a:tc>
                <a:tc>
                  <a:txBody>
                    <a:bodyPr/>
                    <a:lstStyle/>
                    <a:p>
                      <a:pPr algn="r" fontAlgn="b"/>
                      <a:r>
                        <a:rPr lang="en-US" sz="1400" u="none" strike="noStrike">
                          <a:effectLst/>
                        </a:rPr>
                        <a:t>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$27.36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N/A</a:t>
                      </a:r>
                      <a:endParaRPr lang="en-US" sz="1400" b="0" i="0" u="none" strike="noStrike">
                        <a:solidFill>
                          <a:srgbClr val="000000"/>
                        </a:solidFill>
                        <a:effectLst/>
                        <a:latin typeface="Arial" panose="020B0604020202020204" pitchFamily="34" charset="0"/>
                      </a:endParaRPr>
                    </a:p>
                  </a:txBody>
                  <a:tcPr marL="3881" marR="3881" marT="3881" marB="0" anchor="b"/>
                </a:tc>
                <a:extLst>
                  <a:ext uri="{0D108BD9-81ED-4DB2-BD59-A6C34878D82A}">
                    <a16:rowId xmlns:a16="http://schemas.microsoft.com/office/drawing/2014/main" val="689579948"/>
                  </a:ext>
                </a:extLst>
              </a:tr>
              <a:tr h="237389">
                <a:tc vMerge="1">
                  <a:txBody>
                    <a:bodyPr/>
                    <a:lstStyle/>
                    <a:p>
                      <a:endParaRPr lang="en-US"/>
                    </a:p>
                  </a:txBody>
                  <a:tcPr/>
                </a:tc>
                <a:tc gridSpan="2">
                  <a:txBody>
                    <a:bodyPr/>
                    <a:lstStyle/>
                    <a:p>
                      <a:pPr algn="l" fontAlgn="b"/>
                      <a:r>
                        <a:rPr lang="en-US" sz="1400" u="none" strike="noStrike">
                          <a:effectLst/>
                        </a:rPr>
                        <a:t>Battery</a:t>
                      </a:r>
                      <a:endParaRPr lang="en-US" sz="1400" b="0" i="0" u="none" strike="noStrike">
                        <a:solidFill>
                          <a:srgbClr val="000000"/>
                        </a:solidFill>
                        <a:effectLst/>
                        <a:latin typeface="Arial" panose="020B0604020202020204" pitchFamily="34" charset="0"/>
                      </a:endParaRPr>
                    </a:p>
                  </a:txBody>
                  <a:tcPr marL="3881" marR="3881" marT="3881" marB="0" anchor="b"/>
                </a:tc>
                <a:tc hMerge="1">
                  <a:txBody>
                    <a:bodyPr/>
                    <a:lstStyle/>
                    <a:p>
                      <a:endParaRPr lang="en-US"/>
                    </a:p>
                  </a:txBody>
                  <a:tcPr/>
                </a:tc>
                <a:tc>
                  <a:txBody>
                    <a:bodyPr/>
                    <a:lstStyle/>
                    <a:p>
                      <a:pPr algn="r" fontAlgn="b"/>
                      <a:r>
                        <a:rPr lang="en-US" sz="1400" u="none" strike="noStrike">
                          <a:effectLst/>
                        </a:rPr>
                        <a:t>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$100.00 </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N/A</a:t>
                      </a:r>
                      <a:endParaRPr lang="en-US" sz="1400" b="0" i="0" u="none" strike="noStrike">
                        <a:solidFill>
                          <a:srgbClr val="000000"/>
                        </a:solidFill>
                        <a:effectLst/>
                        <a:latin typeface="Arial" panose="020B0604020202020204" pitchFamily="34" charset="0"/>
                      </a:endParaRPr>
                    </a:p>
                  </a:txBody>
                  <a:tcPr marL="3881" marR="3881" marT="3881" marB="0" anchor="b"/>
                </a:tc>
                <a:extLst>
                  <a:ext uri="{0D108BD9-81ED-4DB2-BD59-A6C34878D82A}">
                    <a16:rowId xmlns:a16="http://schemas.microsoft.com/office/drawing/2014/main" val="775540884"/>
                  </a:ext>
                </a:extLst>
              </a:tr>
              <a:tr h="314875">
                <a:tc vMerge="1">
                  <a:txBody>
                    <a:bodyPr/>
                    <a:lstStyle/>
                    <a:p>
                      <a:pPr algn="l" fontAlgn="ctr"/>
                      <a:r>
                        <a:rPr lang="en-US" sz="1600" u="none" strike="noStrike">
                          <a:effectLst/>
                        </a:rPr>
                        <a:t> </a:t>
                      </a:r>
                      <a:endParaRPr lang="en-US" sz="1600" b="0" i="0" u="none" strike="noStrike">
                        <a:solidFill>
                          <a:srgbClr val="444D26"/>
                        </a:solidFill>
                        <a:effectLst/>
                        <a:latin typeface="Arial" panose="020B0604020202020204" pitchFamily="34" charset="0"/>
                      </a:endParaRPr>
                    </a:p>
                  </a:txBody>
                  <a:tcPr marL="3881" marR="3881" marT="3881" marB="0" anchor="ctr">
                    <a:solidFill>
                      <a:srgbClr val="782F40"/>
                    </a:solidFill>
                  </a:tcPr>
                </a:tc>
                <a:tc gridSpan="2">
                  <a:txBody>
                    <a:bodyPr/>
                    <a:lstStyle/>
                    <a:p>
                      <a:pPr algn="l" fontAlgn="b"/>
                      <a:r>
                        <a:rPr lang="en-US" sz="1400" u="none" strike="noStrike">
                          <a:effectLst/>
                        </a:rPr>
                        <a:t>Emergency Funds</a:t>
                      </a:r>
                      <a:endParaRPr lang="en-US" sz="1400" b="0" i="0" u="none" strike="noStrike">
                        <a:solidFill>
                          <a:srgbClr val="000000"/>
                        </a:solidFill>
                        <a:effectLst/>
                        <a:latin typeface="Arial" panose="020B0604020202020204" pitchFamily="34" charset="0"/>
                      </a:endParaRPr>
                    </a:p>
                  </a:txBody>
                  <a:tcPr marL="3881" marR="3881" marT="3881" marB="0" anchor="b"/>
                </a:tc>
                <a:tc hMerge="1">
                  <a:txBody>
                    <a:bodyPr/>
                    <a:lstStyle/>
                    <a:p>
                      <a:endParaRPr lang="en-US"/>
                    </a:p>
                  </a:txBody>
                  <a:tcPr/>
                </a:tc>
                <a:tc>
                  <a:txBody>
                    <a:bodyPr/>
                    <a:lstStyle/>
                    <a:p>
                      <a:pPr algn="r" fontAlgn="b"/>
                      <a:endParaRPr lang="en-US" sz="1400" b="0" i="0" u="none" strike="noStrike">
                        <a:solidFill>
                          <a:srgbClr val="000000"/>
                        </a:solidFill>
                        <a:effectLst/>
                        <a:latin typeface="Arial" panose="020B0604020202020204" pitchFamily="34" charset="0"/>
                      </a:endParaRPr>
                    </a:p>
                  </a:txBody>
                  <a:tcPr marL="46571" marR="3881" marT="3881" marB="0" anchor="b"/>
                </a:tc>
                <a:tc>
                  <a:txBody>
                    <a:bodyPr/>
                    <a:lstStyle/>
                    <a:p>
                      <a:pPr algn="r" fontAlgn="b"/>
                      <a:r>
                        <a:rPr lang="en-US" sz="1400" u="none" strike="noStrike">
                          <a:effectLst/>
                        </a:rPr>
                        <a:t>$120.80</a:t>
                      </a:r>
                      <a:endParaRPr lang="en-US" sz="14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1400" u="none" strike="noStrike">
                          <a:effectLst/>
                        </a:rPr>
                        <a:t>N/A</a:t>
                      </a:r>
                      <a:endParaRPr lang="en-US" sz="1400" b="0" i="0" u="none" strike="noStrike">
                        <a:solidFill>
                          <a:srgbClr val="000000"/>
                        </a:solidFill>
                        <a:effectLst/>
                        <a:latin typeface="Arial" panose="020B0604020202020204" pitchFamily="34" charset="0"/>
                      </a:endParaRPr>
                    </a:p>
                  </a:txBody>
                  <a:tcPr marL="3881" marR="3881" marT="3881" marB="0" anchor="b"/>
                </a:tc>
                <a:extLst>
                  <a:ext uri="{0D108BD9-81ED-4DB2-BD59-A6C34878D82A}">
                    <a16:rowId xmlns:a16="http://schemas.microsoft.com/office/drawing/2014/main" val="1949239178"/>
                  </a:ext>
                </a:extLst>
              </a:tr>
              <a:tr h="339561">
                <a:tc rowSpan="2" gridSpan="2">
                  <a:txBody>
                    <a:bodyPr/>
                    <a:lstStyle/>
                    <a:p>
                      <a:pPr algn="l" fontAlgn="ctr"/>
                      <a:r>
                        <a:rPr lang="en-US" sz="1800" u="none" strike="noStrike">
                          <a:solidFill>
                            <a:schemeClr val="bg1"/>
                          </a:solidFill>
                          <a:effectLst/>
                        </a:rPr>
                        <a:t> </a:t>
                      </a:r>
                    </a:p>
                    <a:p>
                      <a:pPr algn="l" fontAlgn="ctr"/>
                      <a:r>
                        <a:rPr lang="en-US" sz="1400" u="none" strike="noStrike">
                          <a:solidFill>
                            <a:schemeClr val="bg1"/>
                          </a:solidFill>
                          <a:effectLst/>
                        </a:rPr>
                        <a:t> </a:t>
                      </a:r>
                      <a:endParaRPr lang="en-US" sz="1400" b="1" i="0" u="none" strike="noStrike">
                        <a:solidFill>
                          <a:schemeClr val="bg1"/>
                        </a:solidFill>
                        <a:effectLst/>
                        <a:latin typeface="Arial" panose="020B0604020202020204" pitchFamily="34" charset="0"/>
                      </a:endParaRPr>
                    </a:p>
                  </a:txBody>
                  <a:tcPr marL="3881" marR="3881" marT="3881" marB="0" anchor="ctr">
                    <a:solidFill>
                      <a:srgbClr val="782F40"/>
                    </a:solidFill>
                  </a:tcPr>
                </a:tc>
                <a:tc rowSpan="2" hMerge="1">
                  <a:txBody>
                    <a:bodyPr/>
                    <a:lstStyle/>
                    <a:p>
                      <a:pPr algn="l" fontAlgn="ctr"/>
                      <a:endParaRPr lang="en-US" sz="1200" b="1" i="0" u="none" strike="noStrike">
                        <a:solidFill>
                          <a:schemeClr val="bg1"/>
                        </a:solidFill>
                        <a:effectLst/>
                        <a:latin typeface="Arial" panose="020B0604020202020204" pitchFamily="34" charset="0"/>
                      </a:endParaRPr>
                    </a:p>
                  </a:txBody>
                  <a:tcPr marL="46571" marR="3881" marT="3881" marB="0" anchor="ctr">
                    <a:solidFill>
                      <a:srgbClr val="782F40"/>
                    </a:solidFill>
                  </a:tcPr>
                </a:tc>
                <a:tc rowSpan="2">
                  <a:txBody>
                    <a:bodyPr/>
                    <a:lstStyle/>
                    <a:p>
                      <a:pPr algn="l" fontAlgn="ctr"/>
                      <a:endParaRPr lang="en-US" sz="1400" b="1" i="0" u="none" strike="noStrike">
                        <a:solidFill>
                          <a:schemeClr val="bg1"/>
                        </a:solidFill>
                        <a:effectLst/>
                        <a:latin typeface="Arial" panose="020B0604020202020204" pitchFamily="34" charset="0"/>
                      </a:endParaRPr>
                    </a:p>
                  </a:txBody>
                  <a:tcPr marL="3881" marR="3881" marT="3881" marB="0" anchor="ctr">
                    <a:solidFill>
                      <a:srgbClr val="782F40"/>
                    </a:solidFill>
                  </a:tcPr>
                </a:tc>
                <a:tc>
                  <a:txBody>
                    <a:bodyPr/>
                    <a:lstStyle/>
                    <a:p>
                      <a:pPr marL="0" algn="ctr" defTabSz="914400" rtl="0" eaLnBrk="1" fontAlgn="ctr" latinLnBrk="0" hangingPunct="1"/>
                      <a:r>
                        <a:rPr lang="en-US" sz="1400" u="none" strike="noStrike" kern="1200">
                          <a:solidFill>
                            <a:schemeClr val="bg1"/>
                          </a:solidFill>
                          <a:effectLst/>
                          <a:latin typeface="+mn-lt"/>
                          <a:ea typeface="+mn-ea"/>
                          <a:cs typeface="+mn-cs"/>
                        </a:rPr>
                        <a:t>Cost</a:t>
                      </a:r>
                    </a:p>
                  </a:txBody>
                  <a:tcPr marL="46571" marR="3881" marT="3881" marB="0" anchor="ctr">
                    <a:solidFill>
                      <a:srgbClr val="782F40"/>
                    </a:solidFill>
                  </a:tcPr>
                </a:tc>
                <a:tc>
                  <a:txBody>
                    <a:bodyPr/>
                    <a:lstStyle/>
                    <a:p>
                      <a:pPr marL="0" algn="ctr" defTabSz="914400" rtl="0" eaLnBrk="1" fontAlgn="ctr" latinLnBrk="0" hangingPunct="1"/>
                      <a:r>
                        <a:rPr lang="en-US" sz="1400" u="none" strike="noStrike" kern="1200">
                          <a:solidFill>
                            <a:schemeClr val="bg1"/>
                          </a:solidFill>
                          <a:effectLst/>
                          <a:latin typeface="+mn-lt"/>
                          <a:ea typeface="+mn-ea"/>
                          <a:cs typeface="+mn-cs"/>
                        </a:rPr>
                        <a:t>$647.56</a:t>
                      </a:r>
                    </a:p>
                  </a:txBody>
                  <a:tcPr marL="3881" marR="3881" marT="3881" marB="0" anchor="ctr">
                    <a:solidFill>
                      <a:srgbClr val="782F40"/>
                    </a:solidFill>
                  </a:tcPr>
                </a:tc>
                <a:tc rowSpan="2">
                  <a:txBody>
                    <a:bodyPr/>
                    <a:lstStyle/>
                    <a:p>
                      <a:pPr algn="l" fontAlgn="ctr"/>
                      <a:endParaRPr lang="en-US" sz="1400" b="1" i="0" u="none" strike="noStrike">
                        <a:solidFill>
                          <a:schemeClr val="bg1"/>
                        </a:solidFill>
                        <a:effectLst/>
                        <a:latin typeface="Arial" panose="020B0604020202020204" pitchFamily="34" charset="0"/>
                      </a:endParaRPr>
                    </a:p>
                  </a:txBody>
                  <a:tcPr marL="3881" marR="3881" marT="3881" marB="0" anchor="ctr">
                    <a:solidFill>
                      <a:srgbClr val="782F40"/>
                    </a:solidFill>
                  </a:tcPr>
                </a:tc>
                <a:extLst>
                  <a:ext uri="{0D108BD9-81ED-4DB2-BD59-A6C34878D82A}">
                    <a16:rowId xmlns:a16="http://schemas.microsoft.com/office/drawing/2014/main" val="1719694639"/>
                  </a:ext>
                </a:extLst>
              </a:tr>
              <a:tr h="339561">
                <a:tc gridSpan="2" vMerge="1">
                  <a:txBody>
                    <a:bodyPr/>
                    <a:lstStyle/>
                    <a:p>
                      <a:pPr algn="l" fontAlgn="ctr"/>
                      <a:r>
                        <a:rPr lang="en-US" sz="1600" u="none" strike="noStrike">
                          <a:solidFill>
                            <a:schemeClr val="bg1"/>
                          </a:solidFill>
                          <a:effectLst/>
                        </a:rPr>
                        <a:t> </a:t>
                      </a:r>
                      <a:endParaRPr lang="en-US" sz="1600" b="0" i="0" u="none" strike="noStrike">
                        <a:solidFill>
                          <a:schemeClr val="bg1"/>
                        </a:solidFill>
                        <a:effectLst/>
                        <a:latin typeface="Arial" panose="020B0604020202020204" pitchFamily="34" charset="0"/>
                      </a:endParaRPr>
                    </a:p>
                  </a:txBody>
                  <a:tcPr marL="3881" marR="3881" marT="3881" marB="0" anchor="ctr">
                    <a:solidFill>
                      <a:srgbClr val="782F40"/>
                    </a:solidFill>
                  </a:tcPr>
                </a:tc>
                <a:tc hMerge="1" vMerge="1">
                  <a:txBody>
                    <a:bodyPr/>
                    <a:lstStyle/>
                    <a:p>
                      <a:pPr algn="l" fontAlgn="ctr"/>
                      <a:r>
                        <a:rPr lang="en-US" sz="1200" u="none" strike="noStrike">
                          <a:solidFill>
                            <a:schemeClr val="bg1"/>
                          </a:solidFill>
                          <a:effectLst/>
                        </a:rPr>
                        <a:t> </a:t>
                      </a:r>
                      <a:endParaRPr lang="en-US" sz="1200" b="1" i="0" u="none" strike="noStrike">
                        <a:solidFill>
                          <a:schemeClr val="bg1"/>
                        </a:solidFill>
                        <a:effectLst/>
                        <a:latin typeface="Arial" panose="020B0604020202020204" pitchFamily="34" charset="0"/>
                      </a:endParaRPr>
                    </a:p>
                  </a:txBody>
                  <a:tcPr marL="46571" marR="3881" marT="3881" marB="0" anchor="ctr">
                    <a:solidFill>
                      <a:srgbClr val="782F40"/>
                    </a:solidFill>
                  </a:tcPr>
                </a:tc>
                <a:tc vMerge="1">
                  <a:txBody>
                    <a:bodyPr/>
                    <a:lstStyle/>
                    <a:p>
                      <a:endParaRPr lang="en-US"/>
                    </a:p>
                  </a:txBody>
                  <a:tcPr/>
                </a:tc>
                <a:tc>
                  <a:txBody>
                    <a:bodyPr/>
                    <a:lstStyle/>
                    <a:p>
                      <a:pPr marL="0" algn="ctr" defTabSz="914400" rtl="0" eaLnBrk="1" fontAlgn="ctr" latinLnBrk="0" hangingPunct="1"/>
                      <a:r>
                        <a:rPr lang="en-US" sz="1400" u="none" strike="noStrike" kern="1200">
                          <a:solidFill>
                            <a:schemeClr val="bg1"/>
                          </a:solidFill>
                          <a:effectLst/>
                          <a:latin typeface="+mn-lt"/>
                          <a:ea typeface="+mn-ea"/>
                          <a:cs typeface="+mn-cs"/>
                        </a:rPr>
                        <a:t>Total Cost</a:t>
                      </a:r>
                    </a:p>
                  </a:txBody>
                  <a:tcPr marL="46571" marR="3881" marT="3881" marB="0" anchor="ctr">
                    <a:solidFill>
                      <a:srgbClr val="782F40"/>
                    </a:solidFill>
                  </a:tcPr>
                </a:tc>
                <a:tc>
                  <a:txBody>
                    <a:bodyPr/>
                    <a:lstStyle/>
                    <a:p>
                      <a:pPr marL="0" algn="ctr" defTabSz="914400" rtl="0" eaLnBrk="1" fontAlgn="ctr" latinLnBrk="0" hangingPunct="1"/>
                      <a:r>
                        <a:rPr lang="en-US" sz="1400" u="none" strike="noStrike" kern="1200">
                          <a:solidFill>
                            <a:schemeClr val="bg1"/>
                          </a:solidFill>
                          <a:effectLst/>
                          <a:latin typeface="+mn-lt"/>
                          <a:ea typeface="+mn-ea"/>
                          <a:cs typeface="+mn-cs"/>
                        </a:rPr>
                        <a:t>$1275.41 </a:t>
                      </a:r>
                    </a:p>
                  </a:txBody>
                  <a:tcPr marL="3881" marR="3881" marT="3881" marB="0" anchor="ctr">
                    <a:solidFill>
                      <a:srgbClr val="782F40"/>
                    </a:solidFill>
                  </a:tcPr>
                </a:tc>
                <a:tc vMerge="1">
                  <a:txBody>
                    <a:bodyPr/>
                    <a:lstStyle/>
                    <a:p>
                      <a:pPr algn="l" fontAlgn="ctr"/>
                      <a:endParaRPr lang="en-US" sz="1200" b="1" i="0" u="none" strike="noStrike">
                        <a:solidFill>
                          <a:schemeClr val="bg1"/>
                        </a:solidFill>
                        <a:effectLst/>
                        <a:latin typeface="Arial" panose="020B0604020202020204" pitchFamily="34" charset="0"/>
                      </a:endParaRPr>
                    </a:p>
                  </a:txBody>
                  <a:tcPr marL="3881" marR="3881" marT="3881" marB="0" anchor="ctr">
                    <a:solidFill>
                      <a:srgbClr val="782F40"/>
                    </a:solidFill>
                  </a:tcPr>
                </a:tc>
                <a:extLst>
                  <a:ext uri="{0D108BD9-81ED-4DB2-BD59-A6C34878D82A}">
                    <a16:rowId xmlns:a16="http://schemas.microsoft.com/office/drawing/2014/main" val="2423657761"/>
                  </a:ext>
                </a:extLst>
              </a:tr>
            </a:tbl>
          </a:graphicData>
        </a:graphic>
      </p:graphicFrame>
    </p:spTree>
    <p:extLst>
      <p:ext uri="{BB962C8B-B14F-4D97-AF65-F5344CB8AC3E}">
        <p14:creationId xmlns:p14="http://schemas.microsoft.com/office/powerpoint/2010/main" val="4037056864"/>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A3E5B-4744-82DE-E9EF-62D36A7514C6}"/>
              </a:ext>
            </a:extLst>
          </p:cNvPr>
          <p:cNvSpPr>
            <a:spLocks noGrp="1"/>
          </p:cNvSpPr>
          <p:nvPr>
            <p:ph type="title"/>
          </p:nvPr>
        </p:nvSpPr>
        <p:spPr/>
        <p:txBody>
          <a:bodyPr/>
          <a:lstStyle/>
          <a:p>
            <a:r>
              <a:rPr lang="en-US"/>
              <a:t>BILL OF MATERIALS</a:t>
            </a:r>
          </a:p>
        </p:txBody>
      </p:sp>
      <p:sp>
        <p:nvSpPr>
          <p:cNvPr id="4" name="Slide Number Placeholder 3">
            <a:extLst>
              <a:ext uri="{FF2B5EF4-FFF2-40B4-BE49-F238E27FC236}">
                <a16:creationId xmlns:a16="http://schemas.microsoft.com/office/drawing/2014/main" id="{9F3D48B5-BADA-9814-EC26-3480B180664C}"/>
              </a:ext>
            </a:extLst>
          </p:cNvPr>
          <p:cNvSpPr>
            <a:spLocks noGrp="1"/>
          </p:cNvSpPr>
          <p:nvPr>
            <p:ph type="sldNum" sz="quarter" idx="12"/>
          </p:nvPr>
        </p:nvSpPr>
        <p:spPr>
          <a:xfrm>
            <a:off x="7688380" y="6560513"/>
            <a:ext cx="4409337" cy="206104"/>
          </a:xfrm>
        </p:spPr>
        <p:txBody>
          <a:bodyPr/>
          <a:lstStyle/>
          <a:p>
            <a:r>
              <a:rPr lang="en-US"/>
              <a:t>Thompson </a:t>
            </a:r>
            <a:fld id="{03DC2DEF-D2FE-4B45-ABA4-9F153FD1C98A}" type="slidenum">
              <a:rPr lang="en-US" smtClean="0"/>
              <a:t>62</a:t>
            </a:fld>
            <a:endParaRPr lang="en-US"/>
          </a:p>
        </p:txBody>
      </p:sp>
      <p:pic>
        <p:nvPicPr>
          <p:cNvPr id="5" name="Picture 4" descr="Logo&#10;&#10;Description automatically generated">
            <a:extLst>
              <a:ext uri="{FF2B5EF4-FFF2-40B4-BE49-F238E27FC236}">
                <a16:creationId xmlns:a16="http://schemas.microsoft.com/office/drawing/2014/main" id="{51F08A7F-9B62-7342-B8B0-D1BE3551398F}"/>
              </a:ext>
            </a:extLst>
          </p:cNvPr>
          <p:cNvPicPr>
            <a:picLocks noChangeAspect="1"/>
          </p:cNvPicPr>
          <p:nvPr/>
        </p:nvPicPr>
        <p:blipFill>
          <a:blip r:embed="rId3"/>
          <a:stretch>
            <a:fillRect/>
          </a:stretch>
        </p:blipFill>
        <p:spPr>
          <a:xfrm>
            <a:off x="10926762" y="268288"/>
            <a:ext cx="965200" cy="965200"/>
          </a:xfrm>
          <a:prstGeom prst="rect">
            <a:avLst/>
          </a:prstGeom>
        </p:spPr>
      </p:pic>
      <p:pic>
        <p:nvPicPr>
          <p:cNvPr id="6" name="Content Placeholder 4">
            <a:extLst>
              <a:ext uri="{FF2B5EF4-FFF2-40B4-BE49-F238E27FC236}">
                <a16:creationId xmlns:a16="http://schemas.microsoft.com/office/drawing/2014/main" id="{F9FE38D5-CE0D-1D45-52AA-B8EAC7FE9952}"/>
              </a:ext>
            </a:extLst>
          </p:cNvPr>
          <p:cNvPicPr>
            <a:picLocks noGrp="1" noChangeAspect="1"/>
          </p:cNvPicPr>
          <p:nvPr>
            <p:ph idx="1"/>
          </p:nvPr>
        </p:nvPicPr>
        <p:blipFill rotWithShape="1">
          <a:blip r:embed="rId4"/>
          <a:srcRect l="14608" t="22031" r="2921" b="22478"/>
          <a:stretch/>
        </p:blipFill>
        <p:spPr>
          <a:xfrm>
            <a:off x="153734" y="1233488"/>
            <a:ext cx="1547050" cy="1102411"/>
          </a:xfrm>
          <a:prstGeom prst="rect">
            <a:avLst/>
          </a:prstGeom>
        </p:spPr>
      </p:pic>
      <p:pic>
        <p:nvPicPr>
          <p:cNvPr id="7" name="Picture 6">
            <a:extLst>
              <a:ext uri="{FF2B5EF4-FFF2-40B4-BE49-F238E27FC236}">
                <a16:creationId xmlns:a16="http://schemas.microsoft.com/office/drawing/2014/main" id="{A0E429BC-C669-F63B-1B1C-CE0AFF128C2A}"/>
              </a:ext>
            </a:extLst>
          </p:cNvPr>
          <p:cNvPicPr>
            <a:picLocks noChangeAspect="1"/>
          </p:cNvPicPr>
          <p:nvPr/>
        </p:nvPicPr>
        <p:blipFill rotWithShape="1">
          <a:blip r:embed="rId5"/>
          <a:srcRect l="7816" t="19725" r="6670" b="19919"/>
          <a:stretch/>
        </p:blipFill>
        <p:spPr>
          <a:xfrm>
            <a:off x="6998" y="2495221"/>
            <a:ext cx="1739290" cy="1121748"/>
          </a:xfrm>
          <a:prstGeom prst="rect">
            <a:avLst/>
          </a:prstGeom>
        </p:spPr>
      </p:pic>
      <p:pic>
        <p:nvPicPr>
          <p:cNvPr id="9" name="Picture 8">
            <a:extLst>
              <a:ext uri="{FF2B5EF4-FFF2-40B4-BE49-F238E27FC236}">
                <a16:creationId xmlns:a16="http://schemas.microsoft.com/office/drawing/2014/main" id="{07A1EC77-BB05-9315-3581-CCA46DAE5FA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974" t="39129" r="68338" b="22496"/>
          <a:stretch/>
        </p:blipFill>
        <p:spPr bwMode="auto">
          <a:xfrm>
            <a:off x="42382" y="5045681"/>
            <a:ext cx="1886973" cy="18013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54A4C275-F6A1-CBA9-E9BC-888E80AAFC16}"/>
              </a:ext>
            </a:extLst>
          </p:cNvPr>
          <p:cNvPicPr>
            <a:picLocks noChangeAspect="1"/>
          </p:cNvPicPr>
          <p:nvPr/>
        </p:nvPicPr>
        <p:blipFill rotWithShape="1">
          <a:blip r:embed="rId7"/>
          <a:srcRect l="5803" t="5297" r="68431" b="36105"/>
          <a:stretch/>
        </p:blipFill>
        <p:spPr>
          <a:xfrm>
            <a:off x="2157914" y="979838"/>
            <a:ext cx="1621513" cy="1683464"/>
          </a:xfrm>
          <a:prstGeom prst="rect">
            <a:avLst/>
          </a:prstGeom>
        </p:spPr>
      </p:pic>
      <p:pic>
        <p:nvPicPr>
          <p:cNvPr id="11" name="Picture 10">
            <a:extLst>
              <a:ext uri="{FF2B5EF4-FFF2-40B4-BE49-F238E27FC236}">
                <a16:creationId xmlns:a16="http://schemas.microsoft.com/office/drawing/2014/main" id="{4A1763C9-E276-9B33-FF80-34835AD6CB91}"/>
              </a:ext>
            </a:extLst>
          </p:cNvPr>
          <p:cNvPicPr>
            <a:picLocks noChangeAspect="1"/>
          </p:cNvPicPr>
          <p:nvPr/>
        </p:nvPicPr>
        <p:blipFill rotWithShape="1">
          <a:blip r:embed="rId8"/>
          <a:srcRect l="7494" t="-166" r="392" b="26102"/>
          <a:stretch/>
        </p:blipFill>
        <p:spPr>
          <a:xfrm>
            <a:off x="2022012" y="2884093"/>
            <a:ext cx="2020095" cy="1810512"/>
          </a:xfrm>
          <a:prstGeom prst="rect">
            <a:avLst/>
          </a:prstGeom>
        </p:spPr>
      </p:pic>
      <p:pic>
        <p:nvPicPr>
          <p:cNvPr id="12" name="Picture 11">
            <a:extLst>
              <a:ext uri="{FF2B5EF4-FFF2-40B4-BE49-F238E27FC236}">
                <a16:creationId xmlns:a16="http://schemas.microsoft.com/office/drawing/2014/main" id="{80E8DA2B-217E-FAD7-A774-D70C8067FBB4}"/>
              </a:ext>
            </a:extLst>
          </p:cNvPr>
          <p:cNvPicPr>
            <a:picLocks noChangeAspect="1"/>
          </p:cNvPicPr>
          <p:nvPr/>
        </p:nvPicPr>
        <p:blipFill rotWithShape="1">
          <a:blip r:embed="rId9"/>
          <a:srcRect r="43549" b="37257"/>
          <a:stretch/>
        </p:blipFill>
        <p:spPr>
          <a:xfrm>
            <a:off x="2256025" y="5136187"/>
            <a:ext cx="1977171" cy="1737360"/>
          </a:xfrm>
          <a:prstGeom prst="rect">
            <a:avLst/>
          </a:prstGeom>
        </p:spPr>
      </p:pic>
      <p:sp>
        <p:nvSpPr>
          <p:cNvPr id="14" name="Rectangle 13">
            <a:extLst>
              <a:ext uri="{FF2B5EF4-FFF2-40B4-BE49-F238E27FC236}">
                <a16:creationId xmlns:a16="http://schemas.microsoft.com/office/drawing/2014/main" id="{A109F847-3DFD-55D5-84AE-3642C309E08D}"/>
              </a:ext>
            </a:extLst>
          </p:cNvPr>
          <p:cNvSpPr/>
          <p:nvPr/>
        </p:nvSpPr>
        <p:spPr>
          <a:xfrm>
            <a:off x="10020166" y="4656292"/>
            <a:ext cx="487548" cy="2725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Diagonal Corners Rounded 14">
            <a:extLst>
              <a:ext uri="{FF2B5EF4-FFF2-40B4-BE49-F238E27FC236}">
                <a16:creationId xmlns:a16="http://schemas.microsoft.com/office/drawing/2014/main" id="{18C6D09C-E152-BA5F-32E0-0D0D332C7513}"/>
              </a:ext>
            </a:extLst>
          </p:cNvPr>
          <p:cNvSpPr/>
          <p:nvPr/>
        </p:nvSpPr>
        <p:spPr>
          <a:xfrm>
            <a:off x="11211294" y="1282125"/>
            <a:ext cx="320040" cy="356616"/>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D1F51AE-2C79-2011-9C4A-1EC00752CB30}"/>
              </a:ext>
            </a:extLst>
          </p:cNvPr>
          <p:cNvSpPr/>
          <p:nvPr/>
        </p:nvSpPr>
        <p:spPr>
          <a:xfrm>
            <a:off x="1774676" y="4886361"/>
            <a:ext cx="247336" cy="499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text&#10;&#10;Description automatically generated">
            <a:extLst>
              <a:ext uri="{FF2B5EF4-FFF2-40B4-BE49-F238E27FC236}">
                <a16:creationId xmlns:a16="http://schemas.microsoft.com/office/drawing/2014/main" id="{4077FC94-0256-A8B1-7C83-D03FB8225D8D}"/>
              </a:ext>
            </a:extLst>
          </p:cNvPr>
          <p:cNvPicPr>
            <a:picLocks noChangeAspect="1"/>
          </p:cNvPicPr>
          <p:nvPr/>
        </p:nvPicPr>
        <p:blipFill>
          <a:blip r:embed="rId10"/>
          <a:stretch>
            <a:fillRect/>
          </a:stretch>
        </p:blipFill>
        <p:spPr>
          <a:xfrm>
            <a:off x="289471" y="3741311"/>
            <a:ext cx="1251192" cy="1225306"/>
          </a:xfrm>
          <a:prstGeom prst="rect">
            <a:avLst/>
          </a:prstGeom>
        </p:spPr>
      </p:pic>
      <p:graphicFrame>
        <p:nvGraphicFramePr>
          <p:cNvPr id="17" name="Table 16">
            <a:extLst>
              <a:ext uri="{FF2B5EF4-FFF2-40B4-BE49-F238E27FC236}">
                <a16:creationId xmlns:a16="http://schemas.microsoft.com/office/drawing/2014/main" id="{5D6C673F-BEC8-10D9-FE82-F8ABCFDA2F9D}"/>
              </a:ext>
            </a:extLst>
          </p:cNvPr>
          <p:cNvGraphicFramePr>
            <a:graphicFrameLocks noGrp="1"/>
          </p:cNvGraphicFramePr>
          <p:nvPr>
            <p:extLst>
              <p:ext uri="{D42A27DB-BD31-4B8C-83A1-F6EECF244321}">
                <p14:modId xmlns:p14="http://schemas.microsoft.com/office/powerpoint/2010/main" val="1637396924"/>
              </p:ext>
            </p:extLst>
          </p:nvPr>
        </p:nvGraphicFramePr>
        <p:xfrm>
          <a:off x="4384087" y="1"/>
          <a:ext cx="7706789" cy="6412830"/>
        </p:xfrm>
        <a:graphic>
          <a:graphicData uri="http://schemas.openxmlformats.org/drawingml/2006/table">
            <a:tbl>
              <a:tblPr>
                <a:tableStyleId>{5C22544A-7EE6-4342-B048-85BDC9FD1C3A}</a:tableStyleId>
              </a:tblPr>
              <a:tblGrid>
                <a:gridCol w="1054655">
                  <a:extLst>
                    <a:ext uri="{9D8B030D-6E8A-4147-A177-3AD203B41FA5}">
                      <a16:colId xmlns:a16="http://schemas.microsoft.com/office/drawing/2014/main" val="2353674823"/>
                    </a:ext>
                  </a:extLst>
                </a:gridCol>
                <a:gridCol w="2021326">
                  <a:extLst>
                    <a:ext uri="{9D8B030D-6E8A-4147-A177-3AD203B41FA5}">
                      <a16:colId xmlns:a16="http://schemas.microsoft.com/office/drawing/2014/main" val="400383819"/>
                    </a:ext>
                  </a:extLst>
                </a:gridCol>
                <a:gridCol w="1538981">
                  <a:extLst>
                    <a:ext uri="{9D8B030D-6E8A-4147-A177-3AD203B41FA5}">
                      <a16:colId xmlns:a16="http://schemas.microsoft.com/office/drawing/2014/main" val="3334708467"/>
                    </a:ext>
                  </a:extLst>
                </a:gridCol>
                <a:gridCol w="435748">
                  <a:extLst>
                    <a:ext uri="{9D8B030D-6E8A-4147-A177-3AD203B41FA5}">
                      <a16:colId xmlns:a16="http://schemas.microsoft.com/office/drawing/2014/main" val="3801792323"/>
                    </a:ext>
                  </a:extLst>
                </a:gridCol>
                <a:gridCol w="612027">
                  <a:extLst>
                    <a:ext uri="{9D8B030D-6E8A-4147-A177-3AD203B41FA5}">
                      <a16:colId xmlns:a16="http://schemas.microsoft.com/office/drawing/2014/main" val="168009778"/>
                    </a:ext>
                  </a:extLst>
                </a:gridCol>
                <a:gridCol w="1022026">
                  <a:extLst>
                    <a:ext uri="{9D8B030D-6E8A-4147-A177-3AD203B41FA5}">
                      <a16:colId xmlns:a16="http://schemas.microsoft.com/office/drawing/2014/main" val="1104485902"/>
                    </a:ext>
                  </a:extLst>
                </a:gridCol>
                <a:gridCol w="1022026">
                  <a:extLst>
                    <a:ext uri="{9D8B030D-6E8A-4147-A177-3AD203B41FA5}">
                      <a16:colId xmlns:a16="http://schemas.microsoft.com/office/drawing/2014/main" val="1280024035"/>
                    </a:ext>
                  </a:extLst>
                </a:gridCol>
              </a:tblGrid>
              <a:tr h="168627">
                <a:tc>
                  <a:txBody>
                    <a:bodyPr/>
                    <a:lstStyle/>
                    <a:p>
                      <a:pPr algn="l" fontAlgn="ctr"/>
                      <a:r>
                        <a:rPr lang="en-US" sz="800" u="none" strike="noStrike">
                          <a:solidFill>
                            <a:schemeClr val="bg1"/>
                          </a:solidFill>
                          <a:effectLst/>
                        </a:rPr>
                        <a:t> </a:t>
                      </a:r>
                      <a:endParaRPr lang="en-US" sz="800" b="0" i="0" u="none" strike="noStrike">
                        <a:solidFill>
                          <a:schemeClr val="bg1"/>
                        </a:solidFill>
                        <a:effectLst/>
                        <a:latin typeface="Arial" panose="020B0604020202020204" pitchFamily="34" charset="0"/>
                      </a:endParaRPr>
                    </a:p>
                  </a:txBody>
                  <a:tcPr marL="34932" marR="3881" marT="3881" marB="0" anchor="ctr"/>
                </a:tc>
                <a:tc gridSpan="6">
                  <a:txBody>
                    <a:bodyPr/>
                    <a:lstStyle/>
                    <a:p>
                      <a:pPr algn="l" fontAlgn="ctr"/>
                      <a:r>
                        <a:rPr lang="en-US" sz="800" u="none" strike="noStrike">
                          <a:effectLst/>
                        </a:rPr>
                        <a:t>Automatic Dog Door Parts List</a:t>
                      </a:r>
                      <a:endParaRPr lang="en-US" sz="800" b="0" i="0" u="none" strike="noStrike">
                        <a:solidFill>
                          <a:srgbClr val="444D26"/>
                        </a:solidFill>
                        <a:effectLst/>
                        <a:latin typeface="Arial" panose="020B0604020202020204" pitchFamily="34" charset="0"/>
                      </a:endParaRPr>
                    </a:p>
                  </a:txBody>
                  <a:tcPr marL="34932" marR="3881" marT="3881"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73634082"/>
                  </a:ext>
                </a:extLst>
              </a:tr>
              <a:tr h="288442">
                <a:tc>
                  <a:txBody>
                    <a:bodyPr/>
                    <a:lstStyle/>
                    <a:p>
                      <a:pPr algn="l" fontAlgn="ctr"/>
                      <a:r>
                        <a:rPr lang="en-US" sz="800" u="none" strike="noStrike">
                          <a:solidFill>
                            <a:schemeClr val="bg1"/>
                          </a:solidFill>
                          <a:effectLst/>
                        </a:rPr>
                        <a:t> </a:t>
                      </a:r>
                      <a:endParaRPr lang="en-US" sz="800" b="0" i="0" u="none" strike="noStrike">
                        <a:solidFill>
                          <a:schemeClr val="bg1"/>
                        </a:solidFill>
                        <a:effectLst/>
                        <a:latin typeface="Arial" panose="020B0604020202020204" pitchFamily="34" charset="0"/>
                      </a:endParaRPr>
                    </a:p>
                  </a:txBody>
                  <a:tcPr marL="34932" marR="3881" marT="3881" marB="0" anchor="ctr">
                    <a:solidFill>
                      <a:srgbClr val="782F40"/>
                    </a:solidFill>
                  </a:tcPr>
                </a:tc>
                <a:tc>
                  <a:txBody>
                    <a:bodyPr/>
                    <a:lstStyle/>
                    <a:p>
                      <a:pPr algn="l" fontAlgn="ctr"/>
                      <a:r>
                        <a:rPr lang="en-US" sz="800" u="none" strike="noStrike">
                          <a:solidFill>
                            <a:schemeClr val="bg1"/>
                          </a:solidFill>
                          <a:effectLst/>
                        </a:rPr>
                        <a:t>Name</a:t>
                      </a:r>
                      <a:endParaRPr lang="en-US" sz="800" b="1" i="0" u="none" strike="noStrike">
                        <a:solidFill>
                          <a:schemeClr val="bg1"/>
                        </a:solidFill>
                        <a:effectLst/>
                        <a:latin typeface="Arial" panose="020B0604020202020204" pitchFamily="34" charset="0"/>
                      </a:endParaRPr>
                    </a:p>
                  </a:txBody>
                  <a:tcPr marL="34932" marR="3881" marT="3881" marB="0" anchor="ctr">
                    <a:lnB w="12700" cap="flat" cmpd="sng" algn="ctr">
                      <a:solidFill>
                        <a:schemeClr val="tx1"/>
                      </a:solidFill>
                      <a:prstDash val="solid"/>
                      <a:round/>
                      <a:headEnd type="none" w="med" len="med"/>
                      <a:tailEnd type="none" w="med" len="med"/>
                    </a:lnB>
                    <a:solidFill>
                      <a:srgbClr val="782F40"/>
                    </a:solidFill>
                  </a:tcPr>
                </a:tc>
                <a:tc>
                  <a:txBody>
                    <a:bodyPr/>
                    <a:lstStyle/>
                    <a:p>
                      <a:pPr algn="l" fontAlgn="ctr"/>
                      <a:r>
                        <a:rPr lang="en-US" sz="800" u="none" strike="noStrike">
                          <a:solidFill>
                            <a:schemeClr val="bg1"/>
                          </a:solidFill>
                          <a:effectLst/>
                        </a:rPr>
                        <a:t>Description</a:t>
                      </a:r>
                      <a:endParaRPr lang="en-US" sz="800" b="1" i="0" u="none" strike="noStrike">
                        <a:solidFill>
                          <a:schemeClr val="bg1"/>
                        </a:solidFill>
                        <a:effectLst/>
                        <a:latin typeface="Arial" panose="020B0604020202020204" pitchFamily="34" charset="0"/>
                      </a:endParaRPr>
                    </a:p>
                  </a:txBody>
                  <a:tcPr marL="34932" marR="3881" marT="3881" marB="0" anchor="ctr">
                    <a:lnB w="12700" cap="flat" cmpd="sng" algn="ctr">
                      <a:solidFill>
                        <a:schemeClr val="tx1"/>
                      </a:solidFill>
                      <a:prstDash val="solid"/>
                      <a:round/>
                      <a:headEnd type="none" w="med" len="med"/>
                      <a:tailEnd type="none" w="med" len="med"/>
                    </a:lnB>
                    <a:solidFill>
                      <a:srgbClr val="782F40"/>
                    </a:solidFill>
                  </a:tcPr>
                </a:tc>
                <a:tc>
                  <a:txBody>
                    <a:bodyPr/>
                    <a:lstStyle/>
                    <a:p>
                      <a:pPr algn="l" fontAlgn="ctr"/>
                      <a:r>
                        <a:rPr lang="en-US" sz="800" u="none" strike="noStrike">
                          <a:solidFill>
                            <a:schemeClr val="bg1"/>
                          </a:solidFill>
                          <a:effectLst/>
                        </a:rPr>
                        <a:t>Part Credit</a:t>
                      </a:r>
                      <a:endParaRPr lang="en-US" sz="800" b="1" i="0" u="none" strike="noStrike">
                        <a:solidFill>
                          <a:schemeClr val="bg1"/>
                        </a:solidFill>
                        <a:effectLst/>
                        <a:latin typeface="Arial" panose="020B0604020202020204" pitchFamily="34" charset="0"/>
                      </a:endParaRPr>
                    </a:p>
                  </a:txBody>
                  <a:tcPr marL="34932" marR="3881" marT="3881" marB="0" anchor="ctr">
                    <a:lnB w="12700" cap="flat" cmpd="sng" algn="ctr">
                      <a:solidFill>
                        <a:schemeClr val="tx1"/>
                      </a:solidFill>
                      <a:prstDash val="solid"/>
                      <a:round/>
                      <a:headEnd type="none" w="med" len="med"/>
                      <a:tailEnd type="none" w="med" len="med"/>
                    </a:lnB>
                    <a:solidFill>
                      <a:srgbClr val="782F40"/>
                    </a:solidFill>
                  </a:tcPr>
                </a:tc>
                <a:tc>
                  <a:txBody>
                    <a:bodyPr/>
                    <a:lstStyle/>
                    <a:p>
                      <a:pPr algn="l" fontAlgn="ctr"/>
                      <a:r>
                        <a:rPr lang="en-US" sz="800" u="none" strike="noStrike">
                          <a:solidFill>
                            <a:schemeClr val="bg1"/>
                          </a:solidFill>
                          <a:effectLst/>
                        </a:rPr>
                        <a:t>Total Cost/Part</a:t>
                      </a:r>
                      <a:endParaRPr lang="en-US" sz="800" b="1" i="0" u="none" strike="noStrike">
                        <a:solidFill>
                          <a:schemeClr val="bg1"/>
                        </a:solidFill>
                        <a:effectLst/>
                        <a:latin typeface="Arial" panose="020B0604020202020204" pitchFamily="34" charset="0"/>
                      </a:endParaRPr>
                    </a:p>
                  </a:txBody>
                  <a:tcPr marL="34932" marR="3881" marT="3881" marB="0" anchor="ctr">
                    <a:lnB w="12700" cap="flat" cmpd="sng" algn="ctr">
                      <a:solidFill>
                        <a:schemeClr val="tx1"/>
                      </a:solidFill>
                      <a:prstDash val="solid"/>
                      <a:round/>
                      <a:headEnd type="none" w="med" len="med"/>
                      <a:tailEnd type="none" w="med" len="med"/>
                    </a:lnB>
                    <a:solidFill>
                      <a:srgbClr val="782F40"/>
                    </a:solidFill>
                  </a:tcPr>
                </a:tc>
                <a:tc>
                  <a:txBody>
                    <a:bodyPr/>
                    <a:lstStyle/>
                    <a:p>
                      <a:pPr algn="l" fontAlgn="ctr"/>
                      <a:r>
                        <a:rPr lang="en-US" sz="800" u="none" strike="noStrike">
                          <a:solidFill>
                            <a:schemeClr val="bg1"/>
                          </a:solidFill>
                          <a:effectLst/>
                        </a:rPr>
                        <a:t>Reference Sheet</a:t>
                      </a:r>
                      <a:endParaRPr lang="en-US" sz="800" b="1" i="0" u="none" strike="noStrike">
                        <a:solidFill>
                          <a:schemeClr val="bg1"/>
                        </a:solidFill>
                        <a:effectLst/>
                        <a:latin typeface="Arial" panose="020B0604020202020204" pitchFamily="34" charset="0"/>
                      </a:endParaRPr>
                    </a:p>
                  </a:txBody>
                  <a:tcPr marL="34932" marR="3881" marT="3881" marB="0" anchor="ctr">
                    <a:lnB w="12700" cap="flat" cmpd="sng" algn="ctr">
                      <a:solidFill>
                        <a:schemeClr val="tx1"/>
                      </a:solidFill>
                      <a:prstDash val="solid"/>
                      <a:round/>
                      <a:headEnd type="none" w="med" len="med"/>
                      <a:tailEnd type="none" w="med" len="med"/>
                    </a:lnB>
                    <a:solidFill>
                      <a:srgbClr val="782F40"/>
                    </a:solidFill>
                  </a:tcPr>
                </a:tc>
                <a:tc>
                  <a:txBody>
                    <a:bodyPr/>
                    <a:lstStyle/>
                    <a:p>
                      <a:pPr algn="l" fontAlgn="ctr"/>
                      <a:r>
                        <a:rPr lang="en-US" sz="800" u="none" strike="noStrike">
                          <a:solidFill>
                            <a:schemeClr val="bg1"/>
                          </a:solidFill>
                          <a:effectLst/>
                        </a:rPr>
                        <a:t>Hardware Required</a:t>
                      </a:r>
                      <a:endParaRPr lang="en-US" sz="800" b="1" i="0" u="none" strike="noStrike">
                        <a:solidFill>
                          <a:schemeClr val="bg1"/>
                        </a:solidFill>
                        <a:effectLst/>
                        <a:latin typeface="Arial" panose="020B0604020202020204" pitchFamily="34" charset="0"/>
                      </a:endParaRPr>
                    </a:p>
                  </a:txBody>
                  <a:tcPr marL="34932" marR="3881" marT="3881" marB="0" anchor="ctr">
                    <a:lnB w="12700" cap="flat" cmpd="sng" algn="ctr">
                      <a:solidFill>
                        <a:schemeClr val="tx1"/>
                      </a:solidFill>
                      <a:prstDash val="solid"/>
                      <a:round/>
                      <a:headEnd type="none" w="med" len="med"/>
                      <a:tailEnd type="none" w="med" len="med"/>
                    </a:lnB>
                    <a:solidFill>
                      <a:srgbClr val="782F40"/>
                    </a:solidFill>
                  </a:tcPr>
                </a:tc>
                <a:extLst>
                  <a:ext uri="{0D108BD9-81ED-4DB2-BD59-A6C34878D82A}">
                    <a16:rowId xmlns:a16="http://schemas.microsoft.com/office/drawing/2014/main" val="2378502162"/>
                  </a:ext>
                </a:extLst>
              </a:tr>
              <a:tr h="250975">
                <a:tc rowSpan="15">
                  <a:txBody>
                    <a:bodyPr/>
                    <a:lstStyle/>
                    <a:p>
                      <a:pPr algn="ctr" fontAlgn="ctr"/>
                      <a:r>
                        <a:rPr lang="en-US" sz="800" u="none" strike="noStrike">
                          <a:solidFill>
                            <a:schemeClr val="bg1"/>
                          </a:solidFill>
                          <a:effectLst/>
                        </a:rPr>
                        <a:t>Electronics</a:t>
                      </a:r>
                      <a:endParaRPr lang="en-US" sz="800" b="0" i="0" u="none" strike="noStrike">
                        <a:solidFill>
                          <a:schemeClr val="bg1"/>
                        </a:solidFill>
                        <a:effectLst/>
                        <a:latin typeface="Arial" panose="020B0604020202020204" pitchFamily="34" charset="0"/>
                      </a:endParaRPr>
                    </a:p>
                  </a:txBody>
                  <a:tcPr marL="3881" marR="3881" marT="3881" marB="0" anchor="ctr">
                    <a:lnR w="12700" cap="flat" cmpd="sng" algn="ctr">
                      <a:solidFill>
                        <a:schemeClr val="tx1"/>
                      </a:solidFill>
                      <a:prstDash val="solid"/>
                      <a:round/>
                      <a:headEnd type="none" w="med" len="med"/>
                      <a:tailEnd type="none" w="med" len="med"/>
                    </a:lnR>
                    <a:solidFill>
                      <a:srgbClr val="782F40"/>
                    </a:solidFill>
                  </a:tcPr>
                </a:tc>
                <a:tc>
                  <a:txBody>
                    <a:bodyPr/>
                    <a:lstStyle/>
                    <a:p>
                      <a:pPr algn="l" fontAlgn="b"/>
                      <a:r>
                        <a:rPr lang="en-US" sz="800" u="none" strike="noStrike">
                          <a:effectLst/>
                        </a:rPr>
                        <a:t>Arduino </a:t>
                      </a:r>
                      <a:endParaRPr lang="en-US" sz="800" b="0" i="0" u="none" strike="noStrike">
                        <a:solidFill>
                          <a:srgbClr val="000000"/>
                        </a:solidFill>
                        <a:effectLst/>
                        <a:latin typeface="Arial" panose="020B0604020202020204" pitchFamily="34" charset="0"/>
                      </a:endParaRPr>
                    </a:p>
                  </a:txBody>
                  <a:tcPr marL="3881" marR="3881" marT="3881"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fontAlgn="b"/>
                      <a:r>
                        <a:rPr lang="en-US" sz="800" u="none" strike="noStrike">
                          <a:effectLst/>
                        </a:rPr>
                        <a:t>Uno Wifi Rev2</a:t>
                      </a:r>
                      <a:endParaRPr lang="en-US" sz="800" b="0" i="0" u="none" strike="noStrike">
                        <a:solidFill>
                          <a:srgbClr val="000000"/>
                        </a:solidFill>
                        <a:effectLst/>
                        <a:latin typeface="Arial" panose="020B0604020202020204" pitchFamily="34" charset="0"/>
                      </a:endParaRPr>
                    </a:p>
                  </a:txBody>
                  <a:tcPr marL="3881" marR="3881" marT="3881" marB="0" anchor="b">
                    <a:lnT w="12700" cap="flat" cmpd="sng" algn="ctr">
                      <a:solidFill>
                        <a:schemeClr val="tx1"/>
                      </a:solidFill>
                      <a:prstDash val="solid"/>
                      <a:round/>
                      <a:headEnd type="none" w="med" len="med"/>
                      <a:tailEnd type="none" w="med" len="med"/>
                    </a:lnT>
                  </a:tcPr>
                </a:tc>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3881" marR="3881" marT="3881" marB="0" anchor="b">
                    <a:lnT w="12700" cap="flat" cmpd="sng" algn="ctr">
                      <a:solidFill>
                        <a:schemeClr val="tx1"/>
                      </a:solidFill>
                      <a:prstDash val="solid"/>
                      <a:round/>
                      <a:headEnd type="none" w="med" len="med"/>
                      <a:tailEnd type="none" w="med" len="med"/>
                    </a:lnT>
                  </a:tcPr>
                </a:tc>
                <a:tc>
                  <a:txBody>
                    <a:bodyPr/>
                    <a:lstStyle/>
                    <a:p>
                      <a:pPr algn="r" fontAlgn="b"/>
                      <a:r>
                        <a:rPr lang="en-US" sz="800" u="none" strike="noStrike">
                          <a:effectLst/>
                        </a:rPr>
                        <a:t>$57 </a:t>
                      </a:r>
                      <a:endParaRPr lang="en-US" sz="800" b="0" i="0" u="none" strike="noStrike">
                        <a:solidFill>
                          <a:srgbClr val="000000"/>
                        </a:solidFill>
                        <a:effectLst/>
                        <a:latin typeface="Arial" panose="020B0604020202020204" pitchFamily="34" charset="0"/>
                      </a:endParaRPr>
                    </a:p>
                  </a:txBody>
                  <a:tcPr marL="3881" marR="3881" marT="3881" marB="0" anchor="b">
                    <a:lnT w="12700" cap="flat" cmpd="sng" algn="ctr">
                      <a:solidFill>
                        <a:schemeClr val="tx1"/>
                      </a:solidFill>
                      <a:prstDash val="solid"/>
                      <a:round/>
                      <a:headEnd type="none" w="med" len="med"/>
                      <a:tailEnd type="none" w="med" len="med"/>
                    </a:lnT>
                  </a:tcPr>
                </a:tc>
                <a:tc>
                  <a:txBody>
                    <a:bodyPr/>
                    <a:lstStyle/>
                    <a:p>
                      <a:pPr algn="l" fontAlgn="b"/>
                      <a:r>
                        <a:rPr lang="en-US" sz="800" u="sng" strike="noStrike">
                          <a:effectLst/>
                          <a:hlinkClick r:id="rId11"/>
                        </a:rPr>
                        <a:t>Ref5</a:t>
                      </a:r>
                      <a:endParaRPr lang="en-US" sz="800" b="0" i="0" u="sng" strike="noStrike">
                        <a:solidFill>
                          <a:srgbClr val="8E58B6"/>
                        </a:solidFill>
                        <a:effectLst/>
                        <a:latin typeface="Arial" panose="020B0604020202020204" pitchFamily="34" charset="0"/>
                      </a:endParaRPr>
                    </a:p>
                  </a:txBody>
                  <a:tcPr marL="3881" marR="3881" marT="3881" marB="0" anchor="b">
                    <a:lnT w="12700" cap="flat" cmpd="sng" algn="ctr">
                      <a:solidFill>
                        <a:schemeClr val="tx1"/>
                      </a:solidFill>
                      <a:prstDash val="solid"/>
                      <a:round/>
                      <a:headEnd type="none" w="med" len="med"/>
                      <a:tailEnd type="none" w="med" len="med"/>
                    </a:lnT>
                  </a:tcPr>
                </a:tc>
                <a:tc>
                  <a:txBody>
                    <a:bodyPr/>
                    <a:lstStyle/>
                    <a:p>
                      <a:pPr algn="l" fontAlgn="b"/>
                      <a:r>
                        <a:rPr lang="en-US" sz="800" u="none" strike="noStrike">
                          <a:effectLst/>
                        </a:rPr>
                        <a:t>4 Screws 7.85mm long self tap</a:t>
                      </a:r>
                      <a:endParaRPr lang="en-US" sz="800" b="0" i="0" u="none" strike="noStrike">
                        <a:solidFill>
                          <a:srgbClr val="000000"/>
                        </a:solidFill>
                        <a:effectLst/>
                        <a:latin typeface="Arial" panose="020B0604020202020204" pitchFamily="34" charset="0"/>
                      </a:endParaRPr>
                    </a:p>
                  </a:txBody>
                  <a:tcPr marL="3881" marR="3881" marT="3881"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921760560"/>
                  </a:ext>
                </a:extLst>
              </a:tr>
              <a:tr h="177502">
                <a:tc vMerge="1">
                  <a:txBody>
                    <a:bodyPr/>
                    <a:lstStyle/>
                    <a:p>
                      <a:endParaRPr lang="en-US"/>
                    </a:p>
                  </a:txBody>
                  <a:tcPr/>
                </a:tc>
                <a:tc>
                  <a:txBody>
                    <a:bodyPr/>
                    <a:lstStyle/>
                    <a:p>
                      <a:pPr algn="l" fontAlgn="b"/>
                      <a:r>
                        <a:rPr lang="en-US" sz="800" u="none" strike="noStrike">
                          <a:effectLst/>
                        </a:rPr>
                        <a:t>Arduino/Breadboard wires</a:t>
                      </a:r>
                      <a:endParaRPr lang="en-US" sz="800" b="0" i="0" u="none" strike="noStrike">
                        <a:solidFill>
                          <a:srgbClr val="000000"/>
                        </a:solidFill>
                        <a:effectLst/>
                        <a:latin typeface="Arial" panose="020B0604020202020204" pitchFamily="34" charset="0"/>
                      </a:endParaRPr>
                    </a:p>
                  </a:txBody>
                  <a:tcPr marL="3881" marR="3881" marT="3881" marB="0" anchor="b">
                    <a:lnL w="12700" cap="flat" cmpd="sng" algn="ctr">
                      <a:solidFill>
                        <a:schemeClr val="tx1"/>
                      </a:solidFill>
                      <a:prstDash val="solid"/>
                      <a:round/>
                      <a:headEnd type="none" w="med" len="med"/>
                      <a:tailEnd type="none" w="med" len="med"/>
                    </a:lnL>
                  </a:tcPr>
                </a:tc>
                <a:tc>
                  <a:txBody>
                    <a:bodyPr/>
                    <a:lstStyle/>
                    <a:p>
                      <a:pPr algn="l" fontAlgn="b"/>
                      <a:r>
                        <a:rPr lang="en-US" sz="800" u="none" strike="noStrike">
                          <a:effectLst/>
                        </a:rPr>
                        <a:t>Sourced From School Inventory</a:t>
                      </a:r>
                      <a:endParaRPr lang="en-US" sz="8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800" u="none" strike="noStrike">
                          <a:effectLst/>
                        </a:rPr>
                        <a:t>$15 </a:t>
                      </a:r>
                      <a:endParaRPr lang="en-US" sz="8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800" u="none" strike="noStrike">
                          <a:effectLst/>
                        </a:rPr>
                        <a:t>$15 </a:t>
                      </a:r>
                      <a:endParaRPr lang="en-US" sz="800" b="0" i="0" u="none" strike="noStrike">
                        <a:solidFill>
                          <a:srgbClr val="000000"/>
                        </a:solidFill>
                        <a:effectLst/>
                        <a:latin typeface="Arial" panose="020B0604020202020204" pitchFamily="34" charset="0"/>
                      </a:endParaRPr>
                    </a:p>
                  </a:txBody>
                  <a:tcPr marL="3881" marR="3881" marT="3881" marB="0" anchor="b"/>
                </a:tc>
                <a:tc>
                  <a:txBody>
                    <a:bodyPr/>
                    <a:lstStyle/>
                    <a:p>
                      <a:pPr algn="l" fontAlgn="b"/>
                      <a:r>
                        <a:rPr lang="en-US" sz="800" u="sng" strike="noStrike">
                          <a:effectLst/>
                          <a:hlinkClick r:id="rId12"/>
                        </a:rPr>
                        <a:t>Ref16</a:t>
                      </a:r>
                      <a:endParaRPr lang="en-US" sz="800" b="0" i="0" u="sng" strike="noStrike">
                        <a:solidFill>
                          <a:srgbClr val="8E58B6"/>
                        </a:solidFill>
                        <a:effectLst/>
                        <a:latin typeface="Arial" panose="020B0604020202020204" pitchFamily="34" charset="0"/>
                      </a:endParaRPr>
                    </a:p>
                  </a:txBody>
                  <a:tcPr marL="3881" marR="3881" marT="3881" marB="0" anchor="b"/>
                </a:tc>
                <a:tc>
                  <a:txBody>
                    <a:bodyPr/>
                    <a:lstStyle/>
                    <a:p>
                      <a:pPr algn="l" fontAlgn="b"/>
                      <a:r>
                        <a:rPr lang="en-US" sz="800" u="none" strike="noStrike">
                          <a:effectLst/>
                        </a:rPr>
                        <a:t>N/A</a:t>
                      </a:r>
                      <a:endParaRPr lang="en-US" sz="800" b="0" i="0" u="none" strike="noStrike">
                        <a:solidFill>
                          <a:srgbClr val="000000"/>
                        </a:solidFill>
                        <a:effectLst/>
                        <a:latin typeface="Arial" panose="020B0604020202020204" pitchFamily="34" charset="0"/>
                      </a:endParaRPr>
                    </a:p>
                  </a:txBody>
                  <a:tcPr marL="3881" marR="3881" marT="3881"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529070608"/>
                  </a:ext>
                </a:extLst>
              </a:tr>
              <a:tr h="177502">
                <a:tc vMerge="1">
                  <a:txBody>
                    <a:bodyPr/>
                    <a:lstStyle/>
                    <a:p>
                      <a:endParaRPr lang="en-US"/>
                    </a:p>
                  </a:txBody>
                  <a:tcPr/>
                </a:tc>
                <a:tc>
                  <a:txBody>
                    <a:bodyPr/>
                    <a:lstStyle/>
                    <a:p>
                      <a:pPr algn="l" fontAlgn="b"/>
                      <a:r>
                        <a:rPr lang="en-US" sz="800" u="none" strike="noStrike">
                          <a:effectLst/>
                        </a:rPr>
                        <a:t>Wires</a:t>
                      </a:r>
                      <a:endParaRPr lang="en-US" sz="800" b="0" i="0" u="none" strike="noStrike">
                        <a:solidFill>
                          <a:srgbClr val="000000"/>
                        </a:solidFill>
                        <a:effectLst/>
                        <a:latin typeface="Arial" panose="020B0604020202020204" pitchFamily="34" charset="0"/>
                      </a:endParaRPr>
                    </a:p>
                  </a:txBody>
                  <a:tcPr marL="3881" marR="3881" marT="3881" marB="0" anchor="b">
                    <a:lnL w="12700" cap="flat" cmpd="sng" algn="ctr">
                      <a:solidFill>
                        <a:schemeClr val="tx1"/>
                      </a:solidFill>
                      <a:prstDash val="solid"/>
                      <a:round/>
                      <a:headEnd type="none" w="med" len="med"/>
                      <a:tailEnd type="none" w="med" len="med"/>
                    </a:lnL>
                  </a:tcPr>
                </a:tc>
                <a:tc>
                  <a:txBody>
                    <a:bodyPr/>
                    <a:lstStyle/>
                    <a:p>
                      <a:pPr algn="l" fontAlgn="b"/>
                      <a:r>
                        <a:rPr lang="en-US" sz="800" u="none" strike="noStrike">
                          <a:effectLst/>
                        </a:rPr>
                        <a:t>Used to connect components</a:t>
                      </a:r>
                      <a:endParaRPr lang="en-US" sz="800" b="0" i="0" u="none" strike="noStrike">
                        <a:solidFill>
                          <a:srgbClr val="000000"/>
                        </a:solidFill>
                        <a:effectLst/>
                        <a:latin typeface="Arial" panose="020B0604020202020204" pitchFamily="34" charset="0"/>
                      </a:endParaRPr>
                    </a:p>
                  </a:txBody>
                  <a:tcPr marL="3881" marR="3881" marT="3881" marB="0" anchor="b"/>
                </a:tc>
                <a:tc>
                  <a:txBody>
                    <a:bodyPr/>
                    <a:lstStyle/>
                    <a:p>
                      <a:pPr algn="l" fontAlgn="b"/>
                      <a:endParaRPr lang="en-US" sz="8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800" u="none" strike="noStrike">
                          <a:effectLst/>
                        </a:rPr>
                        <a:t>$32 </a:t>
                      </a:r>
                      <a:endParaRPr lang="en-US" sz="800" b="0" i="0" u="none" strike="noStrike">
                        <a:solidFill>
                          <a:srgbClr val="000000"/>
                        </a:solidFill>
                        <a:effectLst/>
                        <a:latin typeface="Arial" panose="020B0604020202020204" pitchFamily="34" charset="0"/>
                      </a:endParaRPr>
                    </a:p>
                  </a:txBody>
                  <a:tcPr marL="3881" marR="3881" marT="3881" marB="0" anchor="b"/>
                </a:tc>
                <a:tc>
                  <a:txBody>
                    <a:bodyPr/>
                    <a:lstStyle/>
                    <a:p>
                      <a:pPr algn="l" fontAlgn="b"/>
                      <a:r>
                        <a:rPr lang="en-US" sz="800" u="sng" strike="noStrike">
                          <a:effectLst/>
                          <a:hlinkClick r:id="rId13"/>
                        </a:rPr>
                        <a:t>Ref27</a:t>
                      </a:r>
                      <a:endParaRPr lang="en-US" sz="800" b="0" i="0" u="sng" strike="noStrike">
                        <a:solidFill>
                          <a:srgbClr val="8E58B6"/>
                        </a:solidFill>
                        <a:effectLst/>
                        <a:latin typeface="Arial" panose="020B0604020202020204" pitchFamily="34" charset="0"/>
                      </a:endParaRPr>
                    </a:p>
                  </a:txBody>
                  <a:tcPr marL="3881" marR="3881" marT="3881" marB="0" anchor="b"/>
                </a:tc>
                <a:tc>
                  <a:txBody>
                    <a:bodyPr/>
                    <a:lstStyle/>
                    <a:p>
                      <a:pPr algn="l" fontAlgn="b"/>
                      <a:r>
                        <a:rPr lang="en-US" sz="800" u="none" strike="noStrike">
                          <a:effectLst/>
                        </a:rPr>
                        <a:t>N/A</a:t>
                      </a:r>
                      <a:endParaRPr lang="en-US" sz="800" b="0" i="0" u="none" strike="noStrike">
                        <a:solidFill>
                          <a:srgbClr val="000000"/>
                        </a:solidFill>
                        <a:effectLst/>
                        <a:latin typeface="Arial" panose="020B0604020202020204" pitchFamily="34" charset="0"/>
                      </a:endParaRPr>
                    </a:p>
                  </a:txBody>
                  <a:tcPr marL="3881" marR="3881" marT="3881"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7243396"/>
                  </a:ext>
                </a:extLst>
              </a:tr>
              <a:tr h="250975">
                <a:tc vMerge="1">
                  <a:txBody>
                    <a:bodyPr/>
                    <a:lstStyle/>
                    <a:p>
                      <a:endParaRPr lang="en-US"/>
                    </a:p>
                  </a:txBody>
                  <a:tcPr/>
                </a:tc>
                <a:tc>
                  <a:txBody>
                    <a:bodyPr/>
                    <a:lstStyle/>
                    <a:p>
                      <a:pPr algn="l" fontAlgn="b"/>
                      <a:r>
                        <a:rPr lang="en-US" sz="800" u="none" strike="noStrike">
                          <a:effectLst/>
                        </a:rPr>
                        <a:t>Buttons</a:t>
                      </a:r>
                      <a:endParaRPr lang="en-US" sz="800" b="0" i="0" u="none" strike="noStrike">
                        <a:solidFill>
                          <a:srgbClr val="000000"/>
                        </a:solidFill>
                        <a:effectLst/>
                        <a:latin typeface="Arial" panose="020B0604020202020204" pitchFamily="34" charset="0"/>
                      </a:endParaRPr>
                    </a:p>
                  </a:txBody>
                  <a:tcPr marL="3881" marR="3881" marT="3881" marB="0" anchor="b">
                    <a:lnL w="12700" cap="flat" cmpd="sng" algn="ctr">
                      <a:solidFill>
                        <a:schemeClr val="tx1"/>
                      </a:solidFill>
                      <a:prstDash val="solid"/>
                      <a:round/>
                      <a:headEnd type="none" w="med" len="med"/>
                      <a:tailEnd type="none" w="med" len="med"/>
                    </a:lnL>
                  </a:tcPr>
                </a:tc>
                <a:tc>
                  <a:txBody>
                    <a:bodyPr/>
                    <a:lstStyle/>
                    <a:p>
                      <a:pPr algn="l" fontAlgn="b"/>
                      <a:r>
                        <a:rPr lang="en-US" sz="800" u="none" strike="noStrike">
                          <a:effectLst/>
                        </a:rPr>
                        <a:t>Used to control the door manually</a:t>
                      </a:r>
                      <a:endParaRPr lang="en-US" sz="800" b="0" i="0" u="none" strike="noStrike">
                        <a:solidFill>
                          <a:srgbClr val="000000"/>
                        </a:solidFill>
                        <a:effectLst/>
                        <a:latin typeface="Arial" panose="020B0604020202020204" pitchFamily="34" charset="0"/>
                      </a:endParaRPr>
                    </a:p>
                  </a:txBody>
                  <a:tcPr marL="3881" marR="3881" marT="3881" marB="0" anchor="b"/>
                </a:tc>
                <a:tc>
                  <a:txBody>
                    <a:bodyPr/>
                    <a:lstStyle/>
                    <a:p>
                      <a:pPr algn="l" fontAlgn="b"/>
                      <a:endParaRPr lang="en-US" sz="8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800" u="none" strike="noStrike">
                          <a:effectLst/>
                        </a:rPr>
                        <a:t>$9 </a:t>
                      </a:r>
                      <a:endParaRPr lang="en-US" sz="800" b="0" i="0" u="none" strike="noStrike">
                        <a:solidFill>
                          <a:srgbClr val="000000"/>
                        </a:solidFill>
                        <a:effectLst/>
                        <a:latin typeface="Arial" panose="020B0604020202020204" pitchFamily="34" charset="0"/>
                      </a:endParaRPr>
                    </a:p>
                  </a:txBody>
                  <a:tcPr marL="3881" marR="3881" marT="3881" marB="0" anchor="b"/>
                </a:tc>
                <a:tc>
                  <a:txBody>
                    <a:bodyPr/>
                    <a:lstStyle/>
                    <a:p>
                      <a:pPr algn="l" fontAlgn="b"/>
                      <a:r>
                        <a:rPr lang="en-US" sz="800" u="sng" strike="noStrike">
                          <a:effectLst/>
                          <a:hlinkClick r:id="rId14"/>
                        </a:rPr>
                        <a:t>Ref30</a:t>
                      </a:r>
                      <a:endParaRPr lang="en-US" sz="800" b="0" i="0" u="sng" strike="noStrike">
                        <a:solidFill>
                          <a:srgbClr val="8E58B6"/>
                        </a:solidFill>
                        <a:effectLst/>
                        <a:latin typeface="Arial" panose="020B0604020202020204" pitchFamily="34" charset="0"/>
                      </a:endParaRPr>
                    </a:p>
                  </a:txBody>
                  <a:tcPr marL="3881" marR="3881" marT="3881" marB="0" anchor="b"/>
                </a:tc>
                <a:tc>
                  <a:txBody>
                    <a:bodyPr/>
                    <a:lstStyle/>
                    <a:p>
                      <a:pPr algn="l" fontAlgn="b"/>
                      <a:r>
                        <a:rPr lang="en-US" sz="800" u="none" strike="noStrike">
                          <a:effectLst/>
                        </a:rPr>
                        <a:t>N/A</a:t>
                      </a:r>
                      <a:endParaRPr lang="en-US" sz="800" b="0" i="0" u="none" strike="noStrike">
                        <a:solidFill>
                          <a:srgbClr val="000000"/>
                        </a:solidFill>
                        <a:effectLst/>
                        <a:latin typeface="Arial" panose="020B0604020202020204" pitchFamily="34" charset="0"/>
                      </a:endParaRPr>
                    </a:p>
                  </a:txBody>
                  <a:tcPr marL="3881" marR="3881" marT="3881"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032454110"/>
                  </a:ext>
                </a:extLst>
              </a:tr>
              <a:tr h="250975">
                <a:tc vMerge="1">
                  <a:txBody>
                    <a:bodyPr/>
                    <a:lstStyle/>
                    <a:p>
                      <a:endParaRPr lang="en-US"/>
                    </a:p>
                  </a:txBody>
                  <a:tcPr/>
                </a:tc>
                <a:tc>
                  <a:txBody>
                    <a:bodyPr/>
                    <a:lstStyle/>
                    <a:p>
                      <a:pPr algn="l" fontAlgn="b"/>
                      <a:r>
                        <a:rPr lang="en-US" sz="800" u="none" strike="noStrike">
                          <a:effectLst/>
                        </a:rPr>
                        <a:t>Bread Board</a:t>
                      </a:r>
                      <a:endParaRPr lang="en-US" sz="800" b="0" i="0" u="none" strike="noStrike">
                        <a:solidFill>
                          <a:srgbClr val="000000"/>
                        </a:solidFill>
                        <a:effectLst/>
                        <a:latin typeface="Arial" panose="020B0604020202020204" pitchFamily="34" charset="0"/>
                      </a:endParaRPr>
                    </a:p>
                  </a:txBody>
                  <a:tcPr marL="3881" marR="3881" marT="3881" marB="0" anchor="b">
                    <a:lnL w="12700" cap="flat" cmpd="sng" algn="ctr">
                      <a:solidFill>
                        <a:schemeClr val="tx1"/>
                      </a:solidFill>
                      <a:prstDash val="solid"/>
                      <a:round/>
                      <a:headEnd type="none" w="med" len="med"/>
                      <a:tailEnd type="none" w="med" len="med"/>
                    </a:lnL>
                  </a:tcPr>
                </a:tc>
                <a:tc>
                  <a:txBody>
                    <a:bodyPr/>
                    <a:lstStyle/>
                    <a:p>
                      <a:pPr algn="l" fontAlgn="b"/>
                      <a:r>
                        <a:rPr lang="en-US" sz="800" u="none" strike="noStrike">
                          <a:effectLst/>
                        </a:rPr>
                        <a:t>Solderless Board Kit</a:t>
                      </a:r>
                      <a:endParaRPr lang="en-US" sz="800" b="0" i="0" u="none" strike="noStrike">
                        <a:solidFill>
                          <a:srgbClr val="000000"/>
                        </a:solidFill>
                        <a:effectLst/>
                        <a:latin typeface="Arial" panose="020B0604020202020204" pitchFamily="34" charset="0"/>
                      </a:endParaRPr>
                    </a:p>
                  </a:txBody>
                  <a:tcPr marL="3881" marR="3881" marT="3881" marB="0" anchor="b"/>
                </a:tc>
                <a:tc>
                  <a:txBody>
                    <a:bodyPr/>
                    <a:lstStyle/>
                    <a:p>
                      <a:pPr algn="l" fontAlgn="b"/>
                      <a:endParaRPr lang="en-US" sz="8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800" u="none" strike="noStrike">
                          <a:effectLst/>
                        </a:rPr>
                        <a:t>$10 </a:t>
                      </a:r>
                      <a:endParaRPr lang="en-US" sz="800" b="0" i="0" u="none" strike="noStrike">
                        <a:solidFill>
                          <a:srgbClr val="000000"/>
                        </a:solidFill>
                        <a:effectLst/>
                        <a:latin typeface="Arial" panose="020B0604020202020204" pitchFamily="34" charset="0"/>
                      </a:endParaRPr>
                    </a:p>
                  </a:txBody>
                  <a:tcPr marL="3881" marR="3881" marT="3881" marB="0" anchor="b"/>
                </a:tc>
                <a:tc>
                  <a:txBody>
                    <a:bodyPr/>
                    <a:lstStyle/>
                    <a:p>
                      <a:pPr algn="l" fontAlgn="b"/>
                      <a:r>
                        <a:rPr lang="en-US" sz="800" u="sng" strike="noStrike">
                          <a:effectLst/>
                          <a:hlinkClick r:id="rId15"/>
                        </a:rPr>
                        <a:t>Ref7</a:t>
                      </a:r>
                      <a:endParaRPr lang="en-US" sz="800" b="0" i="0" u="sng" strike="noStrike">
                        <a:solidFill>
                          <a:srgbClr val="8E58B6"/>
                        </a:solidFill>
                        <a:effectLst/>
                        <a:latin typeface="Arial" panose="020B0604020202020204" pitchFamily="34" charset="0"/>
                      </a:endParaRPr>
                    </a:p>
                  </a:txBody>
                  <a:tcPr marL="3881" marR="3881" marT="3881" marB="0" anchor="b"/>
                </a:tc>
                <a:tc>
                  <a:txBody>
                    <a:bodyPr/>
                    <a:lstStyle/>
                    <a:p>
                      <a:pPr algn="l" fontAlgn="b"/>
                      <a:r>
                        <a:rPr lang="en-US" sz="800" u="none" strike="noStrike">
                          <a:effectLst/>
                        </a:rPr>
                        <a:t>N/A 3M adhesive included</a:t>
                      </a:r>
                      <a:endParaRPr lang="en-US" sz="800" b="0" i="0" u="none" strike="noStrike">
                        <a:solidFill>
                          <a:srgbClr val="000000"/>
                        </a:solidFill>
                        <a:effectLst/>
                        <a:latin typeface="Arial" panose="020B0604020202020204" pitchFamily="34" charset="0"/>
                      </a:endParaRPr>
                    </a:p>
                  </a:txBody>
                  <a:tcPr marL="3881" marR="3881" marT="3881"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960672349"/>
                  </a:ext>
                </a:extLst>
              </a:tr>
              <a:tr h="177502">
                <a:tc vMerge="1">
                  <a:txBody>
                    <a:bodyPr/>
                    <a:lstStyle/>
                    <a:p>
                      <a:endParaRPr lang="en-US"/>
                    </a:p>
                  </a:txBody>
                  <a:tcPr/>
                </a:tc>
                <a:tc>
                  <a:txBody>
                    <a:bodyPr/>
                    <a:lstStyle/>
                    <a:p>
                      <a:pPr algn="l" fontAlgn="b"/>
                      <a:r>
                        <a:rPr lang="en-US" sz="800" u="none" strike="noStrike">
                          <a:effectLst/>
                        </a:rPr>
                        <a:t>Powersupply</a:t>
                      </a:r>
                      <a:endParaRPr lang="en-US" sz="800" b="0" i="0" u="none" strike="noStrike">
                        <a:solidFill>
                          <a:srgbClr val="000000"/>
                        </a:solidFill>
                        <a:effectLst/>
                        <a:latin typeface="Arial" panose="020B0604020202020204" pitchFamily="34" charset="0"/>
                      </a:endParaRPr>
                    </a:p>
                  </a:txBody>
                  <a:tcPr marL="3881" marR="3881" marT="3881" marB="0" anchor="b">
                    <a:lnL w="12700" cap="flat" cmpd="sng" algn="ctr">
                      <a:solidFill>
                        <a:schemeClr val="tx1"/>
                      </a:solidFill>
                      <a:prstDash val="solid"/>
                      <a:round/>
                      <a:headEnd type="none" w="med" len="med"/>
                      <a:tailEnd type="none" w="med" len="med"/>
                    </a:lnL>
                  </a:tcPr>
                </a:tc>
                <a:tc>
                  <a:txBody>
                    <a:bodyPr/>
                    <a:lstStyle/>
                    <a:p>
                      <a:pPr algn="l" fontAlgn="b"/>
                      <a:r>
                        <a:rPr lang="en-US" sz="800" u="none" strike="noStrike">
                          <a:effectLst/>
                        </a:rPr>
                        <a:t>Used to power machine</a:t>
                      </a:r>
                      <a:endParaRPr lang="en-US" sz="800" b="0" i="0" u="none" strike="noStrike">
                        <a:solidFill>
                          <a:srgbClr val="000000"/>
                        </a:solidFill>
                        <a:effectLst/>
                        <a:latin typeface="Arial" panose="020B0604020202020204" pitchFamily="34" charset="0"/>
                      </a:endParaRPr>
                    </a:p>
                  </a:txBody>
                  <a:tcPr marL="3881" marR="3881" marT="3881" marB="0" anchor="b"/>
                </a:tc>
                <a:tc>
                  <a:txBody>
                    <a:bodyPr/>
                    <a:lstStyle/>
                    <a:p>
                      <a:pPr algn="l" fontAlgn="b"/>
                      <a:endParaRPr lang="en-US" sz="8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800" u="none" strike="noStrike">
                          <a:effectLst/>
                        </a:rPr>
                        <a:t>$22 </a:t>
                      </a:r>
                      <a:endParaRPr lang="en-US" sz="800" b="0" i="0" u="none" strike="noStrike">
                        <a:solidFill>
                          <a:srgbClr val="000000"/>
                        </a:solidFill>
                        <a:effectLst/>
                        <a:latin typeface="Arial" panose="020B0604020202020204" pitchFamily="34" charset="0"/>
                      </a:endParaRPr>
                    </a:p>
                  </a:txBody>
                  <a:tcPr marL="3881" marR="3881" marT="3881" marB="0" anchor="b"/>
                </a:tc>
                <a:tc>
                  <a:txBody>
                    <a:bodyPr/>
                    <a:lstStyle/>
                    <a:p>
                      <a:pPr algn="l" fontAlgn="b"/>
                      <a:r>
                        <a:rPr lang="en-US" sz="800" u="sng" strike="noStrike">
                          <a:effectLst/>
                          <a:hlinkClick r:id="rId16"/>
                        </a:rPr>
                        <a:t>Ref17</a:t>
                      </a:r>
                      <a:endParaRPr lang="en-US" sz="800" b="0" i="0" u="sng" strike="noStrike">
                        <a:solidFill>
                          <a:srgbClr val="8E58B6"/>
                        </a:solidFill>
                        <a:effectLst/>
                        <a:latin typeface="Arial" panose="020B0604020202020204" pitchFamily="34" charset="0"/>
                      </a:endParaRPr>
                    </a:p>
                  </a:txBody>
                  <a:tcPr marL="3881" marR="3881" marT="3881" marB="0" anchor="b"/>
                </a:tc>
                <a:tc>
                  <a:txBody>
                    <a:bodyPr/>
                    <a:lstStyle/>
                    <a:p>
                      <a:pPr algn="l" fontAlgn="b"/>
                      <a:r>
                        <a:rPr lang="en-US" sz="800" u="none" strike="noStrike">
                          <a:effectLst/>
                        </a:rPr>
                        <a:t>N/A</a:t>
                      </a:r>
                      <a:endParaRPr lang="en-US" sz="800" b="0" i="0" u="none" strike="noStrike">
                        <a:solidFill>
                          <a:srgbClr val="000000"/>
                        </a:solidFill>
                        <a:effectLst/>
                        <a:latin typeface="Arial" panose="020B0604020202020204" pitchFamily="34" charset="0"/>
                      </a:endParaRPr>
                    </a:p>
                  </a:txBody>
                  <a:tcPr marL="3881" marR="3881" marT="3881"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450452013"/>
                  </a:ext>
                </a:extLst>
              </a:tr>
              <a:tr h="250975">
                <a:tc vMerge="1">
                  <a:txBody>
                    <a:bodyPr/>
                    <a:lstStyle/>
                    <a:p>
                      <a:endParaRPr lang="en-US"/>
                    </a:p>
                  </a:txBody>
                  <a:tcPr/>
                </a:tc>
                <a:tc>
                  <a:txBody>
                    <a:bodyPr/>
                    <a:lstStyle/>
                    <a:p>
                      <a:pPr algn="l" fontAlgn="b"/>
                      <a:r>
                        <a:rPr lang="en-US" sz="800" u="none" strike="noStrike">
                          <a:effectLst/>
                        </a:rPr>
                        <a:t>Resistors</a:t>
                      </a:r>
                      <a:endParaRPr lang="en-US" sz="800" b="0" i="0" u="none" strike="noStrike">
                        <a:solidFill>
                          <a:srgbClr val="000000"/>
                        </a:solidFill>
                        <a:effectLst/>
                        <a:latin typeface="Arial" panose="020B0604020202020204" pitchFamily="34" charset="0"/>
                      </a:endParaRPr>
                    </a:p>
                  </a:txBody>
                  <a:tcPr marL="3881" marR="3881" marT="3881" marB="0" anchor="b">
                    <a:lnL w="12700" cap="flat" cmpd="sng" algn="ctr">
                      <a:solidFill>
                        <a:schemeClr val="tx1"/>
                      </a:solidFill>
                      <a:prstDash val="solid"/>
                      <a:round/>
                      <a:headEnd type="none" w="med" len="med"/>
                      <a:tailEnd type="none" w="med" len="med"/>
                    </a:lnL>
                  </a:tcPr>
                </a:tc>
                <a:tc>
                  <a:txBody>
                    <a:bodyPr/>
                    <a:lstStyle/>
                    <a:p>
                      <a:pPr algn="l" fontAlgn="b"/>
                      <a:r>
                        <a:rPr lang="en-US" sz="800" u="none" strike="noStrike">
                          <a:effectLst/>
                        </a:rPr>
                        <a:t>Provide correct voltage to all components</a:t>
                      </a:r>
                      <a:endParaRPr lang="en-US" sz="800" b="0" i="0" u="none" strike="noStrike">
                        <a:solidFill>
                          <a:srgbClr val="000000"/>
                        </a:solidFill>
                        <a:effectLst/>
                        <a:latin typeface="Arial" panose="020B0604020202020204" pitchFamily="34" charset="0"/>
                      </a:endParaRPr>
                    </a:p>
                  </a:txBody>
                  <a:tcPr marL="3881" marR="3881" marT="3881" marB="0" anchor="b"/>
                </a:tc>
                <a:tc>
                  <a:txBody>
                    <a:bodyPr/>
                    <a:lstStyle/>
                    <a:p>
                      <a:pPr algn="l" fontAlgn="b"/>
                      <a:endParaRPr lang="en-US" sz="8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800" u="none" strike="noStrike">
                          <a:effectLst/>
                        </a:rPr>
                        <a:t>$8 </a:t>
                      </a:r>
                      <a:endParaRPr lang="en-US" sz="800" b="0" i="0" u="none" strike="noStrike">
                        <a:solidFill>
                          <a:srgbClr val="000000"/>
                        </a:solidFill>
                        <a:effectLst/>
                        <a:latin typeface="Arial" panose="020B0604020202020204" pitchFamily="34" charset="0"/>
                      </a:endParaRPr>
                    </a:p>
                  </a:txBody>
                  <a:tcPr marL="3881" marR="3881" marT="3881" marB="0" anchor="b"/>
                </a:tc>
                <a:tc>
                  <a:txBody>
                    <a:bodyPr/>
                    <a:lstStyle/>
                    <a:p>
                      <a:pPr algn="l" fontAlgn="b"/>
                      <a:r>
                        <a:rPr lang="en-US" sz="800" u="sng" strike="noStrike">
                          <a:effectLst/>
                          <a:hlinkClick r:id="rId17"/>
                        </a:rPr>
                        <a:t>Ref14</a:t>
                      </a:r>
                      <a:endParaRPr lang="en-US" sz="800" b="0" i="0" u="sng" strike="noStrike">
                        <a:solidFill>
                          <a:srgbClr val="8E58B6"/>
                        </a:solidFill>
                        <a:effectLst/>
                        <a:latin typeface="Arial" panose="020B0604020202020204" pitchFamily="34" charset="0"/>
                      </a:endParaRPr>
                    </a:p>
                  </a:txBody>
                  <a:tcPr marL="3881" marR="3881" marT="3881" marB="0" anchor="b"/>
                </a:tc>
                <a:tc>
                  <a:txBody>
                    <a:bodyPr/>
                    <a:lstStyle/>
                    <a:p>
                      <a:pPr algn="l" fontAlgn="b"/>
                      <a:r>
                        <a:rPr lang="en-US" sz="800" u="none" strike="noStrike">
                          <a:effectLst/>
                        </a:rPr>
                        <a:t>N/A</a:t>
                      </a:r>
                      <a:endParaRPr lang="en-US" sz="800" b="0" i="0" u="none" strike="noStrike">
                        <a:solidFill>
                          <a:srgbClr val="000000"/>
                        </a:solidFill>
                        <a:effectLst/>
                        <a:latin typeface="Arial" panose="020B0604020202020204" pitchFamily="34" charset="0"/>
                      </a:endParaRPr>
                    </a:p>
                  </a:txBody>
                  <a:tcPr marL="3881" marR="3881" marT="3881"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928353864"/>
                  </a:ext>
                </a:extLst>
              </a:tr>
              <a:tr h="177502">
                <a:tc vMerge="1">
                  <a:txBody>
                    <a:bodyPr/>
                    <a:lstStyle/>
                    <a:p>
                      <a:endParaRPr lang="en-US"/>
                    </a:p>
                  </a:txBody>
                  <a:tcPr/>
                </a:tc>
                <a:tc>
                  <a:txBody>
                    <a:bodyPr/>
                    <a:lstStyle/>
                    <a:p>
                      <a:pPr algn="l" fontAlgn="b"/>
                      <a:r>
                        <a:rPr lang="en-US" sz="800" u="none" strike="noStrike">
                          <a:effectLst/>
                        </a:rPr>
                        <a:t>Door Lock</a:t>
                      </a:r>
                      <a:endParaRPr lang="en-US" sz="800" b="0" i="0" u="none" strike="noStrike">
                        <a:solidFill>
                          <a:srgbClr val="000000"/>
                        </a:solidFill>
                        <a:effectLst/>
                        <a:latin typeface="Arial" panose="020B0604020202020204" pitchFamily="34" charset="0"/>
                      </a:endParaRPr>
                    </a:p>
                  </a:txBody>
                  <a:tcPr marL="3881" marR="3881" marT="3881" marB="0" anchor="b">
                    <a:lnL w="12700" cap="flat" cmpd="sng" algn="ctr">
                      <a:solidFill>
                        <a:schemeClr val="tx1"/>
                      </a:solidFill>
                      <a:prstDash val="solid"/>
                      <a:round/>
                      <a:headEnd type="none" w="med" len="med"/>
                      <a:tailEnd type="none" w="med" len="med"/>
                    </a:lnL>
                  </a:tcPr>
                </a:tc>
                <a:tc>
                  <a:txBody>
                    <a:bodyPr/>
                    <a:lstStyle/>
                    <a:p>
                      <a:pPr algn="l" fontAlgn="b"/>
                      <a:r>
                        <a:rPr lang="en-US" sz="800" u="none" strike="noStrike">
                          <a:effectLst/>
                        </a:rPr>
                        <a:t>Servomotor</a:t>
                      </a:r>
                      <a:endParaRPr lang="en-US" sz="800" b="0" i="0" u="none" strike="noStrike">
                        <a:solidFill>
                          <a:srgbClr val="000000"/>
                        </a:solidFill>
                        <a:effectLst/>
                        <a:latin typeface="Arial" panose="020B0604020202020204" pitchFamily="34" charset="0"/>
                      </a:endParaRPr>
                    </a:p>
                  </a:txBody>
                  <a:tcPr marL="3881" marR="3881" marT="3881" marB="0" anchor="b"/>
                </a:tc>
                <a:tc>
                  <a:txBody>
                    <a:bodyPr/>
                    <a:lstStyle/>
                    <a:p>
                      <a:pPr algn="l" fontAlgn="b"/>
                      <a:endParaRPr lang="en-US" sz="8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800" u="none" strike="noStrike">
                          <a:effectLst/>
                        </a:rPr>
                        <a:t>$27 </a:t>
                      </a:r>
                      <a:endParaRPr lang="en-US" sz="800" b="0" i="0" u="none" strike="noStrike">
                        <a:solidFill>
                          <a:srgbClr val="000000"/>
                        </a:solidFill>
                        <a:effectLst/>
                        <a:latin typeface="Arial" panose="020B0604020202020204" pitchFamily="34" charset="0"/>
                      </a:endParaRPr>
                    </a:p>
                  </a:txBody>
                  <a:tcPr marL="3881" marR="3881" marT="3881" marB="0" anchor="b"/>
                </a:tc>
                <a:tc>
                  <a:txBody>
                    <a:bodyPr/>
                    <a:lstStyle/>
                    <a:p>
                      <a:pPr algn="l" fontAlgn="b"/>
                      <a:r>
                        <a:rPr lang="en-US" sz="800" u="sng" strike="noStrike">
                          <a:effectLst/>
                          <a:hlinkClick r:id="rId18"/>
                        </a:rPr>
                        <a:t>Ref19</a:t>
                      </a:r>
                      <a:endParaRPr lang="en-US" sz="800" b="0" i="0" u="sng" strike="noStrike">
                        <a:solidFill>
                          <a:srgbClr val="8E58B6"/>
                        </a:solidFill>
                        <a:effectLst/>
                        <a:latin typeface="Arial" panose="020B0604020202020204" pitchFamily="34" charset="0"/>
                      </a:endParaRPr>
                    </a:p>
                  </a:txBody>
                  <a:tcPr marL="3881" marR="3881" marT="3881" marB="0" anchor="b"/>
                </a:tc>
                <a:tc>
                  <a:txBody>
                    <a:bodyPr/>
                    <a:lstStyle/>
                    <a:p>
                      <a:pPr algn="l" fontAlgn="b"/>
                      <a:r>
                        <a:rPr lang="en-US" sz="800" u="none" strike="noStrike">
                          <a:effectLst/>
                        </a:rPr>
                        <a:t>TBD</a:t>
                      </a:r>
                      <a:endParaRPr lang="en-US" sz="800" b="0" i="0" u="none" strike="noStrike">
                        <a:solidFill>
                          <a:srgbClr val="000000"/>
                        </a:solidFill>
                        <a:effectLst/>
                        <a:latin typeface="Arial" panose="020B0604020202020204" pitchFamily="34" charset="0"/>
                      </a:endParaRPr>
                    </a:p>
                  </a:txBody>
                  <a:tcPr marL="3881" marR="3881" marT="3881"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724890523"/>
                  </a:ext>
                </a:extLst>
              </a:tr>
              <a:tr h="177502">
                <a:tc vMerge="1">
                  <a:txBody>
                    <a:bodyPr/>
                    <a:lstStyle/>
                    <a:p>
                      <a:endParaRPr lang="en-US"/>
                    </a:p>
                  </a:txBody>
                  <a:tcPr/>
                </a:tc>
                <a:tc>
                  <a:txBody>
                    <a:bodyPr/>
                    <a:lstStyle/>
                    <a:p>
                      <a:pPr algn="l" fontAlgn="b"/>
                      <a:r>
                        <a:rPr lang="en-US" sz="800" u="none" strike="noStrike">
                          <a:effectLst/>
                        </a:rPr>
                        <a:t>RFID tags</a:t>
                      </a:r>
                      <a:endParaRPr lang="en-US" sz="800" b="0" i="0" u="none" strike="noStrike">
                        <a:solidFill>
                          <a:srgbClr val="000000"/>
                        </a:solidFill>
                        <a:effectLst/>
                        <a:latin typeface="Arial" panose="020B0604020202020204" pitchFamily="34" charset="0"/>
                      </a:endParaRPr>
                    </a:p>
                  </a:txBody>
                  <a:tcPr marL="3881" marR="3881" marT="3881" marB="0" anchor="b">
                    <a:lnL w="12700" cap="flat" cmpd="sng" algn="ctr">
                      <a:solidFill>
                        <a:schemeClr val="tx1"/>
                      </a:solidFill>
                      <a:prstDash val="solid"/>
                      <a:round/>
                      <a:headEnd type="none" w="med" len="med"/>
                      <a:tailEnd type="none" w="med" len="med"/>
                    </a:lnL>
                  </a:tcPr>
                </a:tc>
                <a:tc>
                  <a:txBody>
                    <a:bodyPr/>
                    <a:lstStyle/>
                    <a:p>
                      <a:pPr algn="l" fontAlgn="b"/>
                      <a:r>
                        <a:rPr lang="en-US" sz="800" u="none" strike="noStrike">
                          <a:effectLst/>
                        </a:rPr>
                        <a:t>Will be placed on dog collar</a:t>
                      </a:r>
                      <a:endParaRPr lang="en-US" sz="800" b="0" i="0" u="none" strike="noStrike">
                        <a:solidFill>
                          <a:srgbClr val="000000"/>
                        </a:solidFill>
                        <a:effectLst/>
                        <a:latin typeface="Arial" panose="020B0604020202020204" pitchFamily="34" charset="0"/>
                      </a:endParaRPr>
                    </a:p>
                  </a:txBody>
                  <a:tcPr marL="3881" marR="3881" marT="3881" marB="0" anchor="b"/>
                </a:tc>
                <a:tc>
                  <a:txBody>
                    <a:bodyPr/>
                    <a:lstStyle/>
                    <a:p>
                      <a:pPr algn="l" fontAlgn="b"/>
                      <a:endParaRPr lang="en-US" sz="8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800" u="none" strike="noStrike">
                          <a:effectLst/>
                        </a:rPr>
                        <a:t>$35 </a:t>
                      </a:r>
                      <a:endParaRPr lang="en-US" sz="800" b="0" i="0" u="none" strike="noStrike">
                        <a:solidFill>
                          <a:srgbClr val="000000"/>
                        </a:solidFill>
                        <a:effectLst/>
                        <a:latin typeface="Arial" panose="020B0604020202020204" pitchFamily="34" charset="0"/>
                      </a:endParaRPr>
                    </a:p>
                  </a:txBody>
                  <a:tcPr marL="3881" marR="3881" marT="3881" marB="0" anchor="b"/>
                </a:tc>
                <a:tc>
                  <a:txBody>
                    <a:bodyPr/>
                    <a:lstStyle/>
                    <a:p>
                      <a:pPr algn="l" fontAlgn="b"/>
                      <a:r>
                        <a:rPr lang="en-US" sz="800" u="sng" strike="noStrike">
                          <a:effectLst/>
                          <a:hlinkClick r:id="rId19"/>
                        </a:rPr>
                        <a:t>Ref25</a:t>
                      </a:r>
                      <a:endParaRPr lang="en-US" sz="800" b="0" i="0" u="sng" strike="noStrike">
                        <a:solidFill>
                          <a:srgbClr val="8E58B6"/>
                        </a:solidFill>
                        <a:effectLst/>
                        <a:latin typeface="Arial" panose="020B0604020202020204" pitchFamily="34" charset="0"/>
                      </a:endParaRPr>
                    </a:p>
                  </a:txBody>
                  <a:tcPr marL="3881" marR="3881" marT="3881" marB="0" anchor="b"/>
                </a:tc>
                <a:tc>
                  <a:txBody>
                    <a:bodyPr/>
                    <a:lstStyle/>
                    <a:p>
                      <a:pPr algn="l" fontAlgn="b"/>
                      <a:r>
                        <a:rPr lang="en-US" sz="800" u="none" strike="noStrike">
                          <a:effectLst/>
                        </a:rPr>
                        <a:t>N/A</a:t>
                      </a:r>
                      <a:endParaRPr lang="en-US" sz="800" b="0" i="0" u="none" strike="noStrike">
                        <a:solidFill>
                          <a:srgbClr val="000000"/>
                        </a:solidFill>
                        <a:effectLst/>
                        <a:latin typeface="Arial" panose="020B0604020202020204" pitchFamily="34" charset="0"/>
                      </a:endParaRPr>
                    </a:p>
                  </a:txBody>
                  <a:tcPr marL="3881" marR="3881" marT="3881"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104197775"/>
                  </a:ext>
                </a:extLst>
              </a:tr>
              <a:tr h="177502">
                <a:tc vMerge="1">
                  <a:txBody>
                    <a:bodyPr/>
                    <a:lstStyle/>
                    <a:p>
                      <a:endParaRPr lang="en-US"/>
                    </a:p>
                  </a:txBody>
                  <a:tcPr/>
                </a:tc>
                <a:tc>
                  <a:txBody>
                    <a:bodyPr/>
                    <a:lstStyle/>
                    <a:p>
                      <a:pPr algn="l" fontAlgn="b"/>
                      <a:r>
                        <a:rPr lang="en-US" sz="800" u="none" strike="noStrike">
                          <a:effectLst/>
                        </a:rPr>
                        <a:t>SparkFun Simultaneous RFID Reader</a:t>
                      </a:r>
                      <a:endParaRPr lang="en-US" sz="800" b="0" i="0" u="none" strike="noStrike">
                        <a:solidFill>
                          <a:srgbClr val="000000"/>
                        </a:solidFill>
                        <a:effectLst/>
                        <a:latin typeface="Arial" panose="020B0604020202020204" pitchFamily="34" charset="0"/>
                      </a:endParaRPr>
                    </a:p>
                  </a:txBody>
                  <a:tcPr marL="3881" marR="3881" marT="3881" marB="0" anchor="b">
                    <a:lnL w="12700" cap="flat" cmpd="sng" algn="ctr">
                      <a:solidFill>
                        <a:schemeClr val="tx1"/>
                      </a:solidFill>
                      <a:prstDash val="solid"/>
                      <a:round/>
                      <a:headEnd type="none" w="med" len="med"/>
                      <a:tailEnd type="none" w="med" len="med"/>
                    </a:lnL>
                  </a:tcPr>
                </a:tc>
                <a:tc>
                  <a:txBody>
                    <a:bodyPr/>
                    <a:lstStyle/>
                    <a:p>
                      <a:pPr algn="l" fontAlgn="b"/>
                      <a:r>
                        <a:rPr lang="en-US" sz="800" u="none" strike="noStrike">
                          <a:effectLst/>
                        </a:rPr>
                        <a:t>UHF RFID Reader</a:t>
                      </a:r>
                      <a:endParaRPr lang="en-US" sz="800" b="0" i="0" u="none" strike="noStrike">
                        <a:solidFill>
                          <a:srgbClr val="000000"/>
                        </a:solidFill>
                        <a:effectLst/>
                        <a:latin typeface="Arial" panose="020B0604020202020204" pitchFamily="34" charset="0"/>
                      </a:endParaRPr>
                    </a:p>
                  </a:txBody>
                  <a:tcPr marL="3881" marR="3881" marT="3881" marB="0" anchor="b"/>
                </a:tc>
                <a:tc>
                  <a:txBody>
                    <a:bodyPr/>
                    <a:lstStyle/>
                    <a:p>
                      <a:pPr algn="l" fontAlgn="b"/>
                      <a:endParaRPr lang="en-US" sz="8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800" u="none" strike="noStrike">
                          <a:effectLst/>
                        </a:rPr>
                        <a:t>$236 </a:t>
                      </a:r>
                      <a:endParaRPr lang="en-US" sz="800" b="0" i="0" u="none" strike="noStrike">
                        <a:solidFill>
                          <a:srgbClr val="000000"/>
                        </a:solidFill>
                        <a:effectLst/>
                        <a:latin typeface="Arial" panose="020B0604020202020204" pitchFamily="34" charset="0"/>
                      </a:endParaRPr>
                    </a:p>
                  </a:txBody>
                  <a:tcPr marL="3881" marR="3881" marT="3881" marB="0" anchor="b"/>
                </a:tc>
                <a:tc>
                  <a:txBody>
                    <a:bodyPr/>
                    <a:lstStyle/>
                    <a:p>
                      <a:pPr algn="l" fontAlgn="b"/>
                      <a:r>
                        <a:rPr lang="en-US" sz="800" u="sng" strike="noStrike">
                          <a:effectLst/>
                          <a:hlinkClick r:id="rId20"/>
                        </a:rPr>
                        <a:t>Ref10</a:t>
                      </a:r>
                      <a:endParaRPr lang="en-US" sz="800" b="0" i="0" u="sng" strike="noStrike">
                        <a:solidFill>
                          <a:srgbClr val="8E58B6"/>
                        </a:solidFill>
                        <a:effectLst/>
                        <a:latin typeface="Arial" panose="020B0604020202020204" pitchFamily="34" charset="0"/>
                      </a:endParaRPr>
                    </a:p>
                  </a:txBody>
                  <a:tcPr marL="3881" marR="3881" marT="3881" marB="0" anchor="b"/>
                </a:tc>
                <a:tc>
                  <a:txBody>
                    <a:bodyPr/>
                    <a:lstStyle/>
                    <a:p>
                      <a:pPr algn="l" fontAlgn="b"/>
                      <a:r>
                        <a:rPr lang="en-US" sz="800" u="none" strike="noStrike">
                          <a:effectLst/>
                        </a:rPr>
                        <a:t>TBD</a:t>
                      </a:r>
                      <a:endParaRPr lang="en-US" sz="800" b="0" i="0" u="none" strike="noStrike">
                        <a:solidFill>
                          <a:srgbClr val="000000"/>
                        </a:solidFill>
                        <a:effectLst/>
                        <a:latin typeface="Arial" panose="020B0604020202020204" pitchFamily="34" charset="0"/>
                      </a:endParaRPr>
                    </a:p>
                  </a:txBody>
                  <a:tcPr marL="3881" marR="3881" marT="3881"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702452703"/>
                  </a:ext>
                </a:extLst>
              </a:tr>
              <a:tr h="250975">
                <a:tc vMerge="1">
                  <a:txBody>
                    <a:bodyPr/>
                    <a:lstStyle/>
                    <a:p>
                      <a:endParaRPr lang="en-US"/>
                    </a:p>
                  </a:txBody>
                  <a:tcPr/>
                </a:tc>
                <a:tc>
                  <a:txBody>
                    <a:bodyPr/>
                    <a:lstStyle/>
                    <a:p>
                      <a:pPr algn="l" fontAlgn="b"/>
                      <a:r>
                        <a:rPr lang="en-US" sz="800" u="none" strike="noStrike">
                          <a:effectLst/>
                        </a:rPr>
                        <a:t>RFID Antenna</a:t>
                      </a:r>
                      <a:endParaRPr lang="en-US" sz="800" b="0" i="0" u="none" strike="noStrike">
                        <a:solidFill>
                          <a:srgbClr val="000000"/>
                        </a:solidFill>
                        <a:effectLst/>
                        <a:latin typeface="Arial" panose="020B0604020202020204" pitchFamily="34" charset="0"/>
                      </a:endParaRPr>
                    </a:p>
                  </a:txBody>
                  <a:tcPr marL="3881" marR="3881" marT="3881" marB="0" anchor="b">
                    <a:lnL w="12700" cap="flat" cmpd="sng" algn="ctr">
                      <a:solidFill>
                        <a:schemeClr val="tx1"/>
                      </a:solidFill>
                      <a:prstDash val="solid"/>
                      <a:round/>
                      <a:headEnd type="none" w="med" len="med"/>
                      <a:tailEnd type="none" w="med" len="med"/>
                    </a:lnL>
                  </a:tcPr>
                </a:tc>
                <a:tc>
                  <a:txBody>
                    <a:bodyPr/>
                    <a:lstStyle/>
                    <a:p>
                      <a:pPr algn="l" fontAlgn="b"/>
                      <a:r>
                        <a:rPr lang="en-US" sz="800" u="none" strike="noStrike">
                          <a:effectLst/>
                        </a:rPr>
                        <a:t>Reads incoming signal from RFID</a:t>
                      </a:r>
                      <a:endParaRPr lang="en-US" sz="800" b="0" i="0" u="none" strike="noStrike">
                        <a:solidFill>
                          <a:srgbClr val="000000"/>
                        </a:solidFill>
                        <a:effectLst/>
                        <a:latin typeface="Arial" panose="020B0604020202020204" pitchFamily="34" charset="0"/>
                      </a:endParaRPr>
                    </a:p>
                  </a:txBody>
                  <a:tcPr marL="3881" marR="3881" marT="3881" marB="0" anchor="b"/>
                </a:tc>
                <a:tc>
                  <a:txBody>
                    <a:bodyPr/>
                    <a:lstStyle/>
                    <a:p>
                      <a:pPr algn="l" fontAlgn="b"/>
                      <a:endParaRPr lang="en-US" sz="8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800" u="none" strike="noStrike">
                          <a:effectLst/>
                        </a:rPr>
                        <a:t>$112 </a:t>
                      </a:r>
                      <a:endParaRPr lang="en-US" sz="800" b="0" i="0" u="none" strike="noStrike">
                        <a:solidFill>
                          <a:srgbClr val="000000"/>
                        </a:solidFill>
                        <a:effectLst/>
                        <a:latin typeface="Arial" panose="020B0604020202020204" pitchFamily="34" charset="0"/>
                      </a:endParaRPr>
                    </a:p>
                  </a:txBody>
                  <a:tcPr marL="3881" marR="3881" marT="3881" marB="0" anchor="b"/>
                </a:tc>
                <a:tc>
                  <a:txBody>
                    <a:bodyPr/>
                    <a:lstStyle/>
                    <a:p>
                      <a:pPr algn="l" fontAlgn="b"/>
                      <a:r>
                        <a:rPr lang="en-US" sz="800" u="sng" strike="noStrike">
                          <a:effectLst/>
                          <a:hlinkClick r:id="rId21"/>
                        </a:rPr>
                        <a:t>Ref18</a:t>
                      </a:r>
                      <a:endParaRPr lang="en-US" sz="800" b="0" i="0" u="sng" strike="noStrike">
                        <a:solidFill>
                          <a:srgbClr val="8E58B6"/>
                        </a:solidFill>
                        <a:effectLst/>
                        <a:latin typeface="Arial" panose="020B0604020202020204" pitchFamily="34" charset="0"/>
                      </a:endParaRPr>
                    </a:p>
                  </a:txBody>
                  <a:tcPr marL="3881" marR="3881" marT="3881" marB="0" anchor="b"/>
                </a:tc>
                <a:tc>
                  <a:txBody>
                    <a:bodyPr/>
                    <a:lstStyle/>
                    <a:p>
                      <a:pPr algn="l" fontAlgn="b"/>
                      <a:r>
                        <a:rPr lang="en-US" sz="800" u="none" strike="noStrike">
                          <a:effectLst/>
                        </a:rPr>
                        <a:t>TBD</a:t>
                      </a:r>
                      <a:endParaRPr lang="en-US" sz="800" b="0" i="0" u="none" strike="noStrike">
                        <a:solidFill>
                          <a:srgbClr val="000000"/>
                        </a:solidFill>
                        <a:effectLst/>
                        <a:latin typeface="Arial" panose="020B0604020202020204" pitchFamily="34" charset="0"/>
                      </a:endParaRPr>
                    </a:p>
                  </a:txBody>
                  <a:tcPr marL="3881" marR="3881" marT="3881"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473794065"/>
                  </a:ext>
                </a:extLst>
              </a:tr>
              <a:tr h="177502">
                <a:tc vMerge="1">
                  <a:txBody>
                    <a:bodyPr/>
                    <a:lstStyle/>
                    <a:p>
                      <a:endParaRPr lang="en-US"/>
                    </a:p>
                  </a:txBody>
                  <a:tcPr/>
                </a:tc>
                <a:tc>
                  <a:txBody>
                    <a:bodyPr/>
                    <a:lstStyle/>
                    <a:p>
                      <a:pPr algn="l" fontAlgn="b"/>
                      <a:r>
                        <a:rPr lang="en-US" sz="800" u="none" strike="noStrike">
                          <a:effectLst/>
                        </a:rPr>
                        <a:t>Door Position Sensor</a:t>
                      </a:r>
                      <a:endParaRPr lang="en-US" sz="800" b="0" i="0" u="none" strike="noStrike">
                        <a:solidFill>
                          <a:srgbClr val="000000"/>
                        </a:solidFill>
                        <a:effectLst/>
                        <a:latin typeface="Arial" panose="020B0604020202020204" pitchFamily="34" charset="0"/>
                      </a:endParaRPr>
                    </a:p>
                  </a:txBody>
                  <a:tcPr marL="3881" marR="3881" marT="3881" marB="0" anchor="b">
                    <a:lnL w="12700" cap="flat" cmpd="sng" algn="ctr">
                      <a:solidFill>
                        <a:schemeClr val="tx1"/>
                      </a:solidFill>
                      <a:prstDash val="solid"/>
                      <a:round/>
                      <a:headEnd type="none" w="med" len="med"/>
                      <a:tailEnd type="none" w="med" len="med"/>
                    </a:lnL>
                  </a:tcPr>
                </a:tc>
                <a:tc>
                  <a:txBody>
                    <a:bodyPr/>
                    <a:lstStyle/>
                    <a:p>
                      <a:pPr algn="l" fontAlgn="b"/>
                      <a:r>
                        <a:rPr lang="en-US" sz="800" u="none" strike="noStrike">
                          <a:effectLst/>
                        </a:rPr>
                        <a:t>Hinge Lever Switch</a:t>
                      </a:r>
                      <a:endParaRPr lang="en-US" sz="800" b="0" i="0" u="none" strike="noStrike">
                        <a:solidFill>
                          <a:srgbClr val="000000"/>
                        </a:solidFill>
                        <a:effectLst/>
                        <a:latin typeface="Arial" panose="020B0604020202020204" pitchFamily="34" charset="0"/>
                      </a:endParaRPr>
                    </a:p>
                  </a:txBody>
                  <a:tcPr marL="3881" marR="3881" marT="3881" marB="0" anchor="b"/>
                </a:tc>
                <a:tc>
                  <a:txBody>
                    <a:bodyPr/>
                    <a:lstStyle/>
                    <a:p>
                      <a:pPr algn="l" fontAlgn="b"/>
                      <a:endParaRPr lang="en-US" sz="8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800" u="none" strike="noStrike">
                          <a:effectLst/>
                        </a:rPr>
                        <a:t>$9 </a:t>
                      </a:r>
                      <a:endParaRPr lang="en-US" sz="800" b="0" i="0" u="none" strike="noStrike">
                        <a:solidFill>
                          <a:srgbClr val="000000"/>
                        </a:solidFill>
                        <a:effectLst/>
                        <a:latin typeface="Arial" panose="020B0604020202020204" pitchFamily="34" charset="0"/>
                      </a:endParaRPr>
                    </a:p>
                  </a:txBody>
                  <a:tcPr marL="3881" marR="3881" marT="3881" marB="0" anchor="b"/>
                </a:tc>
                <a:tc>
                  <a:txBody>
                    <a:bodyPr/>
                    <a:lstStyle/>
                    <a:p>
                      <a:pPr algn="l" fontAlgn="b"/>
                      <a:r>
                        <a:rPr lang="en-US" sz="800" u="sng" strike="noStrike">
                          <a:effectLst/>
                          <a:hlinkClick r:id="rId22"/>
                        </a:rPr>
                        <a:t>Ref2</a:t>
                      </a:r>
                      <a:endParaRPr lang="en-US" sz="800" b="0" i="0" u="sng" strike="noStrike">
                        <a:solidFill>
                          <a:srgbClr val="8E58B6"/>
                        </a:solidFill>
                        <a:effectLst/>
                        <a:latin typeface="Arial" panose="020B0604020202020204" pitchFamily="34" charset="0"/>
                      </a:endParaRPr>
                    </a:p>
                  </a:txBody>
                  <a:tcPr marL="3881" marR="3881" marT="3881" marB="0" anchor="b"/>
                </a:tc>
                <a:tc>
                  <a:txBody>
                    <a:bodyPr/>
                    <a:lstStyle/>
                    <a:p>
                      <a:pPr algn="l" fontAlgn="b"/>
                      <a:r>
                        <a:rPr lang="en-US" sz="800" u="none" strike="noStrike">
                          <a:effectLst/>
                        </a:rPr>
                        <a:t>TBD</a:t>
                      </a:r>
                      <a:endParaRPr lang="en-US" sz="800" b="0" i="0" u="none" strike="noStrike">
                        <a:solidFill>
                          <a:srgbClr val="000000"/>
                        </a:solidFill>
                        <a:effectLst/>
                        <a:latin typeface="Arial" panose="020B0604020202020204" pitchFamily="34" charset="0"/>
                      </a:endParaRPr>
                    </a:p>
                  </a:txBody>
                  <a:tcPr marL="3881" marR="3881" marT="3881"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651504317"/>
                  </a:ext>
                </a:extLst>
              </a:tr>
              <a:tr h="250975">
                <a:tc vMerge="1">
                  <a:txBody>
                    <a:bodyPr/>
                    <a:lstStyle/>
                    <a:p>
                      <a:endParaRPr lang="en-US"/>
                    </a:p>
                  </a:txBody>
                  <a:tcPr/>
                </a:tc>
                <a:tc>
                  <a:txBody>
                    <a:bodyPr/>
                    <a:lstStyle/>
                    <a:p>
                      <a:pPr algn="l" fontAlgn="b"/>
                      <a:r>
                        <a:rPr lang="en-US" sz="800" u="none" strike="noStrike">
                          <a:effectLst/>
                        </a:rPr>
                        <a:t>Stepper Motor Driver</a:t>
                      </a:r>
                      <a:endParaRPr lang="en-US" sz="800" b="0" i="0" u="none" strike="noStrike">
                        <a:solidFill>
                          <a:srgbClr val="000000"/>
                        </a:solidFill>
                        <a:effectLst/>
                        <a:latin typeface="Arial" panose="020B0604020202020204" pitchFamily="34" charset="0"/>
                      </a:endParaRPr>
                    </a:p>
                  </a:txBody>
                  <a:tcPr marL="3881" marR="3881" marT="3881" marB="0" anchor="b">
                    <a:lnL w="12700" cap="flat" cmpd="sng" algn="ctr">
                      <a:solidFill>
                        <a:schemeClr val="tx1"/>
                      </a:solidFill>
                      <a:prstDash val="solid"/>
                      <a:round/>
                      <a:headEnd type="none" w="med" len="med"/>
                      <a:tailEnd type="none" w="med" len="med"/>
                    </a:lnL>
                  </a:tcPr>
                </a:tc>
                <a:tc>
                  <a:txBody>
                    <a:bodyPr/>
                    <a:lstStyle/>
                    <a:p>
                      <a:pPr algn="l" fontAlgn="b"/>
                      <a:r>
                        <a:rPr lang="en-US" sz="800" u="none" strike="noStrike">
                          <a:effectLst/>
                        </a:rPr>
                        <a:t>Used to make continuous step motor movement</a:t>
                      </a:r>
                      <a:endParaRPr lang="en-US" sz="800" b="0" i="0" u="none" strike="noStrike">
                        <a:solidFill>
                          <a:srgbClr val="000000"/>
                        </a:solidFill>
                        <a:effectLst/>
                        <a:latin typeface="Arial" panose="020B0604020202020204" pitchFamily="34" charset="0"/>
                      </a:endParaRPr>
                    </a:p>
                  </a:txBody>
                  <a:tcPr marL="3881" marR="3881" marT="3881" marB="0" anchor="b"/>
                </a:tc>
                <a:tc>
                  <a:txBody>
                    <a:bodyPr/>
                    <a:lstStyle/>
                    <a:p>
                      <a:pPr algn="l" fontAlgn="b"/>
                      <a:endParaRPr lang="en-US" sz="8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800" u="none" strike="noStrike">
                          <a:effectLst/>
                        </a:rPr>
                        <a:t>$43 </a:t>
                      </a:r>
                      <a:endParaRPr lang="en-US" sz="800" b="0" i="0" u="none" strike="noStrike">
                        <a:solidFill>
                          <a:srgbClr val="000000"/>
                        </a:solidFill>
                        <a:effectLst/>
                        <a:latin typeface="Arial" panose="020B0604020202020204" pitchFamily="34" charset="0"/>
                      </a:endParaRPr>
                    </a:p>
                  </a:txBody>
                  <a:tcPr marL="3881" marR="3881" marT="3881" marB="0" anchor="b"/>
                </a:tc>
                <a:tc>
                  <a:txBody>
                    <a:bodyPr/>
                    <a:lstStyle/>
                    <a:p>
                      <a:pPr algn="l" fontAlgn="b"/>
                      <a:r>
                        <a:rPr lang="en-US" sz="800" u="sng" strike="noStrike">
                          <a:effectLst/>
                          <a:hlinkClick r:id="rId23"/>
                        </a:rPr>
                        <a:t>Ref11</a:t>
                      </a:r>
                      <a:endParaRPr lang="en-US" sz="800" b="0" i="0" u="sng" strike="noStrike">
                        <a:solidFill>
                          <a:srgbClr val="8E58B6"/>
                        </a:solidFill>
                        <a:effectLst/>
                        <a:latin typeface="Arial" panose="020B0604020202020204" pitchFamily="34" charset="0"/>
                      </a:endParaRPr>
                    </a:p>
                  </a:txBody>
                  <a:tcPr marL="3881" marR="3881" marT="3881" marB="0" anchor="b"/>
                </a:tc>
                <a:tc>
                  <a:txBody>
                    <a:bodyPr/>
                    <a:lstStyle/>
                    <a:p>
                      <a:pPr algn="l" fontAlgn="b"/>
                      <a:r>
                        <a:rPr lang="en-US" sz="800" u="none" strike="noStrike">
                          <a:effectLst/>
                        </a:rPr>
                        <a:t>TBD</a:t>
                      </a:r>
                      <a:endParaRPr lang="en-US" sz="800" b="0" i="0" u="none" strike="noStrike">
                        <a:solidFill>
                          <a:srgbClr val="000000"/>
                        </a:solidFill>
                        <a:effectLst/>
                        <a:latin typeface="Arial" panose="020B0604020202020204" pitchFamily="34" charset="0"/>
                      </a:endParaRPr>
                    </a:p>
                  </a:txBody>
                  <a:tcPr marL="3881" marR="3881" marT="3881"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788110528"/>
                  </a:ext>
                </a:extLst>
              </a:tr>
              <a:tr h="250975">
                <a:tc vMerge="1">
                  <a:txBody>
                    <a:bodyPr/>
                    <a:lstStyle/>
                    <a:p>
                      <a:endParaRPr lang="en-US"/>
                    </a:p>
                  </a:txBody>
                  <a:tcPr/>
                </a:tc>
                <a:tc>
                  <a:txBody>
                    <a:bodyPr/>
                    <a:lstStyle/>
                    <a:p>
                      <a:pPr algn="l" fontAlgn="b"/>
                      <a:r>
                        <a:rPr lang="en-US" sz="800" u="none" strike="noStrike">
                          <a:effectLst/>
                        </a:rPr>
                        <a:t>Obtruction sensor</a:t>
                      </a:r>
                      <a:endParaRPr lang="en-US" sz="800" b="0" i="0" u="none" strike="noStrike">
                        <a:solidFill>
                          <a:srgbClr val="000000"/>
                        </a:solidFill>
                        <a:effectLst/>
                        <a:latin typeface="Arial" panose="020B0604020202020204" pitchFamily="34" charset="0"/>
                      </a:endParaRPr>
                    </a:p>
                  </a:txBody>
                  <a:tcPr marL="3881" marR="3881" marT="3881" marB="0" anchor="b">
                    <a:lnL w="12700" cap="flat" cmpd="sng" algn="ctr">
                      <a:solidFill>
                        <a:schemeClr val="tx1"/>
                      </a:solidFill>
                      <a:prstDash val="solid"/>
                      <a:round/>
                      <a:headEnd type="none" w="med" len="med"/>
                      <a:tailEnd type="none" w="med" len="med"/>
                    </a:lnL>
                  </a:tcPr>
                </a:tc>
                <a:tc>
                  <a:txBody>
                    <a:bodyPr/>
                    <a:lstStyle/>
                    <a:p>
                      <a:pPr algn="l" fontAlgn="b"/>
                      <a:r>
                        <a:rPr lang="en-US" sz="800" u="none" strike="noStrike">
                          <a:effectLst/>
                        </a:rPr>
                        <a:t>Laser sensors to detect object in doorway</a:t>
                      </a:r>
                      <a:endParaRPr lang="en-US" sz="800" b="0" i="0" u="none" strike="noStrike">
                        <a:solidFill>
                          <a:srgbClr val="000000"/>
                        </a:solidFill>
                        <a:effectLst/>
                        <a:latin typeface="Arial" panose="020B0604020202020204" pitchFamily="34" charset="0"/>
                      </a:endParaRPr>
                    </a:p>
                  </a:txBody>
                  <a:tcPr marL="3881" marR="3881" marT="3881" marB="0" anchor="b"/>
                </a:tc>
                <a:tc>
                  <a:txBody>
                    <a:bodyPr/>
                    <a:lstStyle/>
                    <a:p>
                      <a:pPr algn="l" fontAlgn="b"/>
                      <a:endParaRPr lang="en-US" sz="8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800" u="none" strike="noStrike">
                          <a:effectLst/>
                        </a:rPr>
                        <a:t>$18 </a:t>
                      </a:r>
                      <a:endParaRPr lang="en-US" sz="800" b="0" i="0" u="none" strike="noStrike">
                        <a:solidFill>
                          <a:srgbClr val="000000"/>
                        </a:solidFill>
                        <a:effectLst/>
                        <a:latin typeface="Arial" panose="020B0604020202020204" pitchFamily="34" charset="0"/>
                      </a:endParaRPr>
                    </a:p>
                  </a:txBody>
                  <a:tcPr marL="3881" marR="3881" marT="3881" marB="0" anchor="b"/>
                </a:tc>
                <a:tc>
                  <a:txBody>
                    <a:bodyPr/>
                    <a:lstStyle/>
                    <a:p>
                      <a:pPr algn="l" fontAlgn="b"/>
                      <a:r>
                        <a:rPr lang="en-US" sz="800" u="sng" strike="noStrike">
                          <a:effectLst/>
                          <a:hlinkClick r:id="rId24"/>
                        </a:rPr>
                        <a:t>Ref12</a:t>
                      </a:r>
                      <a:endParaRPr lang="en-US" sz="800" b="0" i="0" u="sng" strike="noStrike">
                        <a:solidFill>
                          <a:srgbClr val="8E58B6"/>
                        </a:solidFill>
                        <a:effectLst/>
                        <a:latin typeface="Arial" panose="020B0604020202020204" pitchFamily="34" charset="0"/>
                      </a:endParaRPr>
                    </a:p>
                  </a:txBody>
                  <a:tcPr marL="3881" marR="3881" marT="3881" marB="0" anchor="b"/>
                </a:tc>
                <a:tc>
                  <a:txBody>
                    <a:bodyPr/>
                    <a:lstStyle/>
                    <a:p>
                      <a:pPr algn="l" fontAlgn="b"/>
                      <a:r>
                        <a:rPr lang="en-US" sz="800" u="none" strike="noStrike">
                          <a:effectLst/>
                        </a:rPr>
                        <a:t>TBD</a:t>
                      </a:r>
                      <a:endParaRPr lang="en-US" sz="800" b="0" i="0" u="none" strike="noStrike">
                        <a:solidFill>
                          <a:srgbClr val="000000"/>
                        </a:solidFill>
                        <a:effectLst/>
                        <a:latin typeface="Arial" panose="020B0604020202020204" pitchFamily="34" charset="0"/>
                      </a:endParaRPr>
                    </a:p>
                  </a:txBody>
                  <a:tcPr marL="3881" marR="3881" marT="3881"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058399742"/>
                  </a:ext>
                </a:extLst>
              </a:tr>
              <a:tr h="250975">
                <a:tc vMerge="1">
                  <a:txBody>
                    <a:bodyPr/>
                    <a:lstStyle/>
                    <a:p>
                      <a:endParaRPr lang="en-US"/>
                    </a:p>
                  </a:txBody>
                  <a:tcPr/>
                </a:tc>
                <a:tc>
                  <a:txBody>
                    <a:bodyPr/>
                    <a:lstStyle/>
                    <a:p>
                      <a:pPr algn="l" fontAlgn="b"/>
                      <a:r>
                        <a:rPr lang="en-US" sz="800" u="none" strike="noStrike">
                          <a:effectLst/>
                        </a:rPr>
                        <a:t>Arduino LEDs</a:t>
                      </a:r>
                      <a:endParaRPr lang="en-US" sz="800" b="0" i="0" u="none" strike="noStrike">
                        <a:solidFill>
                          <a:srgbClr val="000000"/>
                        </a:solidFill>
                        <a:effectLst/>
                        <a:latin typeface="Arial" panose="020B0604020202020204" pitchFamily="34" charset="0"/>
                      </a:endParaRPr>
                    </a:p>
                  </a:txBody>
                  <a:tcPr marL="3881" marR="3881" marT="3881"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b"/>
                      <a:r>
                        <a:rPr lang="en-US" sz="800" u="none" strike="noStrike">
                          <a:effectLst/>
                        </a:rPr>
                        <a:t>Used to display parameters for user</a:t>
                      </a:r>
                      <a:endParaRPr lang="en-US" sz="800" b="0" i="0" u="none" strike="noStrike">
                        <a:solidFill>
                          <a:srgbClr val="000000"/>
                        </a:solidFill>
                        <a:effectLst/>
                        <a:latin typeface="Arial" panose="020B0604020202020204" pitchFamily="34" charset="0"/>
                      </a:endParaRPr>
                    </a:p>
                  </a:txBody>
                  <a:tcPr marL="3881" marR="3881" marT="3881" marB="0" anchor="b">
                    <a:lnB w="12700" cap="flat" cmpd="sng" algn="ctr">
                      <a:solidFill>
                        <a:schemeClr val="tx1"/>
                      </a:solidFill>
                      <a:prstDash val="solid"/>
                      <a:round/>
                      <a:headEnd type="none" w="med" len="med"/>
                      <a:tailEnd type="none" w="med" len="med"/>
                    </a:lnB>
                  </a:tcPr>
                </a:tc>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3881" marR="3881" marT="3881" marB="0" anchor="b">
                    <a:lnB w="12700" cap="flat" cmpd="sng" algn="ctr">
                      <a:solidFill>
                        <a:schemeClr val="tx1"/>
                      </a:solidFill>
                      <a:prstDash val="solid"/>
                      <a:round/>
                      <a:headEnd type="none" w="med" len="med"/>
                      <a:tailEnd type="none" w="med" len="med"/>
                    </a:lnB>
                  </a:tcPr>
                </a:tc>
                <a:tc>
                  <a:txBody>
                    <a:bodyPr/>
                    <a:lstStyle/>
                    <a:p>
                      <a:pPr algn="r" fontAlgn="b"/>
                      <a:r>
                        <a:rPr lang="en-US" sz="800" u="none" strike="noStrike">
                          <a:effectLst/>
                        </a:rPr>
                        <a:t>$10 </a:t>
                      </a:r>
                      <a:endParaRPr lang="en-US" sz="800" b="0" i="0" u="none" strike="noStrike">
                        <a:solidFill>
                          <a:srgbClr val="000000"/>
                        </a:solidFill>
                        <a:effectLst/>
                        <a:latin typeface="Arial" panose="020B0604020202020204" pitchFamily="34" charset="0"/>
                      </a:endParaRPr>
                    </a:p>
                  </a:txBody>
                  <a:tcPr marL="3881" marR="3881" marT="3881" marB="0" anchor="b">
                    <a:lnB w="12700" cap="flat" cmpd="sng" algn="ctr">
                      <a:solidFill>
                        <a:schemeClr val="tx1"/>
                      </a:solidFill>
                      <a:prstDash val="solid"/>
                      <a:round/>
                      <a:headEnd type="none" w="med" len="med"/>
                      <a:tailEnd type="none" w="med" len="med"/>
                    </a:lnB>
                  </a:tcPr>
                </a:tc>
                <a:tc>
                  <a:txBody>
                    <a:bodyPr/>
                    <a:lstStyle/>
                    <a:p>
                      <a:pPr algn="l" fontAlgn="b"/>
                      <a:r>
                        <a:rPr lang="en-US" sz="800" u="sng" strike="noStrike">
                          <a:effectLst/>
                          <a:hlinkClick r:id="rId25"/>
                        </a:rPr>
                        <a:t>Ref9</a:t>
                      </a:r>
                      <a:endParaRPr lang="en-US" sz="800" b="0" i="0" u="sng" strike="noStrike">
                        <a:solidFill>
                          <a:srgbClr val="8E58B6"/>
                        </a:solidFill>
                        <a:effectLst/>
                        <a:latin typeface="Arial" panose="020B0604020202020204" pitchFamily="34" charset="0"/>
                      </a:endParaRPr>
                    </a:p>
                  </a:txBody>
                  <a:tcPr marL="3881" marR="3881" marT="3881" marB="0" anchor="b">
                    <a:lnB w="12700" cap="flat" cmpd="sng" algn="ctr">
                      <a:solidFill>
                        <a:schemeClr val="tx1"/>
                      </a:solidFill>
                      <a:prstDash val="solid"/>
                      <a:round/>
                      <a:headEnd type="none" w="med" len="med"/>
                      <a:tailEnd type="none" w="med" len="med"/>
                    </a:lnB>
                  </a:tcPr>
                </a:tc>
                <a:tc>
                  <a:txBody>
                    <a:bodyPr/>
                    <a:lstStyle/>
                    <a:p>
                      <a:pPr algn="l" fontAlgn="b"/>
                      <a:r>
                        <a:rPr lang="en-US" sz="800" u="none" strike="noStrike">
                          <a:effectLst/>
                        </a:rPr>
                        <a:t>TBD</a:t>
                      </a:r>
                      <a:endParaRPr lang="en-US" sz="800" b="0" i="0" u="none" strike="noStrike">
                        <a:solidFill>
                          <a:srgbClr val="000000"/>
                        </a:solidFill>
                        <a:effectLst/>
                        <a:latin typeface="Arial" panose="020B0604020202020204" pitchFamily="34" charset="0"/>
                      </a:endParaRPr>
                    </a:p>
                  </a:txBody>
                  <a:tcPr marL="3881" marR="3881" marT="3881"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8867430"/>
                  </a:ext>
                </a:extLst>
              </a:tr>
              <a:tr h="177502">
                <a:tc rowSpan="8">
                  <a:txBody>
                    <a:bodyPr/>
                    <a:lstStyle/>
                    <a:p>
                      <a:pPr algn="ctr" fontAlgn="ctr"/>
                      <a:r>
                        <a:rPr lang="en-US" sz="800" u="none" strike="noStrike">
                          <a:solidFill>
                            <a:schemeClr val="bg1"/>
                          </a:solidFill>
                          <a:effectLst/>
                        </a:rPr>
                        <a:t>Mechanical Components</a:t>
                      </a:r>
                      <a:endParaRPr lang="en-US" sz="800" b="0" i="0" u="none" strike="noStrike">
                        <a:solidFill>
                          <a:schemeClr val="bg1"/>
                        </a:solidFill>
                        <a:effectLst/>
                        <a:latin typeface="Arial" panose="020B0604020202020204" pitchFamily="34" charset="0"/>
                      </a:endParaRPr>
                    </a:p>
                  </a:txBody>
                  <a:tcPr marL="3881" marR="3881" marT="3881" marB="0" anchor="ctr">
                    <a:lnR w="12700" cap="flat" cmpd="sng" algn="ctr">
                      <a:solidFill>
                        <a:schemeClr val="tx1"/>
                      </a:solidFill>
                      <a:prstDash val="solid"/>
                      <a:round/>
                      <a:headEnd type="none" w="med" len="med"/>
                      <a:tailEnd type="none" w="med" len="med"/>
                    </a:lnR>
                    <a:solidFill>
                      <a:srgbClr val="782F40"/>
                    </a:solidFill>
                  </a:tcPr>
                </a:tc>
                <a:tc>
                  <a:txBody>
                    <a:bodyPr/>
                    <a:lstStyle/>
                    <a:p>
                      <a:pPr algn="l" fontAlgn="b"/>
                      <a:r>
                        <a:rPr lang="en-US" sz="800" u="none" strike="noStrike">
                          <a:effectLst/>
                        </a:rPr>
                        <a:t>Friction Wheel</a:t>
                      </a:r>
                      <a:endParaRPr lang="en-US" sz="800" b="0" i="0" u="none" strike="noStrike">
                        <a:solidFill>
                          <a:srgbClr val="000000"/>
                        </a:solidFill>
                        <a:effectLst/>
                        <a:latin typeface="Arial" panose="020B0604020202020204" pitchFamily="34" charset="0"/>
                      </a:endParaRPr>
                    </a:p>
                  </a:txBody>
                  <a:tcPr marL="3881" marR="3881" marT="3881"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fontAlgn="b"/>
                      <a:r>
                        <a:rPr lang="en-US" sz="800" u="none" strike="noStrike">
                          <a:effectLst/>
                        </a:rPr>
                        <a:t>3D printed/not purchased</a:t>
                      </a:r>
                      <a:endParaRPr lang="en-US" sz="800" b="0" i="0" u="none" strike="noStrike">
                        <a:solidFill>
                          <a:srgbClr val="000000"/>
                        </a:solidFill>
                        <a:effectLst/>
                        <a:latin typeface="Arial" panose="020B0604020202020204" pitchFamily="34" charset="0"/>
                      </a:endParaRPr>
                    </a:p>
                  </a:txBody>
                  <a:tcPr marL="3881" marR="3881" marT="3881" marB="0" anchor="b">
                    <a:lnT w="12700" cap="flat" cmpd="sng" algn="ctr">
                      <a:solidFill>
                        <a:schemeClr val="tx1"/>
                      </a:solidFill>
                      <a:prstDash val="solid"/>
                      <a:round/>
                      <a:headEnd type="none" w="med" len="med"/>
                      <a:tailEnd type="none" w="med" len="med"/>
                    </a:lnT>
                  </a:tcPr>
                </a:tc>
                <a:tc>
                  <a:txBody>
                    <a:bodyPr/>
                    <a:lstStyle/>
                    <a:p>
                      <a:pPr algn="r" fontAlgn="b"/>
                      <a:r>
                        <a:rPr lang="en-US" sz="800" u="none" strike="noStrike">
                          <a:effectLst/>
                        </a:rPr>
                        <a:t>$9 </a:t>
                      </a:r>
                      <a:endParaRPr lang="en-US" sz="800" b="0" i="0" u="none" strike="noStrike">
                        <a:solidFill>
                          <a:srgbClr val="000000"/>
                        </a:solidFill>
                        <a:effectLst/>
                        <a:latin typeface="Arial" panose="020B0604020202020204" pitchFamily="34" charset="0"/>
                      </a:endParaRPr>
                    </a:p>
                  </a:txBody>
                  <a:tcPr marL="3881" marR="3881" marT="3881" marB="0" anchor="b">
                    <a:lnT w="12700" cap="flat" cmpd="sng" algn="ctr">
                      <a:solidFill>
                        <a:schemeClr val="tx1"/>
                      </a:solidFill>
                      <a:prstDash val="solid"/>
                      <a:round/>
                      <a:headEnd type="none" w="med" len="med"/>
                      <a:tailEnd type="none" w="med" len="med"/>
                    </a:lnT>
                  </a:tcPr>
                </a:tc>
                <a:tc>
                  <a:txBody>
                    <a:bodyPr/>
                    <a:lstStyle/>
                    <a:p>
                      <a:pPr algn="r" fontAlgn="b"/>
                      <a:r>
                        <a:rPr lang="en-US" sz="800" u="none" strike="noStrike">
                          <a:effectLst/>
                        </a:rPr>
                        <a:t>$9 </a:t>
                      </a:r>
                      <a:endParaRPr lang="en-US" sz="800" b="0" i="0" u="none" strike="noStrike">
                        <a:solidFill>
                          <a:srgbClr val="000000"/>
                        </a:solidFill>
                        <a:effectLst/>
                        <a:latin typeface="Arial" panose="020B0604020202020204" pitchFamily="34" charset="0"/>
                      </a:endParaRPr>
                    </a:p>
                  </a:txBody>
                  <a:tcPr marL="3881" marR="3881" marT="3881" marB="0" anchor="b">
                    <a:lnT w="12700" cap="flat" cmpd="sng" algn="ctr">
                      <a:solidFill>
                        <a:schemeClr val="tx1"/>
                      </a:solidFill>
                      <a:prstDash val="solid"/>
                      <a:round/>
                      <a:headEnd type="none" w="med" len="med"/>
                      <a:tailEnd type="none" w="med" len="med"/>
                    </a:lnT>
                  </a:tcPr>
                </a:tc>
                <a:tc>
                  <a:txBody>
                    <a:bodyPr/>
                    <a:lstStyle/>
                    <a:p>
                      <a:pPr algn="l" fontAlgn="b"/>
                      <a:r>
                        <a:rPr lang="en-US" sz="800" u="sng" strike="noStrike">
                          <a:effectLst/>
                          <a:hlinkClick r:id="rId26"/>
                        </a:rPr>
                        <a:t>Ref21</a:t>
                      </a:r>
                      <a:endParaRPr lang="en-US" sz="800" b="0" i="0" u="sng" strike="noStrike">
                        <a:solidFill>
                          <a:srgbClr val="8E58B6"/>
                        </a:solidFill>
                        <a:effectLst/>
                        <a:latin typeface="Arial" panose="020B0604020202020204" pitchFamily="34" charset="0"/>
                      </a:endParaRPr>
                    </a:p>
                  </a:txBody>
                  <a:tcPr marL="3881" marR="3881" marT="3881" marB="0" anchor="b">
                    <a:lnT w="12700" cap="flat" cmpd="sng" algn="ctr">
                      <a:solidFill>
                        <a:schemeClr val="tx1"/>
                      </a:solidFill>
                      <a:prstDash val="solid"/>
                      <a:round/>
                      <a:headEnd type="none" w="med" len="med"/>
                      <a:tailEnd type="none" w="med" len="med"/>
                    </a:lnT>
                  </a:tcPr>
                </a:tc>
                <a:tc>
                  <a:txBody>
                    <a:bodyPr/>
                    <a:lstStyle/>
                    <a:p>
                      <a:pPr algn="l" fontAlgn="b"/>
                      <a:r>
                        <a:rPr lang="en-US" sz="800" u="none" strike="noStrike">
                          <a:effectLst/>
                        </a:rPr>
                        <a:t>N/A</a:t>
                      </a:r>
                      <a:endParaRPr lang="en-US" sz="800" b="0" i="0" u="none" strike="noStrike">
                        <a:solidFill>
                          <a:srgbClr val="000000"/>
                        </a:solidFill>
                        <a:effectLst/>
                        <a:latin typeface="Arial" panose="020B0604020202020204" pitchFamily="34" charset="0"/>
                      </a:endParaRPr>
                    </a:p>
                  </a:txBody>
                  <a:tcPr marL="3881" marR="3881" marT="3881"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746705962"/>
                  </a:ext>
                </a:extLst>
              </a:tr>
              <a:tr h="177502">
                <a:tc vMerge="1">
                  <a:txBody>
                    <a:bodyPr/>
                    <a:lstStyle/>
                    <a:p>
                      <a:endParaRPr lang="en-US"/>
                    </a:p>
                  </a:txBody>
                  <a:tcPr/>
                </a:tc>
                <a:tc>
                  <a:txBody>
                    <a:bodyPr/>
                    <a:lstStyle/>
                    <a:p>
                      <a:pPr algn="l" fontAlgn="b"/>
                      <a:r>
                        <a:rPr lang="en-US" sz="800" u="none" strike="noStrike">
                          <a:effectLst/>
                        </a:rPr>
                        <a:t>Friction Wheel surround</a:t>
                      </a:r>
                      <a:endParaRPr lang="en-US" sz="800" b="0" i="0" u="none" strike="noStrike">
                        <a:solidFill>
                          <a:srgbClr val="000000"/>
                        </a:solidFill>
                        <a:effectLst/>
                        <a:latin typeface="Arial" panose="020B0604020202020204" pitchFamily="34" charset="0"/>
                      </a:endParaRPr>
                    </a:p>
                  </a:txBody>
                  <a:tcPr marL="3881" marR="3881" marT="3881" marB="0" anchor="b">
                    <a:lnL w="12700" cap="flat" cmpd="sng" algn="ctr">
                      <a:solidFill>
                        <a:schemeClr val="tx1"/>
                      </a:solidFill>
                      <a:prstDash val="solid"/>
                      <a:round/>
                      <a:headEnd type="none" w="med" len="med"/>
                      <a:tailEnd type="none" w="med" len="med"/>
                    </a:lnL>
                  </a:tcPr>
                </a:tc>
                <a:tc>
                  <a:txBody>
                    <a:bodyPr/>
                    <a:lstStyle/>
                    <a:p>
                      <a:pPr algn="l" fontAlgn="b"/>
                      <a:r>
                        <a:rPr lang="en-US" sz="800" u="none" strike="noStrike">
                          <a:effectLst/>
                        </a:rPr>
                        <a:t>Grip tape to avoid wheel slip</a:t>
                      </a:r>
                      <a:endParaRPr lang="en-US" sz="800" b="0" i="0" u="none" strike="noStrike">
                        <a:solidFill>
                          <a:srgbClr val="000000"/>
                        </a:solidFill>
                        <a:effectLst/>
                        <a:latin typeface="Arial" panose="020B0604020202020204" pitchFamily="34" charset="0"/>
                      </a:endParaRPr>
                    </a:p>
                  </a:txBody>
                  <a:tcPr marL="3881" marR="3881" marT="3881" marB="0" anchor="b"/>
                </a:tc>
                <a:tc>
                  <a:txBody>
                    <a:bodyPr/>
                    <a:lstStyle/>
                    <a:p>
                      <a:pPr algn="l" fontAlgn="b"/>
                      <a:endParaRPr lang="en-US" sz="8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800" u="none" strike="noStrike">
                          <a:effectLst/>
                        </a:rPr>
                        <a:t>$22 </a:t>
                      </a:r>
                      <a:endParaRPr lang="en-US" sz="800" b="0" i="0" u="none" strike="noStrike">
                        <a:solidFill>
                          <a:srgbClr val="000000"/>
                        </a:solidFill>
                        <a:effectLst/>
                        <a:latin typeface="Arial" panose="020B0604020202020204" pitchFamily="34" charset="0"/>
                      </a:endParaRPr>
                    </a:p>
                  </a:txBody>
                  <a:tcPr marL="3881" marR="3881" marT="3881" marB="0" anchor="b"/>
                </a:tc>
                <a:tc>
                  <a:txBody>
                    <a:bodyPr/>
                    <a:lstStyle/>
                    <a:p>
                      <a:pPr algn="l" fontAlgn="b"/>
                      <a:r>
                        <a:rPr lang="en-US" sz="800" u="sng" strike="noStrike">
                          <a:effectLst/>
                          <a:hlinkClick r:id="rId27"/>
                        </a:rPr>
                        <a:t>Ref13</a:t>
                      </a:r>
                      <a:endParaRPr lang="en-US" sz="800" b="0" i="0" u="sng" strike="noStrike">
                        <a:solidFill>
                          <a:srgbClr val="8E58B6"/>
                        </a:solidFill>
                        <a:effectLst/>
                        <a:latin typeface="Arial" panose="020B0604020202020204" pitchFamily="34" charset="0"/>
                      </a:endParaRPr>
                    </a:p>
                  </a:txBody>
                  <a:tcPr marL="3881" marR="3881" marT="3881" marB="0" anchor="b"/>
                </a:tc>
                <a:tc>
                  <a:txBody>
                    <a:bodyPr/>
                    <a:lstStyle/>
                    <a:p>
                      <a:pPr algn="l" fontAlgn="b"/>
                      <a:r>
                        <a:rPr lang="en-US" sz="800" u="none" strike="noStrike">
                          <a:effectLst/>
                        </a:rPr>
                        <a:t>N/A: adhesive</a:t>
                      </a:r>
                      <a:endParaRPr lang="en-US" sz="800" b="0" i="0" u="none" strike="noStrike">
                        <a:solidFill>
                          <a:srgbClr val="000000"/>
                        </a:solidFill>
                        <a:effectLst/>
                        <a:latin typeface="Arial" panose="020B0604020202020204" pitchFamily="34" charset="0"/>
                      </a:endParaRPr>
                    </a:p>
                  </a:txBody>
                  <a:tcPr marL="3881" marR="3881" marT="3881"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133753389"/>
                  </a:ext>
                </a:extLst>
              </a:tr>
              <a:tr h="177502">
                <a:tc vMerge="1">
                  <a:txBody>
                    <a:bodyPr/>
                    <a:lstStyle/>
                    <a:p>
                      <a:endParaRPr lang="en-US"/>
                    </a:p>
                  </a:txBody>
                  <a:tcPr/>
                </a:tc>
                <a:tc>
                  <a:txBody>
                    <a:bodyPr/>
                    <a:lstStyle/>
                    <a:p>
                      <a:pPr algn="l" fontAlgn="b"/>
                      <a:r>
                        <a:rPr lang="en-US" sz="800" u="none" strike="noStrike">
                          <a:effectLst/>
                        </a:rPr>
                        <a:t>Idle Wheels</a:t>
                      </a:r>
                      <a:endParaRPr lang="en-US" sz="800" b="0" i="0" u="none" strike="noStrike">
                        <a:solidFill>
                          <a:srgbClr val="000000"/>
                        </a:solidFill>
                        <a:effectLst/>
                        <a:latin typeface="Arial" panose="020B0604020202020204" pitchFamily="34" charset="0"/>
                      </a:endParaRPr>
                    </a:p>
                  </a:txBody>
                  <a:tcPr marL="3881" marR="3881" marT="3881" marB="0" anchor="b">
                    <a:lnL w="12700" cap="flat" cmpd="sng" algn="ctr">
                      <a:solidFill>
                        <a:schemeClr val="tx1"/>
                      </a:solidFill>
                      <a:prstDash val="solid"/>
                      <a:round/>
                      <a:headEnd type="none" w="med" len="med"/>
                      <a:tailEnd type="none" w="med" len="med"/>
                    </a:lnL>
                  </a:tcPr>
                </a:tc>
                <a:tc>
                  <a:txBody>
                    <a:bodyPr/>
                    <a:lstStyle/>
                    <a:p>
                      <a:pPr algn="l" fontAlgn="b"/>
                      <a:r>
                        <a:rPr lang="en-US" sz="800" u="none" strike="noStrike">
                          <a:effectLst/>
                        </a:rPr>
                        <a:t>3D printed/not purchased</a:t>
                      </a:r>
                      <a:endParaRPr lang="en-US" sz="8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800" u="none" strike="noStrike">
                          <a:effectLst/>
                        </a:rPr>
                        <a:t>$18 </a:t>
                      </a:r>
                      <a:endParaRPr lang="en-US" sz="8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800" u="none" strike="noStrike">
                          <a:effectLst/>
                        </a:rPr>
                        <a:t>$18 </a:t>
                      </a:r>
                      <a:endParaRPr lang="en-US" sz="800" b="0" i="0" u="none" strike="noStrike">
                        <a:solidFill>
                          <a:srgbClr val="000000"/>
                        </a:solidFill>
                        <a:effectLst/>
                        <a:latin typeface="Arial" panose="020B0604020202020204" pitchFamily="34" charset="0"/>
                      </a:endParaRPr>
                    </a:p>
                  </a:txBody>
                  <a:tcPr marL="3881" marR="3881" marT="3881" marB="0" anchor="b"/>
                </a:tc>
                <a:tc>
                  <a:txBody>
                    <a:bodyPr/>
                    <a:lstStyle/>
                    <a:p>
                      <a:pPr algn="l" fontAlgn="b"/>
                      <a:r>
                        <a:rPr lang="en-US" sz="800" u="sng" strike="noStrike">
                          <a:effectLst/>
                          <a:hlinkClick r:id="rId28"/>
                        </a:rPr>
                        <a:t>Ref24</a:t>
                      </a:r>
                      <a:endParaRPr lang="en-US" sz="800" b="0" i="0" u="sng" strike="noStrike">
                        <a:solidFill>
                          <a:srgbClr val="8E58B6"/>
                        </a:solidFill>
                        <a:effectLst/>
                        <a:latin typeface="Arial" panose="020B0604020202020204" pitchFamily="34" charset="0"/>
                      </a:endParaRPr>
                    </a:p>
                  </a:txBody>
                  <a:tcPr marL="3881" marR="3881" marT="3881" marB="0" anchor="b"/>
                </a:tc>
                <a:tc>
                  <a:txBody>
                    <a:bodyPr/>
                    <a:lstStyle/>
                    <a:p>
                      <a:pPr algn="l" fontAlgn="b"/>
                      <a:r>
                        <a:rPr lang="en-US" sz="800" u="none" strike="noStrike">
                          <a:effectLst/>
                        </a:rPr>
                        <a:t>N/A</a:t>
                      </a:r>
                      <a:endParaRPr lang="en-US" sz="800" b="0" i="0" u="none" strike="noStrike">
                        <a:solidFill>
                          <a:srgbClr val="000000"/>
                        </a:solidFill>
                        <a:effectLst/>
                        <a:latin typeface="Arial" panose="020B0604020202020204" pitchFamily="34" charset="0"/>
                      </a:endParaRPr>
                    </a:p>
                  </a:txBody>
                  <a:tcPr marL="3881" marR="3881" marT="3881"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762070283"/>
                  </a:ext>
                </a:extLst>
              </a:tr>
              <a:tr h="177502">
                <a:tc vMerge="1">
                  <a:txBody>
                    <a:bodyPr/>
                    <a:lstStyle/>
                    <a:p>
                      <a:endParaRPr lang="en-US"/>
                    </a:p>
                  </a:txBody>
                  <a:tcPr/>
                </a:tc>
                <a:tc>
                  <a:txBody>
                    <a:bodyPr/>
                    <a:lstStyle/>
                    <a:p>
                      <a:pPr algn="l" fontAlgn="b"/>
                      <a:r>
                        <a:rPr lang="en-US" sz="800" u="none" strike="noStrike">
                          <a:effectLst/>
                        </a:rPr>
                        <a:t>Door</a:t>
                      </a:r>
                      <a:endParaRPr lang="en-US" sz="800" b="0" i="0" u="none" strike="noStrike">
                        <a:solidFill>
                          <a:srgbClr val="000000"/>
                        </a:solidFill>
                        <a:effectLst/>
                        <a:latin typeface="Arial" panose="020B0604020202020204" pitchFamily="34" charset="0"/>
                      </a:endParaRPr>
                    </a:p>
                  </a:txBody>
                  <a:tcPr marL="3881" marR="3881" marT="3881" marB="0" anchor="b">
                    <a:lnL w="12700" cap="flat" cmpd="sng" algn="ctr">
                      <a:solidFill>
                        <a:schemeClr val="tx1"/>
                      </a:solidFill>
                      <a:prstDash val="solid"/>
                      <a:round/>
                      <a:headEnd type="none" w="med" len="med"/>
                      <a:tailEnd type="none" w="med" len="med"/>
                    </a:lnL>
                  </a:tcPr>
                </a:tc>
                <a:tc>
                  <a:txBody>
                    <a:bodyPr/>
                    <a:lstStyle/>
                    <a:p>
                      <a:pPr algn="l" fontAlgn="b"/>
                      <a:r>
                        <a:rPr lang="en-US" sz="800" u="none" strike="noStrike">
                          <a:effectLst/>
                        </a:rPr>
                        <a:t>Lexan 1/8" Thick</a:t>
                      </a:r>
                      <a:endParaRPr lang="en-US" sz="800" b="0" i="0" u="none" strike="noStrike">
                        <a:solidFill>
                          <a:srgbClr val="000000"/>
                        </a:solidFill>
                        <a:effectLst/>
                        <a:latin typeface="Arial" panose="020B0604020202020204" pitchFamily="34" charset="0"/>
                      </a:endParaRPr>
                    </a:p>
                  </a:txBody>
                  <a:tcPr marL="3881" marR="3881" marT="3881" marB="0" anchor="b"/>
                </a:tc>
                <a:tc>
                  <a:txBody>
                    <a:bodyPr/>
                    <a:lstStyle/>
                    <a:p>
                      <a:pPr algn="l" fontAlgn="b"/>
                      <a:endParaRPr lang="en-US" sz="8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800" u="none" strike="noStrike">
                          <a:effectLst/>
                        </a:rPr>
                        <a:t>$133 </a:t>
                      </a:r>
                      <a:endParaRPr lang="en-US" sz="800" b="0" i="0" u="none" strike="noStrike">
                        <a:solidFill>
                          <a:srgbClr val="000000"/>
                        </a:solidFill>
                        <a:effectLst/>
                        <a:latin typeface="Arial" panose="020B0604020202020204" pitchFamily="34" charset="0"/>
                      </a:endParaRPr>
                    </a:p>
                  </a:txBody>
                  <a:tcPr marL="3881" marR="3881" marT="3881" marB="0" anchor="b"/>
                </a:tc>
                <a:tc>
                  <a:txBody>
                    <a:bodyPr/>
                    <a:lstStyle/>
                    <a:p>
                      <a:pPr algn="l" fontAlgn="b"/>
                      <a:r>
                        <a:rPr lang="en-US" sz="800" u="sng" strike="noStrike">
                          <a:effectLst/>
                          <a:hlinkClick r:id="rId29"/>
                        </a:rPr>
                        <a:t>Ref26</a:t>
                      </a:r>
                      <a:endParaRPr lang="en-US" sz="800" b="0" i="0" u="sng" strike="noStrike">
                        <a:solidFill>
                          <a:srgbClr val="8E58B6"/>
                        </a:solidFill>
                        <a:effectLst/>
                        <a:latin typeface="Arial" panose="020B0604020202020204" pitchFamily="34" charset="0"/>
                      </a:endParaRPr>
                    </a:p>
                  </a:txBody>
                  <a:tcPr marL="3881" marR="3881" marT="3881" marB="0" anchor="b"/>
                </a:tc>
                <a:tc>
                  <a:txBody>
                    <a:bodyPr/>
                    <a:lstStyle/>
                    <a:p>
                      <a:pPr algn="l" fontAlgn="b"/>
                      <a:r>
                        <a:rPr lang="en-US" sz="800" u="none" strike="noStrike">
                          <a:effectLst/>
                        </a:rPr>
                        <a:t>TBD</a:t>
                      </a:r>
                      <a:endParaRPr lang="en-US" sz="800" b="0" i="0" u="none" strike="noStrike">
                        <a:solidFill>
                          <a:srgbClr val="000000"/>
                        </a:solidFill>
                        <a:effectLst/>
                        <a:latin typeface="Arial" panose="020B0604020202020204" pitchFamily="34" charset="0"/>
                      </a:endParaRPr>
                    </a:p>
                  </a:txBody>
                  <a:tcPr marL="3881" marR="3881" marT="3881"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398179307"/>
                  </a:ext>
                </a:extLst>
              </a:tr>
              <a:tr h="177502">
                <a:tc vMerge="1">
                  <a:txBody>
                    <a:bodyPr/>
                    <a:lstStyle/>
                    <a:p>
                      <a:endParaRPr lang="en-US"/>
                    </a:p>
                  </a:txBody>
                  <a:tcPr/>
                </a:tc>
                <a:tc>
                  <a:txBody>
                    <a:bodyPr/>
                    <a:lstStyle/>
                    <a:p>
                      <a:pPr algn="l" fontAlgn="b"/>
                      <a:r>
                        <a:rPr lang="en-US" sz="800" u="none" strike="noStrike">
                          <a:effectLst/>
                        </a:rPr>
                        <a:t>Door Frame</a:t>
                      </a:r>
                      <a:endParaRPr lang="en-US" sz="800" b="0" i="0" u="none" strike="noStrike">
                        <a:solidFill>
                          <a:srgbClr val="000000"/>
                        </a:solidFill>
                        <a:effectLst/>
                        <a:latin typeface="Arial" panose="020B0604020202020204" pitchFamily="34" charset="0"/>
                      </a:endParaRPr>
                    </a:p>
                  </a:txBody>
                  <a:tcPr marL="3881" marR="3881" marT="3881" marB="0" anchor="b">
                    <a:lnL w="12700" cap="flat" cmpd="sng" algn="ctr">
                      <a:solidFill>
                        <a:schemeClr val="tx1"/>
                      </a:solidFill>
                      <a:prstDash val="solid"/>
                      <a:round/>
                      <a:headEnd type="none" w="med" len="med"/>
                      <a:tailEnd type="none" w="med" len="med"/>
                    </a:lnL>
                  </a:tcPr>
                </a:tc>
                <a:tc>
                  <a:txBody>
                    <a:bodyPr/>
                    <a:lstStyle/>
                    <a:p>
                      <a:pPr algn="l" fontAlgn="b"/>
                      <a:r>
                        <a:rPr lang="en-US" sz="800" u="none" strike="noStrike">
                          <a:effectLst/>
                        </a:rPr>
                        <a:t>ABS Plastic Sheet 1/8" Thick</a:t>
                      </a:r>
                      <a:endParaRPr lang="en-US" sz="800" b="0" i="0" u="none" strike="noStrike">
                        <a:solidFill>
                          <a:srgbClr val="000000"/>
                        </a:solidFill>
                        <a:effectLst/>
                        <a:latin typeface="Arial" panose="020B0604020202020204" pitchFamily="34" charset="0"/>
                      </a:endParaRPr>
                    </a:p>
                  </a:txBody>
                  <a:tcPr marL="3881" marR="3881" marT="3881" marB="0" anchor="b"/>
                </a:tc>
                <a:tc>
                  <a:txBody>
                    <a:bodyPr/>
                    <a:lstStyle/>
                    <a:p>
                      <a:pPr algn="l" fontAlgn="b"/>
                      <a:endParaRPr lang="en-US" sz="8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800" u="none" strike="noStrike">
                          <a:effectLst/>
                        </a:rPr>
                        <a:t>$91 </a:t>
                      </a:r>
                      <a:endParaRPr lang="en-US" sz="800" b="0" i="0" u="none" strike="noStrike">
                        <a:solidFill>
                          <a:srgbClr val="000000"/>
                        </a:solidFill>
                        <a:effectLst/>
                        <a:latin typeface="Arial" panose="020B0604020202020204" pitchFamily="34" charset="0"/>
                      </a:endParaRPr>
                    </a:p>
                  </a:txBody>
                  <a:tcPr marL="3881" marR="3881" marT="3881" marB="0" anchor="b"/>
                </a:tc>
                <a:tc>
                  <a:txBody>
                    <a:bodyPr/>
                    <a:lstStyle/>
                    <a:p>
                      <a:pPr algn="l" fontAlgn="b"/>
                      <a:r>
                        <a:rPr lang="en-US" sz="800" u="sng" strike="noStrike">
                          <a:effectLst/>
                          <a:hlinkClick r:id="rId30"/>
                        </a:rPr>
                        <a:t>Ref3</a:t>
                      </a:r>
                      <a:endParaRPr lang="en-US" sz="800" b="0" i="0" u="sng" strike="noStrike">
                        <a:solidFill>
                          <a:srgbClr val="8E58B6"/>
                        </a:solidFill>
                        <a:effectLst/>
                        <a:latin typeface="Arial" panose="020B0604020202020204" pitchFamily="34" charset="0"/>
                      </a:endParaRPr>
                    </a:p>
                  </a:txBody>
                  <a:tcPr marL="3881" marR="3881" marT="3881" marB="0" anchor="b"/>
                </a:tc>
                <a:tc>
                  <a:txBody>
                    <a:bodyPr/>
                    <a:lstStyle/>
                    <a:p>
                      <a:pPr algn="l" fontAlgn="b"/>
                      <a:r>
                        <a:rPr lang="en-US" sz="800" u="none" strike="noStrike">
                          <a:effectLst/>
                        </a:rPr>
                        <a:t>N/A</a:t>
                      </a:r>
                      <a:endParaRPr lang="en-US" sz="800" b="0" i="0" u="none" strike="noStrike">
                        <a:solidFill>
                          <a:srgbClr val="000000"/>
                        </a:solidFill>
                        <a:effectLst/>
                        <a:latin typeface="Arial" panose="020B0604020202020204" pitchFamily="34" charset="0"/>
                      </a:endParaRPr>
                    </a:p>
                  </a:txBody>
                  <a:tcPr marL="3881" marR="3881" marT="3881"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404446392"/>
                  </a:ext>
                </a:extLst>
              </a:tr>
              <a:tr h="177502">
                <a:tc vMerge="1">
                  <a:txBody>
                    <a:bodyPr/>
                    <a:lstStyle/>
                    <a:p>
                      <a:endParaRPr lang="en-US"/>
                    </a:p>
                  </a:txBody>
                  <a:tcPr/>
                </a:tc>
                <a:tc>
                  <a:txBody>
                    <a:bodyPr/>
                    <a:lstStyle/>
                    <a:p>
                      <a:pPr algn="l" fontAlgn="b"/>
                      <a:r>
                        <a:rPr lang="en-US" sz="800" u="none" strike="noStrike">
                          <a:effectLst/>
                        </a:rPr>
                        <a:t>Stepper Motor</a:t>
                      </a:r>
                      <a:endParaRPr lang="en-US" sz="800" b="0" i="0" u="none" strike="noStrike">
                        <a:solidFill>
                          <a:srgbClr val="000000"/>
                        </a:solidFill>
                        <a:effectLst/>
                        <a:latin typeface="Arial" panose="020B0604020202020204" pitchFamily="34" charset="0"/>
                      </a:endParaRPr>
                    </a:p>
                  </a:txBody>
                  <a:tcPr marL="3881" marR="3881" marT="3881" marB="0" anchor="b">
                    <a:lnL w="12700" cap="flat" cmpd="sng" algn="ctr">
                      <a:solidFill>
                        <a:schemeClr val="tx1"/>
                      </a:solidFill>
                      <a:prstDash val="solid"/>
                      <a:round/>
                      <a:headEnd type="none" w="med" len="med"/>
                      <a:tailEnd type="none" w="med" len="med"/>
                    </a:lnL>
                  </a:tcPr>
                </a:tc>
                <a:tc>
                  <a:txBody>
                    <a:bodyPr/>
                    <a:lstStyle/>
                    <a:p>
                      <a:pPr algn="l" fontAlgn="b"/>
                      <a:r>
                        <a:rPr lang="en-US" sz="800" u="none" strike="noStrike">
                          <a:effectLst/>
                        </a:rPr>
                        <a:t>59Ncm Bipolar 2A</a:t>
                      </a:r>
                      <a:endParaRPr lang="en-US" sz="800" b="0" i="0" u="none" strike="noStrike">
                        <a:solidFill>
                          <a:srgbClr val="000000"/>
                        </a:solidFill>
                        <a:effectLst/>
                        <a:latin typeface="Arial" panose="020B0604020202020204" pitchFamily="34" charset="0"/>
                      </a:endParaRPr>
                    </a:p>
                  </a:txBody>
                  <a:tcPr marL="3881" marR="3881" marT="3881" marB="0" anchor="b"/>
                </a:tc>
                <a:tc>
                  <a:txBody>
                    <a:bodyPr/>
                    <a:lstStyle/>
                    <a:p>
                      <a:pPr algn="l" fontAlgn="b"/>
                      <a:endParaRPr lang="en-US" sz="8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800" u="none" strike="noStrike">
                          <a:effectLst/>
                        </a:rPr>
                        <a:t>$16 </a:t>
                      </a:r>
                      <a:endParaRPr lang="en-US" sz="800" b="0" i="0" u="none" strike="noStrike">
                        <a:solidFill>
                          <a:srgbClr val="000000"/>
                        </a:solidFill>
                        <a:effectLst/>
                        <a:latin typeface="Arial" panose="020B0604020202020204" pitchFamily="34" charset="0"/>
                      </a:endParaRPr>
                    </a:p>
                  </a:txBody>
                  <a:tcPr marL="3881" marR="3881" marT="3881" marB="0" anchor="b"/>
                </a:tc>
                <a:tc>
                  <a:txBody>
                    <a:bodyPr/>
                    <a:lstStyle/>
                    <a:p>
                      <a:pPr algn="l" fontAlgn="b"/>
                      <a:r>
                        <a:rPr lang="en-US" sz="800" u="sng" strike="noStrike">
                          <a:effectLst/>
                          <a:hlinkClick r:id="rId31"/>
                        </a:rPr>
                        <a:t>Ref6</a:t>
                      </a:r>
                      <a:endParaRPr lang="en-US" sz="800" b="0" i="0" u="sng" strike="noStrike">
                        <a:solidFill>
                          <a:srgbClr val="8E58B6"/>
                        </a:solidFill>
                        <a:effectLst/>
                        <a:latin typeface="Arial" panose="020B0604020202020204" pitchFamily="34" charset="0"/>
                      </a:endParaRPr>
                    </a:p>
                  </a:txBody>
                  <a:tcPr marL="3881" marR="3881" marT="3881" marB="0" anchor="b"/>
                </a:tc>
                <a:tc>
                  <a:txBody>
                    <a:bodyPr/>
                    <a:lstStyle/>
                    <a:p>
                      <a:pPr algn="l" fontAlgn="b"/>
                      <a:r>
                        <a:rPr lang="en-US" sz="800" u="none" strike="noStrike">
                          <a:effectLst/>
                        </a:rPr>
                        <a:t>4 m3 screws</a:t>
                      </a:r>
                      <a:endParaRPr lang="en-US" sz="800" b="0" i="0" u="none" strike="noStrike">
                        <a:solidFill>
                          <a:srgbClr val="000000"/>
                        </a:solidFill>
                        <a:effectLst/>
                        <a:latin typeface="Arial" panose="020B0604020202020204" pitchFamily="34" charset="0"/>
                      </a:endParaRPr>
                    </a:p>
                  </a:txBody>
                  <a:tcPr marL="3881" marR="3881" marT="3881"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560893166"/>
                  </a:ext>
                </a:extLst>
              </a:tr>
              <a:tr h="250975">
                <a:tc vMerge="1">
                  <a:txBody>
                    <a:bodyPr/>
                    <a:lstStyle/>
                    <a:p>
                      <a:endParaRPr lang="en-US"/>
                    </a:p>
                  </a:txBody>
                  <a:tcPr/>
                </a:tc>
                <a:tc>
                  <a:txBody>
                    <a:bodyPr/>
                    <a:lstStyle/>
                    <a:p>
                      <a:pPr algn="l" fontAlgn="b"/>
                      <a:r>
                        <a:rPr lang="en-US" sz="800" u="none" strike="noStrike">
                          <a:effectLst/>
                        </a:rPr>
                        <a:t>Stepper Motor Mount</a:t>
                      </a:r>
                      <a:endParaRPr lang="en-US" sz="800" b="0" i="0" u="none" strike="noStrike">
                        <a:solidFill>
                          <a:srgbClr val="000000"/>
                        </a:solidFill>
                        <a:effectLst/>
                        <a:latin typeface="Arial" panose="020B0604020202020204" pitchFamily="34" charset="0"/>
                      </a:endParaRPr>
                    </a:p>
                  </a:txBody>
                  <a:tcPr marL="3881" marR="3881" marT="3881" marB="0" anchor="b">
                    <a:lnL w="12700" cap="flat" cmpd="sng" algn="ctr">
                      <a:solidFill>
                        <a:schemeClr val="tx1"/>
                      </a:solidFill>
                      <a:prstDash val="solid"/>
                      <a:round/>
                      <a:headEnd type="none" w="med" len="med"/>
                      <a:tailEnd type="none" w="med" len="med"/>
                    </a:lnL>
                  </a:tcPr>
                </a:tc>
                <a:tc>
                  <a:txBody>
                    <a:bodyPr/>
                    <a:lstStyle/>
                    <a:p>
                      <a:pPr algn="l" fontAlgn="b"/>
                      <a:r>
                        <a:rPr lang="en-US" sz="800" u="none" strike="noStrike">
                          <a:effectLst/>
                        </a:rPr>
                        <a:t>3D printed/not purchased</a:t>
                      </a:r>
                      <a:endParaRPr lang="en-US" sz="8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800" u="none" strike="noStrike">
                          <a:effectLst/>
                        </a:rPr>
                        <a:t>$12 </a:t>
                      </a:r>
                      <a:endParaRPr lang="en-US" sz="8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800" u="none" strike="noStrike">
                          <a:effectLst/>
                        </a:rPr>
                        <a:t>$12 </a:t>
                      </a:r>
                      <a:endParaRPr lang="en-US" sz="800" b="0" i="0" u="none" strike="noStrike">
                        <a:solidFill>
                          <a:srgbClr val="000000"/>
                        </a:solidFill>
                        <a:effectLst/>
                        <a:latin typeface="Arial" panose="020B0604020202020204" pitchFamily="34" charset="0"/>
                      </a:endParaRPr>
                    </a:p>
                  </a:txBody>
                  <a:tcPr marL="3881" marR="3881" marT="3881" marB="0" anchor="b"/>
                </a:tc>
                <a:tc>
                  <a:txBody>
                    <a:bodyPr/>
                    <a:lstStyle/>
                    <a:p>
                      <a:pPr algn="l" fontAlgn="b"/>
                      <a:r>
                        <a:rPr lang="en-US" sz="800" u="sng" strike="noStrike">
                          <a:effectLst/>
                          <a:hlinkClick r:id="rId32"/>
                        </a:rPr>
                        <a:t>Ref23</a:t>
                      </a:r>
                      <a:endParaRPr lang="en-US" sz="800" b="0" i="0" u="sng" strike="noStrike">
                        <a:solidFill>
                          <a:srgbClr val="8E58B6"/>
                        </a:solidFill>
                        <a:effectLst/>
                        <a:latin typeface="Arial" panose="020B0604020202020204" pitchFamily="34" charset="0"/>
                      </a:endParaRPr>
                    </a:p>
                  </a:txBody>
                  <a:tcPr marL="3881" marR="3881" marT="3881" marB="0" anchor="b"/>
                </a:tc>
                <a:tc>
                  <a:txBody>
                    <a:bodyPr/>
                    <a:lstStyle/>
                    <a:p>
                      <a:pPr algn="l" fontAlgn="b"/>
                      <a:r>
                        <a:rPr lang="en-US" sz="800" u="none" strike="noStrike">
                          <a:effectLst/>
                        </a:rPr>
                        <a:t>4 Screws 7.85mm long self tap</a:t>
                      </a:r>
                      <a:endParaRPr lang="en-US" sz="800" b="0" i="0" u="none" strike="noStrike">
                        <a:solidFill>
                          <a:srgbClr val="000000"/>
                        </a:solidFill>
                        <a:effectLst/>
                        <a:latin typeface="Arial" panose="020B0604020202020204" pitchFamily="34" charset="0"/>
                      </a:endParaRPr>
                    </a:p>
                  </a:txBody>
                  <a:tcPr marL="3881" marR="3881" marT="3881"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823238432"/>
                  </a:ext>
                </a:extLst>
              </a:tr>
              <a:tr h="177502">
                <a:tc vMerge="1">
                  <a:txBody>
                    <a:bodyPr/>
                    <a:lstStyle/>
                    <a:p>
                      <a:endParaRPr lang="en-US"/>
                    </a:p>
                  </a:txBody>
                  <a:tcPr/>
                </a:tc>
                <a:tc>
                  <a:txBody>
                    <a:bodyPr/>
                    <a:lstStyle/>
                    <a:p>
                      <a:pPr algn="l" fontAlgn="b"/>
                      <a:r>
                        <a:rPr lang="en-US" sz="800" u="none" strike="noStrike">
                          <a:effectLst/>
                        </a:rPr>
                        <a:t>Hardware Cost</a:t>
                      </a:r>
                      <a:endParaRPr lang="en-US" sz="800" b="0" i="0" u="none" strike="noStrike">
                        <a:solidFill>
                          <a:srgbClr val="000000"/>
                        </a:solidFill>
                        <a:effectLst/>
                        <a:latin typeface="Arial" panose="020B0604020202020204" pitchFamily="34" charset="0"/>
                      </a:endParaRPr>
                    </a:p>
                  </a:txBody>
                  <a:tcPr marL="3881" marR="3881" marT="3881"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b"/>
                      <a:r>
                        <a:rPr lang="en-US" sz="800" u="none" strike="noStrike">
                          <a:effectLst/>
                        </a:rPr>
                        <a:t>$10 per part requiring hardware</a:t>
                      </a:r>
                      <a:endParaRPr lang="en-US" sz="800" b="0" i="0" u="none" strike="noStrike">
                        <a:solidFill>
                          <a:srgbClr val="000000"/>
                        </a:solidFill>
                        <a:effectLst/>
                        <a:latin typeface="Arial" panose="020B0604020202020204" pitchFamily="34" charset="0"/>
                      </a:endParaRPr>
                    </a:p>
                  </a:txBody>
                  <a:tcPr marL="3881" marR="3881" marT="3881" marB="0" anchor="b">
                    <a:lnB w="12700" cap="flat" cmpd="sng" algn="ctr">
                      <a:solidFill>
                        <a:schemeClr val="tx1"/>
                      </a:solidFill>
                      <a:prstDash val="solid"/>
                      <a:round/>
                      <a:headEnd type="none" w="med" len="med"/>
                      <a:tailEnd type="none" w="med" len="med"/>
                    </a:lnB>
                  </a:tcPr>
                </a:tc>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3881" marR="3881" marT="3881" marB="0" anchor="b">
                    <a:lnB w="12700" cap="flat" cmpd="sng" algn="ctr">
                      <a:solidFill>
                        <a:schemeClr val="tx1"/>
                      </a:solidFill>
                      <a:prstDash val="solid"/>
                      <a:round/>
                      <a:headEnd type="none" w="med" len="med"/>
                      <a:tailEnd type="none" w="med" len="med"/>
                    </a:lnB>
                  </a:tcPr>
                </a:tc>
                <a:tc>
                  <a:txBody>
                    <a:bodyPr/>
                    <a:lstStyle/>
                    <a:p>
                      <a:pPr algn="r" fontAlgn="b"/>
                      <a:r>
                        <a:rPr lang="en-US" sz="800" u="none" strike="noStrike">
                          <a:effectLst/>
                        </a:rPr>
                        <a:t>$80 </a:t>
                      </a:r>
                      <a:endParaRPr lang="en-US" sz="800" b="0" i="0" u="none" strike="noStrike">
                        <a:solidFill>
                          <a:srgbClr val="000000"/>
                        </a:solidFill>
                        <a:effectLst/>
                        <a:latin typeface="Arial" panose="020B0604020202020204" pitchFamily="34" charset="0"/>
                      </a:endParaRPr>
                    </a:p>
                  </a:txBody>
                  <a:tcPr marL="3881" marR="3881" marT="3881" marB="0" anchor="b">
                    <a:lnB w="12700" cap="flat" cmpd="sng" algn="ctr">
                      <a:solidFill>
                        <a:schemeClr val="tx1"/>
                      </a:solidFill>
                      <a:prstDash val="solid"/>
                      <a:round/>
                      <a:headEnd type="none" w="med" len="med"/>
                      <a:tailEnd type="none" w="med" len="med"/>
                    </a:lnB>
                  </a:tcPr>
                </a:tc>
                <a:tc>
                  <a:txBody>
                    <a:bodyPr/>
                    <a:lstStyle/>
                    <a:p>
                      <a:pPr algn="l" fontAlgn="b"/>
                      <a:r>
                        <a:rPr lang="en-US" sz="800" u="sng" strike="noStrike">
                          <a:effectLst/>
                        </a:rPr>
                        <a:t>N/A</a:t>
                      </a:r>
                      <a:endParaRPr lang="en-US" sz="800" b="0" i="0" u="sng" strike="noStrike">
                        <a:solidFill>
                          <a:srgbClr val="8E58B6"/>
                        </a:solidFill>
                        <a:effectLst/>
                        <a:latin typeface="Arial" panose="020B0604020202020204" pitchFamily="34" charset="0"/>
                      </a:endParaRPr>
                    </a:p>
                  </a:txBody>
                  <a:tcPr marL="3881" marR="3881" marT="3881" marB="0" anchor="b">
                    <a:lnB w="12700" cap="flat" cmpd="sng" algn="ctr">
                      <a:solidFill>
                        <a:schemeClr val="tx1"/>
                      </a:solidFill>
                      <a:prstDash val="solid"/>
                      <a:round/>
                      <a:headEnd type="none" w="med" len="med"/>
                      <a:tailEnd type="none" w="med" len="med"/>
                    </a:lnB>
                  </a:tcPr>
                </a:tc>
                <a:tc>
                  <a:txBody>
                    <a:bodyPr/>
                    <a:lstStyle/>
                    <a:p>
                      <a:pPr algn="l" fontAlgn="b"/>
                      <a:r>
                        <a:rPr lang="en-US" sz="800" u="none" strike="noStrike">
                          <a:effectLst/>
                        </a:rPr>
                        <a:t>N/A</a:t>
                      </a:r>
                      <a:endParaRPr lang="en-US" sz="800" b="0" i="0" u="none" strike="noStrike">
                        <a:solidFill>
                          <a:srgbClr val="000000"/>
                        </a:solidFill>
                        <a:effectLst/>
                        <a:latin typeface="Arial" panose="020B0604020202020204" pitchFamily="34" charset="0"/>
                      </a:endParaRPr>
                    </a:p>
                  </a:txBody>
                  <a:tcPr marL="3881" marR="3881" marT="3881"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3925771"/>
                  </a:ext>
                </a:extLst>
              </a:tr>
              <a:tr h="177502">
                <a:tc rowSpan="3">
                  <a:txBody>
                    <a:bodyPr/>
                    <a:lstStyle/>
                    <a:p>
                      <a:pPr algn="ctr" fontAlgn="ctr"/>
                      <a:r>
                        <a:rPr lang="en-US" sz="800" u="none" strike="noStrike">
                          <a:solidFill>
                            <a:schemeClr val="bg1"/>
                          </a:solidFill>
                          <a:effectLst/>
                        </a:rPr>
                        <a:t>Consumables</a:t>
                      </a:r>
                      <a:endParaRPr lang="en-US" sz="800" b="0" i="0" u="none" strike="noStrike">
                        <a:solidFill>
                          <a:schemeClr val="bg1"/>
                        </a:solidFill>
                        <a:effectLst/>
                        <a:latin typeface="Arial" panose="020B0604020202020204" pitchFamily="34" charset="0"/>
                      </a:endParaRPr>
                    </a:p>
                  </a:txBody>
                  <a:tcPr marL="3881" marR="3881" marT="3881" marB="0" anchor="ctr">
                    <a:lnR w="12700" cap="flat" cmpd="sng" algn="ctr">
                      <a:solidFill>
                        <a:schemeClr val="tx1"/>
                      </a:solidFill>
                      <a:prstDash val="solid"/>
                      <a:round/>
                      <a:headEnd type="none" w="med" len="med"/>
                      <a:tailEnd type="none" w="med" len="med"/>
                    </a:lnR>
                    <a:solidFill>
                      <a:srgbClr val="782F40"/>
                    </a:solidFill>
                  </a:tcPr>
                </a:tc>
                <a:tc>
                  <a:txBody>
                    <a:bodyPr/>
                    <a:lstStyle/>
                    <a:p>
                      <a:pPr algn="l" fontAlgn="b"/>
                      <a:r>
                        <a:rPr lang="en-US" sz="800" u="none" strike="noStrike">
                          <a:effectLst/>
                        </a:rPr>
                        <a:t>Adhesive</a:t>
                      </a:r>
                      <a:endParaRPr lang="en-US" sz="800" b="0" i="0" u="none" strike="noStrike">
                        <a:solidFill>
                          <a:srgbClr val="000000"/>
                        </a:solidFill>
                        <a:effectLst/>
                        <a:latin typeface="Arial" panose="020B0604020202020204" pitchFamily="34" charset="0"/>
                      </a:endParaRPr>
                    </a:p>
                  </a:txBody>
                  <a:tcPr marL="3881" marR="3881" marT="3881"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fontAlgn="b"/>
                      <a:r>
                        <a:rPr lang="en-US" sz="800" u="none" strike="noStrike">
                          <a:effectLst/>
                        </a:rPr>
                        <a:t>Used for attaching components</a:t>
                      </a:r>
                      <a:endParaRPr lang="en-US" sz="800" b="0" i="0" u="none" strike="noStrike">
                        <a:solidFill>
                          <a:srgbClr val="000000"/>
                        </a:solidFill>
                        <a:effectLst/>
                        <a:latin typeface="Arial" panose="020B0604020202020204" pitchFamily="34" charset="0"/>
                      </a:endParaRPr>
                    </a:p>
                  </a:txBody>
                  <a:tcPr marL="3881" marR="3881" marT="3881" marB="0" anchor="b">
                    <a:lnT w="12700" cap="flat" cmpd="sng" algn="ctr">
                      <a:solidFill>
                        <a:schemeClr val="tx1"/>
                      </a:solidFill>
                      <a:prstDash val="solid"/>
                      <a:round/>
                      <a:headEnd type="none" w="med" len="med"/>
                      <a:tailEnd type="none" w="med" len="med"/>
                    </a:lnT>
                  </a:tcPr>
                </a:tc>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3881" marR="3881" marT="3881" marB="0" anchor="b">
                    <a:lnT w="12700" cap="flat" cmpd="sng" algn="ctr">
                      <a:solidFill>
                        <a:schemeClr val="tx1"/>
                      </a:solidFill>
                      <a:prstDash val="solid"/>
                      <a:round/>
                      <a:headEnd type="none" w="med" len="med"/>
                      <a:tailEnd type="none" w="med" len="med"/>
                    </a:lnT>
                  </a:tcPr>
                </a:tc>
                <a:tc>
                  <a:txBody>
                    <a:bodyPr/>
                    <a:lstStyle/>
                    <a:p>
                      <a:pPr algn="r" fontAlgn="b"/>
                      <a:r>
                        <a:rPr lang="en-US" sz="800" u="none" strike="noStrike">
                          <a:effectLst/>
                        </a:rPr>
                        <a:t>$23 </a:t>
                      </a:r>
                      <a:endParaRPr lang="en-US" sz="800" b="0" i="0" u="none" strike="noStrike">
                        <a:solidFill>
                          <a:srgbClr val="000000"/>
                        </a:solidFill>
                        <a:effectLst/>
                        <a:latin typeface="Arial" panose="020B0604020202020204" pitchFamily="34" charset="0"/>
                      </a:endParaRPr>
                    </a:p>
                  </a:txBody>
                  <a:tcPr marL="3881" marR="3881" marT="3881" marB="0" anchor="b">
                    <a:lnT w="12700" cap="flat" cmpd="sng" algn="ctr">
                      <a:solidFill>
                        <a:schemeClr val="tx1"/>
                      </a:solidFill>
                      <a:prstDash val="solid"/>
                      <a:round/>
                      <a:headEnd type="none" w="med" len="med"/>
                      <a:tailEnd type="none" w="med" len="med"/>
                    </a:lnT>
                  </a:tcPr>
                </a:tc>
                <a:tc>
                  <a:txBody>
                    <a:bodyPr/>
                    <a:lstStyle/>
                    <a:p>
                      <a:pPr algn="l" fontAlgn="b"/>
                      <a:r>
                        <a:rPr lang="en-US" sz="800" u="sng" strike="noStrike">
                          <a:effectLst/>
                          <a:hlinkClick r:id="rId33"/>
                        </a:rPr>
                        <a:t>Ref28</a:t>
                      </a:r>
                      <a:endParaRPr lang="en-US" sz="800" b="0" i="0" u="sng" strike="noStrike">
                        <a:solidFill>
                          <a:srgbClr val="8E58B6"/>
                        </a:solidFill>
                        <a:effectLst/>
                        <a:latin typeface="Arial" panose="020B0604020202020204" pitchFamily="34" charset="0"/>
                      </a:endParaRPr>
                    </a:p>
                  </a:txBody>
                  <a:tcPr marL="3881" marR="3881" marT="3881" marB="0" anchor="b">
                    <a:lnT w="12700" cap="flat" cmpd="sng" algn="ctr">
                      <a:solidFill>
                        <a:schemeClr val="tx1"/>
                      </a:solidFill>
                      <a:prstDash val="solid"/>
                      <a:round/>
                      <a:headEnd type="none" w="med" len="med"/>
                      <a:tailEnd type="none" w="med" len="med"/>
                    </a:lnT>
                  </a:tcPr>
                </a:tc>
                <a:tc>
                  <a:txBody>
                    <a:bodyPr/>
                    <a:lstStyle/>
                    <a:p>
                      <a:pPr algn="l" fontAlgn="b"/>
                      <a:r>
                        <a:rPr lang="en-US" sz="800" u="none" strike="noStrike">
                          <a:effectLst/>
                        </a:rPr>
                        <a:t> N/A</a:t>
                      </a:r>
                      <a:endParaRPr lang="en-US" sz="800" b="0" i="0" u="none" strike="noStrike">
                        <a:solidFill>
                          <a:srgbClr val="000000"/>
                        </a:solidFill>
                        <a:effectLst/>
                        <a:latin typeface="Arial" panose="020B0604020202020204" pitchFamily="34" charset="0"/>
                      </a:endParaRPr>
                    </a:p>
                  </a:txBody>
                  <a:tcPr marL="3881" marR="3881" marT="3881"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565556397"/>
                  </a:ext>
                </a:extLst>
              </a:tr>
              <a:tr h="177502">
                <a:tc vMerge="1">
                  <a:txBody>
                    <a:bodyPr/>
                    <a:lstStyle/>
                    <a:p>
                      <a:endParaRPr lang="en-US"/>
                    </a:p>
                  </a:txBody>
                  <a:tcPr/>
                </a:tc>
                <a:tc>
                  <a:txBody>
                    <a:bodyPr/>
                    <a:lstStyle/>
                    <a:p>
                      <a:pPr algn="l" fontAlgn="b"/>
                      <a:r>
                        <a:rPr lang="en-US" sz="800" u="none" strike="noStrike">
                          <a:effectLst/>
                        </a:rPr>
                        <a:t>3D Printer Filament</a:t>
                      </a:r>
                      <a:endParaRPr lang="en-US" sz="800" b="0" i="0" u="none" strike="noStrike">
                        <a:solidFill>
                          <a:srgbClr val="000000"/>
                        </a:solidFill>
                        <a:effectLst/>
                        <a:latin typeface="Arial" panose="020B0604020202020204" pitchFamily="34" charset="0"/>
                      </a:endParaRPr>
                    </a:p>
                  </a:txBody>
                  <a:tcPr marL="3881" marR="3881" marT="3881" marB="0" anchor="b">
                    <a:lnL w="12700" cap="flat" cmpd="sng" algn="ctr">
                      <a:solidFill>
                        <a:schemeClr val="tx1"/>
                      </a:solidFill>
                      <a:prstDash val="solid"/>
                      <a:round/>
                      <a:headEnd type="none" w="med" len="med"/>
                      <a:tailEnd type="none" w="med" len="med"/>
                    </a:lnL>
                  </a:tcPr>
                </a:tc>
                <a:tc>
                  <a:txBody>
                    <a:bodyPr/>
                    <a:lstStyle/>
                    <a:p>
                      <a:pPr algn="l" fontAlgn="b"/>
                      <a:r>
                        <a:rPr lang="en-US" sz="800" u="none" strike="noStrike">
                          <a:effectLst/>
                        </a:rPr>
                        <a:t>Used to print components</a:t>
                      </a:r>
                      <a:endParaRPr lang="en-US" sz="800" b="0" i="0" u="none" strike="noStrike">
                        <a:solidFill>
                          <a:srgbClr val="000000"/>
                        </a:solidFill>
                        <a:effectLst/>
                        <a:latin typeface="Arial" panose="020B0604020202020204" pitchFamily="34" charset="0"/>
                      </a:endParaRPr>
                    </a:p>
                  </a:txBody>
                  <a:tcPr marL="3881" marR="3881" marT="3881" marB="0" anchor="b"/>
                </a:tc>
                <a:tc>
                  <a:txBody>
                    <a:bodyPr/>
                    <a:lstStyle/>
                    <a:p>
                      <a:pPr algn="l" fontAlgn="b"/>
                      <a:endParaRPr lang="en-US" sz="800" b="0" i="0" u="none" strike="noStrike">
                        <a:solidFill>
                          <a:srgbClr val="000000"/>
                        </a:solidFill>
                        <a:effectLst/>
                        <a:latin typeface="Arial" panose="020B0604020202020204" pitchFamily="34" charset="0"/>
                      </a:endParaRPr>
                    </a:p>
                  </a:txBody>
                  <a:tcPr marL="3881" marR="3881" marT="3881" marB="0" anchor="b"/>
                </a:tc>
                <a:tc>
                  <a:txBody>
                    <a:bodyPr/>
                    <a:lstStyle/>
                    <a:p>
                      <a:pPr algn="r" fontAlgn="b"/>
                      <a:r>
                        <a:rPr lang="en-US" sz="800" u="none" strike="noStrike">
                          <a:effectLst/>
                        </a:rPr>
                        <a:t>$34 </a:t>
                      </a:r>
                      <a:endParaRPr lang="en-US" sz="800" b="0" i="0" u="none" strike="noStrike">
                        <a:solidFill>
                          <a:srgbClr val="000000"/>
                        </a:solidFill>
                        <a:effectLst/>
                        <a:latin typeface="Arial" panose="020B0604020202020204" pitchFamily="34" charset="0"/>
                      </a:endParaRPr>
                    </a:p>
                  </a:txBody>
                  <a:tcPr marL="3881" marR="3881" marT="3881" marB="0" anchor="b"/>
                </a:tc>
                <a:tc>
                  <a:txBody>
                    <a:bodyPr/>
                    <a:lstStyle/>
                    <a:p>
                      <a:pPr algn="l" fontAlgn="b"/>
                      <a:r>
                        <a:rPr lang="en-US" sz="800" u="sng" strike="noStrike">
                          <a:effectLst/>
                          <a:hlinkClick r:id="rId34"/>
                        </a:rPr>
                        <a:t>Ref31</a:t>
                      </a:r>
                      <a:endParaRPr lang="en-US" sz="800" b="0" i="0" u="sng" strike="noStrike">
                        <a:solidFill>
                          <a:srgbClr val="8E58B6"/>
                        </a:solidFill>
                        <a:effectLst/>
                        <a:latin typeface="Arial" panose="020B0604020202020204" pitchFamily="34" charset="0"/>
                      </a:endParaRPr>
                    </a:p>
                  </a:txBody>
                  <a:tcPr marL="3881" marR="3881" marT="3881" marB="0" anchor="b"/>
                </a:tc>
                <a:tc>
                  <a:txBody>
                    <a:bodyPr/>
                    <a:lstStyle/>
                    <a:p>
                      <a:pPr algn="l" fontAlgn="b"/>
                      <a:r>
                        <a:rPr lang="en-US" sz="800" u="none" strike="noStrike">
                          <a:effectLst/>
                        </a:rPr>
                        <a:t> N/A</a:t>
                      </a:r>
                      <a:endParaRPr lang="en-US" sz="800" b="0" i="0" u="none" strike="noStrike">
                        <a:solidFill>
                          <a:srgbClr val="000000"/>
                        </a:solidFill>
                        <a:effectLst/>
                        <a:latin typeface="Arial" panose="020B0604020202020204" pitchFamily="34" charset="0"/>
                      </a:endParaRPr>
                    </a:p>
                  </a:txBody>
                  <a:tcPr marL="3881" marR="3881" marT="3881"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14182290"/>
                  </a:ext>
                </a:extLst>
              </a:tr>
              <a:tr h="177502">
                <a:tc vMerge="1">
                  <a:txBody>
                    <a:bodyPr/>
                    <a:lstStyle/>
                    <a:p>
                      <a:endParaRPr lang="en-US"/>
                    </a:p>
                  </a:txBody>
                  <a:tcPr/>
                </a:tc>
                <a:tc>
                  <a:txBody>
                    <a:bodyPr/>
                    <a:lstStyle/>
                    <a:p>
                      <a:pPr algn="l" fontAlgn="b"/>
                      <a:r>
                        <a:rPr lang="en-US" sz="800" u="none" strike="noStrike">
                          <a:effectLst/>
                        </a:rPr>
                        <a:t>Solder kit</a:t>
                      </a:r>
                      <a:endParaRPr lang="en-US" sz="800" b="0" i="0" u="none" strike="noStrike">
                        <a:solidFill>
                          <a:srgbClr val="000000"/>
                        </a:solidFill>
                        <a:effectLst/>
                        <a:latin typeface="Arial" panose="020B0604020202020204" pitchFamily="34" charset="0"/>
                      </a:endParaRPr>
                    </a:p>
                  </a:txBody>
                  <a:tcPr marL="3881" marR="3881" marT="3881"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b"/>
                      <a:r>
                        <a:rPr lang="en-US" sz="800" u="none" strike="noStrike">
                          <a:effectLst/>
                        </a:rPr>
                        <a:t>Used to connect components</a:t>
                      </a:r>
                      <a:endParaRPr lang="en-US" sz="800" b="0" i="0" u="none" strike="noStrike">
                        <a:solidFill>
                          <a:srgbClr val="000000"/>
                        </a:solidFill>
                        <a:effectLst/>
                        <a:latin typeface="Arial" panose="020B0604020202020204" pitchFamily="34" charset="0"/>
                      </a:endParaRPr>
                    </a:p>
                  </a:txBody>
                  <a:tcPr marL="3881" marR="3881" marT="3881" marB="0" anchor="b">
                    <a:lnB w="12700" cap="flat" cmpd="sng" algn="ctr">
                      <a:solidFill>
                        <a:schemeClr val="tx1"/>
                      </a:solidFill>
                      <a:prstDash val="solid"/>
                      <a:round/>
                      <a:headEnd type="none" w="med" len="med"/>
                      <a:tailEnd type="none" w="med" len="med"/>
                    </a:lnB>
                  </a:tcPr>
                </a:tc>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3881" marR="3881" marT="3881" marB="0" anchor="b">
                    <a:lnB w="12700" cap="flat" cmpd="sng" algn="ctr">
                      <a:solidFill>
                        <a:schemeClr val="tx1"/>
                      </a:solidFill>
                      <a:prstDash val="solid"/>
                      <a:round/>
                      <a:headEnd type="none" w="med" len="med"/>
                      <a:tailEnd type="none" w="med" len="med"/>
                    </a:lnB>
                  </a:tcPr>
                </a:tc>
                <a:tc>
                  <a:txBody>
                    <a:bodyPr/>
                    <a:lstStyle/>
                    <a:p>
                      <a:pPr algn="r" fontAlgn="b"/>
                      <a:r>
                        <a:rPr lang="en-US" sz="800" u="none" strike="noStrike">
                          <a:effectLst/>
                        </a:rPr>
                        <a:t>$27 </a:t>
                      </a:r>
                      <a:endParaRPr lang="en-US" sz="800" b="0" i="0" u="none" strike="noStrike">
                        <a:solidFill>
                          <a:srgbClr val="000000"/>
                        </a:solidFill>
                        <a:effectLst/>
                        <a:latin typeface="Arial" panose="020B0604020202020204" pitchFamily="34" charset="0"/>
                      </a:endParaRPr>
                    </a:p>
                  </a:txBody>
                  <a:tcPr marL="3881" marR="3881" marT="3881" marB="0" anchor="b">
                    <a:lnB w="12700" cap="flat" cmpd="sng" algn="ctr">
                      <a:solidFill>
                        <a:schemeClr val="tx1"/>
                      </a:solidFill>
                      <a:prstDash val="solid"/>
                      <a:round/>
                      <a:headEnd type="none" w="med" len="med"/>
                      <a:tailEnd type="none" w="med" len="med"/>
                    </a:lnB>
                  </a:tcPr>
                </a:tc>
                <a:tc>
                  <a:txBody>
                    <a:bodyPr/>
                    <a:lstStyle/>
                    <a:p>
                      <a:pPr algn="l" fontAlgn="b"/>
                      <a:r>
                        <a:rPr lang="en-US" sz="800" u="sng" strike="noStrike">
                          <a:effectLst/>
                          <a:hlinkClick r:id="rId35"/>
                        </a:rPr>
                        <a:t>Ref29</a:t>
                      </a:r>
                      <a:endParaRPr lang="en-US" sz="800" b="0" i="0" u="sng" strike="noStrike">
                        <a:solidFill>
                          <a:srgbClr val="8E58B6"/>
                        </a:solidFill>
                        <a:effectLst/>
                        <a:latin typeface="Arial" panose="020B0604020202020204" pitchFamily="34" charset="0"/>
                      </a:endParaRPr>
                    </a:p>
                  </a:txBody>
                  <a:tcPr marL="3881" marR="3881" marT="3881" marB="0" anchor="b">
                    <a:lnB w="12700" cap="flat" cmpd="sng" algn="ctr">
                      <a:solidFill>
                        <a:schemeClr val="tx1"/>
                      </a:solidFill>
                      <a:prstDash val="solid"/>
                      <a:round/>
                      <a:headEnd type="none" w="med" len="med"/>
                      <a:tailEnd type="none" w="med" len="med"/>
                    </a:lnB>
                  </a:tcPr>
                </a:tc>
                <a:tc>
                  <a:txBody>
                    <a:bodyPr/>
                    <a:lstStyle/>
                    <a:p>
                      <a:pPr algn="l" fontAlgn="b"/>
                      <a:r>
                        <a:rPr lang="en-US" sz="800" u="none" strike="noStrike">
                          <a:effectLst/>
                        </a:rPr>
                        <a:t> N/A</a:t>
                      </a:r>
                      <a:endParaRPr lang="en-US" sz="800" b="0" i="0" u="none" strike="noStrike">
                        <a:solidFill>
                          <a:srgbClr val="000000"/>
                        </a:solidFill>
                        <a:effectLst/>
                        <a:latin typeface="Arial" panose="020B0604020202020204" pitchFamily="34" charset="0"/>
                      </a:endParaRPr>
                    </a:p>
                  </a:txBody>
                  <a:tcPr marL="3881" marR="3881" marT="3881"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1606877"/>
                  </a:ext>
                </a:extLst>
              </a:tr>
              <a:tr h="250975">
                <a:tc>
                  <a:txBody>
                    <a:bodyPr/>
                    <a:lstStyle/>
                    <a:p>
                      <a:pPr algn="ctr" fontAlgn="ctr"/>
                      <a:r>
                        <a:rPr lang="en-US" sz="800" u="none" strike="noStrike">
                          <a:solidFill>
                            <a:schemeClr val="bg1"/>
                          </a:solidFill>
                          <a:effectLst/>
                        </a:rPr>
                        <a:t>Contingent Costs</a:t>
                      </a:r>
                      <a:endParaRPr lang="en-US" sz="800" b="0" i="0" u="none" strike="noStrike">
                        <a:solidFill>
                          <a:schemeClr val="bg1"/>
                        </a:solidFill>
                        <a:effectLst/>
                        <a:latin typeface="Arial" panose="020B0604020202020204" pitchFamily="34" charset="0"/>
                      </a:endParaRPr>
                    </a:p>
                  </a:txBody>
                  <a:tcPr marL="3881" marR="3881" marT="3881" marB="0" anchor="ctr">
                    <a:lnR w="12700" cap="flat" cmpd="sng" algn="ctr">
                      <a:solidFill>
                        <a:schemeClr val="tx1"/>
                      </a:solidFill>
                      <a:prstDash val="solid"/>
                      <a:round/>
                      <a:headEnd type="none" w="med" len="med"/>
                      <a:tailEnd type="none" w="med" len="med"/>
                    </a:lnR>
                    <a:solidFill>
                      <a:srgbClr val="782F40"/>
                    </a:solidFill>
                  </a:tcPr>
                </a:tc>
                <a:tc>
                  <a:txBody>
                    <a:bodyPr/>
                    <a:lstStyle/>
                    <a:p>
                      <a:pPr algn="l" fontAlgn="b"/>
                      <a:r>
                        <a:rPr lang="en-US" sz="800" u="none" strike="noStrike">
                          <a:effectLst/>
                        </a:rPr>
                        <a:t>Battery</a:t>
                      </a:r>
                      <a:endParaRPr lang="en-US" sz="800" b="0" i="0" u="none" strike="noStrike">
                        <a:solidFill>
                          <a:srgbClr val="000000"/>
                        </a:solidFill>
                        <a:effectLst/>
                        <a:latin typeface="Arial" panose="020B0604020202020204" pitchFamily="34" charset="0"/>
                      </a:endParaRPr>
                    </a:p>
                  </a:txBody>
                  <a:tcPr marL="3881" marR="3881" marT="3881"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800" u="none" strike="noStrike">
                          <a:effectLst/>
                        </a:rPr>
                        <a:t>If time permits a battery will be installed</a:t>
                      </a:r>
                      <a:endParaRPr lang="en-US" sz="800" b="0" i="0" u="none" strike="noStrike">
                        <a:solidFill>
                          <a:srgbClr val="000000"/>
                        </a:solidFill>
                        <a:effectLst/>
                        <a:latin typeface="Arial" panose="020B0604020202020204" pitchFamily="34" charset="0"/>
                      </a:endParaRPr>
                    </a:p>
                  </a:txBody>
                  <a:tcPr marL="3881" marR="3881" marT="3881"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800" u="none" strike="noStrike">
                          <a:effectLst/>
                        </a:rPr>
                        <a:t> </a:t>
                      </a:r>
                      <a:endParaRPr lang="en-US" sz="800" b="0" i="0" u="none" strike="noStrike">
                        <a:solidFill>
                          <a:srgbClr val="000000"/>
                        </a:solidFill>
                        <a:effectLst/>
                        <a:latin typeface="Arial" panose="020B0604020202020204" pitchFamily="34" charset="0"/>
                      </a:endParaRPr>
                    </a:p>
                  </a:txBody>
                  <a:tcPr marL="3881" marR="3881" marT="3881"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800" u="none" strike="noStrike">
                          <a:effectLst/>
                        </a:rPr>
                        <a:t> $100</a:t>
                      </a:r>
                    </a:p>
                  </a:txBody>
                  <a:tcPr marL="3881" marR="3881" marT="3881"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800" u="sng" strike="noStrike">
                          <a:effectLst/>
                        </a:rPr>
                        <a:t>N/A </a:t>
                      </a:r>
                      <a:endParaRPr lang="en-US" sz="800" b="0" i="0" u="sng" strike="noStrike">
                        <a:solidFill>
                          <a:srgbClr val="8E58B6"/>
                        </a:solidFill>
                        <a:effectLst/>
                        <a:latin typeface="Arial" panose="020B0604020202020204" pitchFamily="34" charset="0"/>
                      </a:endParaRPr>
                    </a:p>
                  </a:txBody>
                  <a:tcPr marL="3881" marR="3881" marT="3881"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800" u="none" strike="noStrike">
                          <a:effectLst/>
                        </a:rPr>
                        <a:t>N/A</a:t>
                      </a:r>
                    </a:p>
                  </a:txBody>
                  <a:tcPr marL="3881" marR="3881" marT="3881"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38108974"/>
                  </a:ext>
                </a:extLst>
              </a:tr>
              <a:tr h="177502">
                <a:tc>
                  <a:txBody>
                    <a:bodyPr/>
                    <a:lstStyle/>
                    <a:p>
                      <a:pPr algn="l" fontAlgn="ctr"/>
                      <a:r>
                        <a:rPr lang="en-US" sz="800" u="none" strike="noStrike">
                          <a:solidFill>
                            <a:schemeClr val="bg1"/>
                          </a:solidFill>
                          <a:effectLst/>
                        </a:rPr>
                        <a:t> </a:t>
                      </a:r>
                      <a:endParaRPr lang="en-US" sz="800" b="0" i="0" u="none" strike="noStrike">
                        <a:solidFill>
                          <a:schemeClr val="bg1"/>
                        </a:solidFill>
                        <a:effectLst/>
                        <a:latin typeface="Arial" panose="020B0604020202020204" pitchFamily="34" charset="0"/>
                      </a:endParaRPr>
                    </a:p>
                  </a:txBody>
                  <a:tcPr marL="3881" marR="3881" marT="3881" marB="0" anchor="ctr">
                    <a:lnR w="12700" cap="flat" cmpd="sng" algn="ctr">
                      <a:solidFill>
                        <a:schemeClr val="tx1"/>
                      </a:solidFill>
                      <a:prstDash val="solid"/>
                      <a:round/>
                      <a:headEnd type="none" w="med" len="med"/>
                      <a:tailEnd type="none" w="med" len="med"/>
                    </a:lnR>
                    <a:solidFill>
                      <a:srgbClr val="782F40"/>
                    </a:solidFill>
                  </a:tcPr>
                </a:tc>
                <a:tc>
                  <a:txBody>
                    <a:bodyPr/>
                    <a:lstStyle/>
                    <a:p>
                      <a:pPr algn="l" fontAlgn="b"/>
                      <a:r>
                        <a:rPr lang="en-US" sz="800" u="none" strike="noStrike">
                          <a:effectLst/>
                        </a:rPr>
                        <a:t>Contingency</a:t>
                      </a:r>
                      <a:endParaRPr lang="en-US" sz="800" b="0" i="0" u="none" strike="noStrike">
                        <a:solidFill>
                          <a:srgbClr val="000000"/>
                        </a:solidFill>
                        <a:effectLst/>
                        <a:latin typeface="Arial" panose="020B0604020202020204" pitchFamily="34" charset="0"/>
                      </a:endParaRPr>
                    </a:p>
                  </a:txBody>
                  <a:tcPr marL="3881" marR="3881" marT="3881"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800" u="none" strike="noStrike">
                          <a:effectLst/>
                        </a:rPr>
                        <a:t>10% of cost of all materials/parts</a:t>
                      </a:r>
                      <a:endParaRPr lang="en-US" sz="800" b="0" i="0" u="none" strike="noStrike">
                        <a:solidFill>
                          <a:srgbClr val="000000"/>
                        </a:solidFill>
                        <a:effectLst/>
                        <a:latin typeface="Arial" panose="020B0604020202020204" pitchFamily="34" charset="0"/>
                      </a:endParaRPr>
                    </a:p>
                  </a:txBody>
                  <a:tcPr marL="3881" marR="3881" marT="3881"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34932" marR="3881" marT="3881"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800" u="none" strike="noStrike">
                          <a:effectLst/>
                        </a:rPr>
                        <a:t>$107</a:t>
                      </a:r>
                      <a:endParaRPr lang="en-US" sz="800" b="0" i="0" u="none" strike="noStrike">
                        <a:solidFill>
                          <a:srgbClr val="000000"/>
                        </a:solidFill>
                        <a:effectLst/>
                        <a:latin typeface="Arial" panose="020B0604020202020204" pitchFamily="34" charset="0"/>
                      </a:endParaRPr>
                    </a:p>
                  </a:txBody>
                  <a:tcPr marL="3881" marR="3881" marT="3881"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Arial" panose="020B0604020202020204" pitchFamily="34" charset="0"/>
                        </a:rPr>
                        <a:t>N/A</a:t>
                      </a:r>
                    </a:p>
                  </a:txBody>
                  <a:tcPr marL="3881" marR="34932" marT="3881"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800" u="none" strike="noStrike">
                          <a:effectLst/>
                        </a:rPr>
                        <a:t>N/A</a:t>
                      </a:r>
                      <a:endParaRPr lang="en-US" sz="800" b="0" i="0" u="none" strike="noStrike">
                        <a:solidFill>
                          <a:srgbClr val="000000"/>
                        </a:solidFill>
                        <a:effectLst/>
                        <a:latin typeface="Arial" panose="020B0604020202020204" pitchFamily="34" charset="0"/>
                      </a:endParaRPr>
                    </a:p>
                  </a:txBody>
                  <a:tcPr marL="3881" marR="3881" marT="3881"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751558"/>
                  </a:ext>
                </a:extLst>
              </a:tr>
              <a:tr h="250975">
                <a:tc>
                  <a:txBody>
                    <a:bodyPr/>
                    <a:lstStyle/>
                    <a:p>
                      <a:pPr algn="l" fontAlgn="ctr"/>
                      <a:r>
                        <a:rPr lang="en-US" sz="800" u="none" strike="noStrike">
                          <a:solidFill>
                            <a:schemeClr val="bg1"/>
                          </a:solidFill>
                          <a:effectLst/>
                        </a:rPr>
                        <a:t> </a:t>
                      </a:r>
                      <a:endParaRPr lang="en-US" sz="800" b="0" i="0" u="none" strike="noStrike">
                        <a:solidFill>
                          <a:schemeClr val="bg1"/>
                        </a:solidFill>
                        <a:effectLst/>
                        <a:latin typeface="Arial" panose="020B0604020202020204" pitchFamily="34" charset="0"/>
                      </a:endParaRPr>
                    </a:p>
                  </a:txBody>
                  <a:tcPr marL="3881" marR="3881" marT="3881" marB="0" anchor="ctr">
                    <a:solidFill>
                      <a:srgbClr val="782F40"/>
                    </a:solidFill>
                  </a:tcPr>
                </a:tc>
                <a:tc>
                  <a:txBody>
                    <a:bodyPr/>
                    <a:lstStyle/>
                    <a:p>
                      <a:pPr algn="l" fontAlgn="ctr"/>
                      <a:r>
                        <a:rPr lang="en-US" sz="800" u="none" strike="noStrike">
                          <a:solidFill>
                            <a:schemeClr val="bg1"/>
                          </a:solidFill>
                          <a:effectLst/>
                        </a:rPr>
                        <a:t> </a:t>
                      </a:r>
                      <a:endParaRPr lang="en-US" sz="800" b="1" i="0" u="none" strike="noStrike">
                        <a:solidFill>
                          <a:schemeClr val="bg1"/>
                        </a:solidFill>
                        <a:effectLst/>
                        <a:latin typeface="Arial" panose="020B0604020202020204" pitchFamily="34" charset="0"/>
                      </a:endParaRPr>
                    </a:p>
                  </a:txBody>
                  <a:tcPr marL="34932" marR="3881" marT="3881" marB="0" anchor="ctr">
                    <a:lnT w="12700" cap="flat" cmpd="sng" algn="ctr">
                      <a:solidFill>
                        <a:schemeClr val="tx1"/>
                      </a:solidFill>
                      <a:prstDash val="solid"/>
                      <a:round/>
                      <a:headEnd type="none" w="med" len="med"/>
                      <a:tailEnd type="none" w="med" len="med"/>
                    </a:lnT>
                    <a:solidFill>
                      <a:srgbClr val="782F40"/>
                    </a:solidFill>
                  </a:tcPr>
                </a:tc>
                <a:tc>
                  <a:txBody>
                    <a:bodyPr/>
                    <a:lstStyle/>
                    <a:p>
                      <a:pPr algn="l" fontAlgn="ctr"/>
                      <a:r>
                        <a:rPr lang="en-US" sz="800" u="none" strike="noStrike">
                          <a:solidFill>
                            <a:schemeClr val="bg1"/>
                          </a:solidFill>
                          <a:effectLst/>
                        </a:rPr>
                        <a:t> </a:t>
                      </a:r>
                      <a:endParaRPr lang="en-US" sz="800" b="1" i="0" u="none" strike="noStrike">
                        <a:solidFill>
                          <a:schemeClr val="bg1"/>
                        </a:solidFill>
                        <a:effectLst/>
                        <a:latin typeface="Arial" panose="020B0604020202020204" pitchFamily="34" charset="0"/>
                      </a:endParaRPr>
                    </a:p>
                  </a:txBody>
                  <a:tcPr marL="34932" marR="3881" marT="3881" marB="0" anchor="ctr">
                    <a:lnT w="12700" cap="flat" cmpd="sng" algn="ctr">
                      <a:solidFill>
                        <a:schemeClr val="tx1"/>
                      </a:solidFill>
                      <a:prstDash val="solid"/>
                      <a:round/>
                      <a:headEnd type="none" w="med" len="med"/>
                      <a:tailEnd type="none" w="med" len="med"/>
                    </a:lnT>
                    <a:solidFill>
                      <a:srgbClr val="782F40"/>
                    </a:solidFill>
                  </a:tcPr>
                </a:tc>
                <a:tc>
                  <a:txBody>
                    <a:bodyPr/>
                    <a:lstStyle/>
                    <a:p>
                      <a:pPr algn="l" fontAlgn="ctr"/>
                      <a:r>
                        <a:rPr lang="en-US" sz="800" u="none" strike="noStrike">
                          <a:solidFill>
                            <a:schemeClr val="bg1"/>
                          </a:solidFill>
                          <a:effectLst/>
                        </a:rPr>
                        <a:t>Actual Cost:</a:t>
                      </a:r>
                      <a:endParaRPr lang="en-US" sz="800" b="1" i="0" u="none" strike="noStrike">
                        <a:solidFill>
                          <a:schemeClr val="bg1"/>
                        </a:solidFill>
                        <a:effectLst/>
                        <a:latin typeface="Arial" panose="020B0604020202020204" pitchFamily="34" charset="0"/>
                      </a:endParaRPr>
                    </a:p>
                  </a:txBody>
                  <a:tcPr marL="34932" marR="3881" marT="3881" marB="0" anchor="ctr">
                    <a:lnT w="12700" cap="flat" cmpd="sng" algn="ctr">
                      <a:solidFill>
                        <a:schemeClr val="tx1"/>
                      </a:solidFill>
                      <a:prstDash val="solid"/>
                      <a:round/>
                      <a:headEnd type="none" w="med" len="med"/>
                      <a:tailEnd type="none" w="med" len="med"/>
                    </a:lnT>
                    <a:solidFill>
                      <a:srgbClr val="782F40"/>
                    </a:solidFill>
                  </a:tcPr>
                </a:tc>
                <a:tc>
                  <a:txBody>
                    <a:bodyPr/>
                    <a:lstStyle/>
                    <a:p>
                      <a:pPr algn="ctr" fontAlgn="ctr"/>
                      <a:r>
                        <a:rPr lang="en-US" sz="800" u="none" strike="noStrike">
                          <a:solidFill>
                            <a:schemeClr val="bg1"/>
                          </a:solidFill>
                          <a:effectLst/>
                        </a:rPr>
                        <a:t>$1,300</a:t>
                      </a:r>
                      <a:endParaRPr lang="en-US" sz="800" b="1" i="0" u="none" strike="noStrike">
                        <a:solidFill>
                          <a:schemeClr val="bg1"/>
                        </a:solidFill>
                        <a:effectLst/>
                        <a:latin typeface="Arial" panose="020B0604020202020204" pitchFamily="34" charset="0"/>
                      </a:endParaRPr>
                    </a:p>
                  </a:txBody>
                  <a:tcPr marL="3881" marR="3881" marT="3881" marB="0" anchor="ctr">
                    <a:lnT w="12700" cap="flat" cmpd="sng" algn="ctr">
                      <a:solidFill>
                        <a:schemeClr val="tx1"/>
                      </a:solidFill>
                      <a:prstDash val="solid"/>
                      <a:round/>
                      <a:headEnd type="none" w="med" len="med"/>
                      <a:tailEnd type="none" w="med" len="med"/>
                    </a:lnT>
                    <a:solidFill>
                      <a:srgbClr val="782F40"/>
                    </a:solidFill>
                  </a:tcPr>
                </a:tc>
                <a:tc>
                  <a:txBody>
                    <a:bodyPr/>
                    <a:lstStyle/>
                    <a:p>
                      <a:pPr algn="ctr" fontAlgn="ctr"/>
                      <a:r>
                        <a:rPr lang="en-US" sz="800" u="none" strike="noStrike">
                          <a:solidFill>
                            <a:schemeClr val="bg1"/>
                          </a:solidFill>
                          <a:effectLst/>
                        </a:rPr>
                        <a:t>Theoretical Cost:</a:t>
                      </a:r>
                      <a:endParaRPr lang="en-US" sz="800" b="1" i="0" u="none" strike="noStrike">
                        <a:solidFill>
                          <a:schemeClr val="bg1"/>
                        </a:solidFill>
                        <a:effectLst/>
                        <a:latin typeface="Arial" panose="020B0604020202020204" pitchFamily="34" charset="0"/>
                      </a:endParaRPr>
                    </a:p>
                  </a:txBody>
                  <a:tcPr marL="34932" marR="3881" marT="3881" marB="0" anchor="ctr">
                    <a:lnT w="12700" cap="flat" cmpd="sng" algn="ctr">
                      <a:solidFill>
                        <a:schemeClr val="tx1"/>
                      </a:solidFill>
                      <a:prstDash val="solid"/>
                      <a:round/>
                      <a:headEnd type="none" w="med" len="med"/>
                      <a:tailEnd type="none" w="med" len="med"/>
                    </a:lnT>
                    <a:solidFill>
                      <a:srgbClr val="782F40"/>
                    </a:solidFill>
                  </a:tcPr>
                </a:tc>
                <a:tc>
                  <a:txBody>
                    <a:bodyPr/>
                    <a:lstStyle/>
                    <a:p>
                      <a:pPr algn="ctr" fontAlgn="ctr"/>
                      <a:r>
                        <a:rPr lang="en-US" sz="800" u="none" strike="noStrike">
                          <a:solidFill>
                            <a:schemeClr val="bg1"/>
                          </a:solidFill>
                          <a:effectLst/>
                        </a:rPr>
                        <a:t>$1,350</a:t>
                      </a:r>
                      <a:endParaRPr lang="en-US" sz="800" b="1" i="0" u="none" strike="noStrike">
                        <a:solidFill>
                          <a:schemeClr val="bg1"/>
                        </a:solidFill>
                        <a:effectLst/>
                        <a:latin typeface="Arial" panose="020B0604020202020204" pitchFamily="34" charset="0"/>
                      </a:endParaRPr>
                    </a:p>
                  </a:txBody>
                  <a:tcPr marL="3881" marR="3881" marT="3881" marB="0" anchor="ctr">
                    <a:lnT w="12700" cap="flat" cmpd="sng" algn="ctr">
                      <a:solidFill>
                        <a:schemeClr val="tx1"/>
                      </a:solidFill>
                      <a:prstDash val="solid"/>
                      <a:round/>
                      <a:headEnd type="none" w="med" len="med"/>
                      <a:tailEnd type="none" w="med" len="med"/>
                    </a:lnT>
                    <a:solidFill>
                      <a:srgbClr val="782F40"/>
                    </a:solidFill>
                  </a:tcPr>
                </a:tc>
                <a:extLst>
                  <a:ext uri="{0D108BD9-81ED-4DB2-BD59-A6C34878D82A}">
                    <a16:rowId xmlns:a16="http://schemas.microsoft.com/office/drawing/2014/main" val="283169863"/>
                  </a:ext>
                </a:extLst>
              </a:tr>
            </a:tbl>
          </a:graphicData>
        </a:graphic>
      </p:graphicFrame>
      <p:sp>
        <p:nvSpPr>
          <p:cNvPr id="19" name="Rectangle 18">
            <a:extLst>
              <a:ext uri="{FF2B5EF4-FFF2-40B4-BE49-F238E27FC236}">
                <a16:creationId xmlns:a16="http://schemas.microsoft.com/office/drawing/2014/main" id="{FD28A08A-723A-F345-3AD2-5C1210DE0C2B}"/>
              </a:ext>
            </a:extLst>
          </p:cNvPr>
          <p:cNvSpPr/>
          <p:nvPr/>
        </p:nvSpPr>
        <p:spPr>
          <a:xfrm>
            <a:off x="2256025" y="5045681"/>
            <a:ext cx="457200" cy="374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2EF9623B-7C66-FF49-F1D1-8465A5FC4EEE}"/>
              </a:ext>
            </a:extLst>
          </p:cNvPr>
          <p:cNvSpPr/>
          <p:nvPr/>
        </p:nvSpPr>
        <p:spPr>
          <a:xfrm>
            <a:off x="3464479" y="832254"/>
            <a:ext cx="314948" cy="3509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2958391"/>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FC7E4-C301-4844-86F2-A1CC6D5BEA80}"/>
              </a:ext>
            </a:extLst>
          </p:cNvPr>
          <p:cNvSpPr>
            <a:spLocks noGrp="1"/>
          </p:cNvSpPr>
          <p:nvPr>
            <p:ph type="title"/>
          </p:nvPr>
        </p:nvSpPr>
        <p:spPr/>
        <p:txBody>
          <a:bodyPr/>
          <a:lstStyle/>
          <a:p>
            <a:r>
              <a:rPr lang="en-US"/>
              <a:t>OUR PROJECT PROPOSAL</a:t>
            </a:r>
          </a:p>
        </p:txBody>
      </p:sp>
      <p:sp>
        <p:nvSpPr>
          <p:cNvPr id="6" name="Slide Number Placeholder 3">
            <a:extLst>
              <a:ext uri="{FF2B5EF4-FFF2-40B4-BE49-F238E27FC236}">
                <a16:creationId xmlns:a16="http://schemas.microsoft.com/office/drawing/2014/main" id="{F6540217-F49E-E014-3D50-F98ACAFC8450}"/>
              </a:ext>
            </a:extLst>
          </p:cNvPr>
          <p:cNvSpPr>
            <a:spLocks noGrp="1"/>
          </p:cNvSpPr>
          <p:nvPr>
            <p:ph type="sldNum" sz="quarter" idx="12"/>
          </p:nvPr>
        </p:nvSpPr>
        <p:spPr>
          <a:xfrm>
            <a:off x="9083352" y="6597649"/>
            <a:ext cx="3019626" cy="194357"/>
          </a:xfrm>
        </p:spPr>
        <p:txBody>
          <a:bodyPr/>
          <a:lstStyle/>
          <a:p>
            <a:r>
              <a:rPr lang="en-US"/>
              <a:t> Brown </a:t>
            </a:r>
            <a:fld id="{03DC2DEF-D2FE-4B45-ABA4-9F153FD1C98A}" type="slidenum">
              <a:rPr lang="en-US" smtClean="0"/>
              <a:t>7</a:t>
            </a:fld>
            <a:endParaRPr lang="en-US"/>
          </a:p>
        </p:txBody>
      </p:sp>
      <p:pic>
        <p:nvPicPr>
          <p:cNvPr id="5" name="Picture 4" descr="Logo&#10;&#10;Description automatically generated">
            <a:extLst>
              <a:ext uri="{FF2B5EF4-FFF2-40B4-BE49-F238E27FC236}">
                <a16:creationId xmlns:a16="http://schemas.microsoft.com/office/drawing/2014/main" id="{9B7D2B54-C8C4-8048-B886-96461399655B}"/>
              </a:ext>
            </a:extLst>
          </p:cNvPr>
          <p:cNvPicPr>
            <a:picLocks noChangeAspect="1"/>
          </p:cNvPicPr>
          <p:nvPr/>
        </p:nvPicPr>
        <p:blipFill>
          <a:blip r:embed="rId5"/>
          <a:stretch>
            <a:fillRect/>
          </a:stretch>
        </p:blipFill>
        <p:spPr>
          <a:xfrm>
            <a:off x="10926762" y="268288"/>
            <a:ext cx="965200" cy="965200"/>
          </a:xfrm>
          <a:prstGeom prst="rect">
            <a:avLst/>
          </a:prstGeom>
        </p:spPr>
      </p:pic>
      <p:sp>
        <p:nvSpPr>
          <p:cNvPr id="12" name="TextBox 11">
            <a:extLst>
              <a:ext uri="{FF2B5EF4-FFF2-40B4-BE49-F238E27FC236}">
                <a16:creationId xmlns:a16="http://schemas.microsoft.com/office/drawing/2014/main" id="{EB8D7118-ADCE-C24E-9DB5-14DB5B49F502}"/>
              </a:ext>
            </a:extLst>
          </p:cNvPr>
          <p:cNvSpPr txBox="1"/>
          <p:nvPr/>
        </p:nvSpPr>
        <p:spPr>
          <a:xfrm>
            <a:off x="4954134" y="2404863"/>
            <a:ext cx="6455228" cy="3970318"/>
          </a:xfrm>
          <a:prstGeom prst="rect">
            <a:avLst/>
          </a:prstGeom>
          <a:noFill/>
        </p:spPr>
        <p:txBody>
          <a:bodyPr wrap="square" rtlCol="0">
            <a:spAutoFit/>
          </a:bodyPr>
          <a:lstStyle/>
          <a:p>
            <a:pPr>
              <a:buFont typeface="Arial" panose="020B0604020202020204" pitchFamily="34" charset="0"/>
              <a:buChar char="•"/>
            </a:pPr>
            <a:r>
              <a:rPr lang="en-US" sz="1800">
                <a:solidFill>
                  <a:srgbClr val="30353D"/>
                </a:solidFill>
                <a:effectLst/>
                <a:latin typeface="Rockwell" panose="02060603020205020403" pitchFamily="18" charset="77"/>
              </a:rPr>
              <a:t>Allow consumer to control locking function remotely </a:t>
            </a:r>
          </a:p>
          <a:p>
            <a:endParaRPr lang="en-US" sz="1800">
              <a:solidFill>
                <a:srgbClr val="30353D"/>
              </a:solidFill>
              <a:effectLst/>
              <a:latin typeface="ArialMT"/>
            </a:endParaRPr>
          </a:p>
          <a:p>
            <a:pPr>
              <a:buFont typeface="Arial" panose="020B0604020202020204" pitchFamily="34" charset="0"/>
              <a:buChar char="•"/>
            </a:pPr>
            <a:r>
              <a:rPr lang="en-US" sz="1800">
                <a:solidFill>
                  <a:srgbClr val="30353D"/>
                </a:solidFill>
                <a:effectLst/>
                <a:latin typeface="Rockwell" panose="02060603020205020403" pitchFamily="18" charset="77"/>
              </a:rPr>
              <a:t>Control locking mechanism based on meteorological data, time, and distance </a:t>
            </a:r>
          </a:p>
          <a:p>
            <a:endParaRPr lang="en-US" sz="1800">
              <a:solidFill>
                <a:srgbClr val="30353D"/>
              </a:solidFill>
              <a:effectLst/>
              <a:latin typeface="ArialMT"/>
            </a:endParaRPr>
          </a:p>
          <a:p>
            <a:pPr>
              <a:buFont typeface="Arial" panose="020B0604020202020204" pitchFamily="34" charset="0"/>
              <a:buChar char="•"/>
            </a:pPr>
            <a:r>
              <a:rPr lang="en-US" sz="1800">
                <a:solidFill>
                  <a:srgbClr val="30353D"/>
                </a:solidFill>
                <a:effectLst/>
                <a:latin typeface="Rockwell" panose="02060603020205020403" pitchFamily="18" charset="77"/>
              </a:rPr>
              <a:t>Allow proximity/sensitivity adjustment for sensors on interior and exterior of door </a:t>
            </a:r>
          </a:p>
          <a:p>
            <a:endParaRPr lang="en-US" sz="1800">
              <a:solidFill>
                <a:srgbClr val="30353D"/>
              </a:solidFill>
              <a:effectLst/>
              <a:latin typeface="ArialMT"/>
            </a:endParaRPr>
          </a:p>
          <a:p>
            <a:pPr>
              <a:buFont typeface="Arial" panose="020B0604020202020204" pitchFamily="34" charset="0"/>
              <a:buChar char="•"/>
            </a:pPr>
            <a:r>
              <a:rPr lang="en-US" sz="1800">
                <a:solidFill>
                  <a:srgbClr val="30353D"/>
                </a:solidFill>
                <a:effectLst/>
                <a:latin typeface="Rockwell" panose="02060603020205020403" pitchFamily="18" charset="77"/>
              </a:rPr>
              <a:t>Track number of pets in interior and exterior of residence</a:t>
            </a:r>
          </a:p>
          <a:p>
            <a:endParaRPr lang="en-US" sz="1800">
              <a:solidFill>
                <a:srgbClr val="30353D"/>
              </a:solidFill>
              <a:effectLst/>
              <a:latin typeface="ArialMT"/>
            </a:endParaRPr>
          </a:p>
          <a:p>
            <a:pPr>
              <a:buFont typeface="Arial" panose="020B0604020202020204" pitchFamily="34" charset="0"/>
              <a:buChar char="•"/>
            </a:pPr>
            <a:r>
              <a:rPr lang="en-US" sz="1800">
                <a:solidFill>
                  <a:srgbClr val="30353D"/>
                </a:solidFill>
                <a:effectLst/>
                <a:latin typeface="Rockwell" panose="02060603020205020403" pitchFamily="18" charset="77"/>
              </a:rPr>
              <a:t>Notify consumer if obstruction is blocking door </a:t>
            </a:r>
            <a:endParaRPr lang="en-US" sz="1800">
              <a:solidFill>
                <a:srgbClr val="30353D"/>
              </a:solidFill>
              <a:effectLst/>
              <a:latin typeface="ArialMT"/>
            </a:endParaRPr>
          </a:p>
          <a:p>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sp>
        <p:nvSpPr>
          <p:cNvPr id="13" name="TextBox 12">
            <a:extLst>
              <a:ext uri="{FF2B5EF4-FFF2-40B4-BE49-F238E27FC236}">
                <a16:creationId xmlns:a16="http://schemas.microsoft.com/office/drawing/2014/main" id="{7100959A-4C17-904E-BC17-764CEB24996B}"/>
              </a:ext>
            </a:extLst>
          </p:cNvPr>
          <p:cNvSpPr txBox="1"/>
          <p:nvPr/>
        </p:nvSpPr>
        <p:spPr>
          <a:xfrm>
            <a:off x="5979478" y="1712365"/>
            <a:ext cx="3415294" cy="646331"/>
          </a:xfrm>
          <a:prstGeom prst="rect">
            <a:avLst/>
          </a:prstGeom>
          <a:noFill/>
        </p:spPr>
        <p:txBody>
          <a:bodyPr wrap="none" rtlCol="0">
            <a:spAutoFit/>
          </a:bodyPr>
          <a:lstStyle/>
          <a:p>
            <a:r>
              <a:rPr lang="en-US" sz="3600" b="1">
                <a:latin typeface="+mj-lt"/>
              </a:rPr>
              <a:t>PROJECT GOALS</a:t>
            </a:r>
          </a:p>
        </p:txBody>
      </p:sp>
      <p:pic>
        <p:nvPicPr>
          <p:cNvPr id="8" name="DogDoor_Front_Revolve_Hq_Zoom - Made with Clipchamp">
            <a:hlinkClick r:id="" action="ppaction://media"/>
            <a:extLst>
              <a:ext uri="{FF2B5EF4-FFF2-40B4-BE49-F238E27FC236}">
                <a16:creationId xmlns:a16="http://schemas.microsoft.com/office/drawing/2014/main" id="{D11418CC-C3A1-C64F-A983-69A7BA29AA76}"/>
              </a:ext>
            </a:extLst>
          </p:cNvPr>
          <p:cNvPicPr>
            <a:picLocks noGrp="1" noChangeAspect="1"/>
          </p:cNvPicPr>
          <p:nvPr>
            <p:ph idx="1"/>
            <a:videoFile r:link="rId1"/>
            <p:extLst>
              <p:ext uri="{DAA4B4D4-6D71-4841-9C94-3DE7FCFB9230}">
                <p14:media xmlns:p14="http://schemas.microsoft.com/office/powerpoint/2010/main" r:embed="rId2">
                  <p14:trim end="182"/>
                </p14:media>
              </p:ext>
            </p:extLst>
          </p:nvPr>
        </p:nvPicPr>
        <p:blipFill>
          <a:blip r:embed="rId6"/>
          <a:stretch>
            <a:fillRect/>
          </a:stretch>
        </p:blipFill>
        <p:spPr>
          <a:xfrm>
            <a:off x="942723" y="1352736"/>
            <a:ext cx="2655438" cy="4719768"/>
          </a:xfrm>
        </p:spPr>
      </p:pic>
    </p:spTree>
    <p:extLst>
      <p:ext uri="{BB962C8B-B14F-4D97-AF65-F5344CB8AC3E}">
        <p14:creationId xmlns:p14="http://schemas.microsoft.com/office/powerpoint/2010/main" val="3213826731"/>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afterEffect">
                                  <p:stCondLst>
                                    <p:cond delay="0"/>
                                  </p:stCondLst>
                                  <p:childTnLst>
                                    <p:cmd type="call" cmd="playFrom(0.0)">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repeatCount="indefinite" fill="hold" display="0">
                  <p:stCondLst>
                    <p:cond delay="indefinite"/>
                  </p:st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B7B74A1-2A23-0042-B494-01790B138171}"/>
              </a:ext>
            </a:extLst>
          </p:cNvPr>
          <p:cNvSpPr/>
          <p:nvPr/>
        </p:nvSpPr>
        <p:spPr>
          <a:xfrm>
            <a:off x="808893" y="2990513"/>
            <a:ext cx="5838092" cy="1685558"/>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5F036ED-9FF2-5C4B-ADAF-88DCBCD32C5A}"/>
              </a:ext>
            </a:extLst>
          </p:cNvPr>
          <p:cNvSpPr/>
          <p:nvPr/>
        </p:nvSpPr>
        <p:spPr>
          <a:xfrm>
            <a:off x="808893" y="1233489"/>
            <a:ext cx="5838092" cy="1685558"/>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FC7E4-C301-4844-86F2-A1CC6D5BEA80}"/>
              </a:ext>
            </a:extLst>
          </p:cNvPr>
          <p:cNvSpPr>
            <a:spLocks noGrp="1"/>
          </p:cNvSpPr>
          <p:nvPr>
            <p:ph type="title"/>
          </p:nvPr>
        </p:nvSpPr>
        <p:spPr/>
        <p:txBody>
          <a:bodyPr/>
          <a:lstStyle/>
          <a:p>
            <a:r>
              <a:rPr lang="en-US"/>
              <a:t>PROJECT PHASE 1: EML 4551 SENIOR DESIGN 1</a:t>
            </a:r>
          </a:p>
        </p:txBody>
      </p:sp>
      <p:sp>
        <p:nvSpPr>
          <p:cNvPr id="4" name="Slide Number Placeholder 3">
            <a:extLst>
              <a:ext uri="{FF2B5EF4-FFF2-40B4-BE49-F238E27FC236}">
                <a16:creationId xmlns:a16="http://schemas.microsoft.com/office/drawing/2014/main" id="{15DBEA60-CA6B-2240-9CDB-BD20343148D5}"/>
              </a:ext>
            </a:extLst>
          </p:cNvPr>
          <p:cNvSpPr>
            <a:spLocks noGrp="1"/>
          </p:cNvSpPr>
          <p:nvPr>
            <p:ph type="sldNum" sz="quarter" idx="12"/>
          </p:nvPr>
        </p:nvSpPr>
        <p:spPr>
          <a:xfrm>
            <a:off x="8640148" y="6597649"/>
            <a:ext cx="3462830" cy="194357"/>
          </a:xfrm>
        </p:spPr>
        <p:txBody>
          <a:bodyPr/>
          <a:lstStyle/>
          <a:p>
            <a:r>
              <a:rPr lang="en-US"/>
              <a:t>Brown </a:t>
            </a:r>
            <a:fld id="{03DC2DEF-D2FE-4B45-ABA4-9F153FD1C98A}" type="slidenum">
              <a:rPr lang="en-US" smtClean="0"/>
              <a:t>8</a:t>
            </a:fld>
            <a:endParaRPr lang="en-US"/>
          </a:p>
        </p:txBody>
      </p:sp>
      <p:pic>
        <p:nvPicPr>
          <p:cNvPr id="6" name="Picture 5" descr="Logo&#10;&#10;Description automatically generated">
            <a:extLst>
              <a:ext uri="{FF2B5EF4-FFF2-40B4-BE49-F238E27FC236}">
                <a16:creationId xmlns:a16="http://schemas.microsoft.com/office/drawing/2014/main" id="{04EC04D3-C833-1C44-8627-4F8F3F3E0F77}"/>
              </a:ext>
            </a:extLst>
          </p:cNvPr>
          <p:cNvPicPr>
            <a:picLocks noChangeAspect="1"/>
          </p:cNvPicPr>
          <p:nvPr/>
        </p:nvPicPr>
        <p:blipFill>
          <a:blip r:embed="rId3"/>
          <a:stretch>
            <a:fillRect/>
          </a:stretch>
        </p:blipFill>
        <p:spPr>
          <a:xfrm>
            <a:off x="10926762" y="268288"/>
            <a:ext cx="965200" cy="965200"/>
          </a:xfrm>
          <a:prstGeom prst="rect">
            <a:avLst/>
          </a:prstGeom>
        </p:spPr>
      </p:pic>
      <p:sp>
        <p:nvSpPr>
          <p:cNvPr id="12" name="Pentagon 11">
            <a:extLst>
              <a:ext uri="{FF2B5EF4-FFF2-40B4-BE49-F238E27FC236}">
                <a16:creationId xmlns:a16="http://schemas.microsoft.com/office/drawing/2014/main" id="{561F48CE-C4C2-D045-9639-1DBB92A7A4C2}"/>
              </a:ext>
            </a:extLst>
          </p:cNvPr>
          <p:cNvSpPr/>
          <p:nvPr/>
        </p:nvSpPr>
        <p:spPr>
          <a:xfrm flipH="1">
            <a:off x="6850960" y="5107716"/>
            <a:ext cx="4969563" cy="96519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Phase 1 Final Design Review</a:t>
            </a:r>
          </a:p>
          <a:p>
            <a:pPr algn="ctr"/>
            <a:r>
              <a:rPr lang="en-US"/>
              <a:t>4/21/23</a:t>
            </a:r>
          </a:p>
        </p:txBody>
      </p:sp>
      <p:sp>
        <p:nvSpPr>
          <p:cNvPr id="13" name="Pentagon 12">
            <a:extLst>
              <a:ext uri="{FF2B5EF4-FFF2-40B4-BE49-F238E27FC236}">
                <a16:creationId xmlns:a16="http://schemas.microsoft.com/office/drawing/2014/main" id="{6783FCAC-422D-B547-8E3F-35292C73C173}"/>
              </a:ext>
            </a:extLst>
          </p:cNvPr>
          <p:cNvSpPr/>
          <p:nvPr/>
        </p:nvSpPr>
        <p:spPr>
          <a:xfrm flipH="1">
            <a:off x="6850960" y="3350692"/>
            <a:ext cx="4969563" cy="96519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Phase 1 Intermediate Design Review</a:t>
            </a:r>
          </a:p>
          <a:p>
            <a:pPr algn="ctr"/>
            <a:r>
              <a:rPr lang="en-US"/>
              <a:t>4/5/23</a:t>
            </a:r>
          </a:p>
        </p:txBody>
      </p:sp>
      <p:sp>
        <p:nvSpPr>
          <p:cNvPr id="14" name="Pentagon 13">
            <a:extLst>
              <a:ext uri="{FF2B5EF4-FFF2-40B4-BE49-F238E27FC236}">
                <a16:creationId xmlns:a16="http://schemas.microsoft.com/office/drawing/2014/main" id="{4BD119CA-8FE6-544C-8D27-6D89A4AC8275}"/>
              </a:ext>
            </a:extLst>
          </p:cNvPr>
          <p:cNvSpPr/>
          <p:nvPr/>
        </p:nvSpPr>
        <p:spPr>
          <a:xfrm flipH="1">
            <a:off x="6850960" y="1593668"/>
            <a:ext cx="4969566" cy="96519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Phase 1 Design Review 1</a:t>
            </a:r>
          </a:p>
          <a:p>
            <a:pPr algn="ctr"/>
            <a:r>
              <a:rPr lang="en-US"/>
              <a:t>2/20/23</a:t>
            </a:r>
          </a:p>
        </p:txBody>
      </p:sp>
      <p:sp>
        <p:nvSpPr>
          <p:cNvPr id="19" name="Rectangle 18">
            <a:extLst>
              <a:ext uri="{FF2B5EF4-FFF2-40B4-BE49-F238E27FC236}">
                <a16:creationId xmlns:a16="http://schemas.microsoft.com/office/drawing/2014/main" id="{089A8F9D-A207-0C47-86B5-BF1CE7684955}"/>
              </a:ext>
            </a:extLst>
          </p:cNvPr>
          <p:cNvSpPr/>
          <p:nvPr/>
        </p:nvSpPr>
        <p:spPr>
          <a:xfrm>
            <a:off x="808893" y="4747537"/>
            <a:ext cx="5838092" cy="1685558"/>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1D80403-1D37-964F-9566-67F623109224}"/>
              </a:ext>
            </a:extLst>
          </p:cNvPr>
          <p:cNvSpPr>
            <a:spLocks noGrp="1"/>
          </p:cNvSpPr>
          <p:nvPr>
            <p:ph idx="1"/>
          </p:nvPr>
        </p:nvSpPr>
        <p:spPr>
          <a:xfrm>
            <a:off x="371471" y="808576"/>
            <a:ext cx="11134045" cy="5558518"/>
          </a:xfrm>
        </p:spPr>
        <p:txBody>
          <a:bodyPr vert="horz" lIns="91440" tIns="45720" rIns="91440" bIns="45720" rtlCol="0" anchor="t">
            <a:normAutofit fontScale="92500"/>
          </a:bodyPr>
          <a:lstStyle/>
          <a:p>
            <a:pPr marL="457200" lvl="1" indent="0">
              <a:lnSpc>
                <a:spcPct val="100000"/>
              </a:lnSpc>
              <a:buNone/>
            </a:pPr>
            <a:endParaRPr lang="en-US"/>
          </a:p>
          <a:p>
            <a:pPr lvl="1">
              <a:lnSpc>
                <a:spcPct val="150000"/>
              </a:lnSpc>
            </a:pPr>
            <a:r>
              <a:rPr lang="en-US"/>
              <a:t>Project topic selection</a:t>
            </a:r>
          </a:p>
          <a:p>
            <a:pPr lvl="1">
              <a:lnSpc>
                <a:spcPct val="150000"/>
              </a:lnSpc>
            </a:pPr>
            <a:r>
              <a:rPr lang="en-US"/>
              <a:t>Benchmarking/topic research</a:t>
            </a:r>
          </a:p>
          <a:p>
            <a:pPr lvl="1">
              <a:lnSpc>
                <a:spcPct val="150000"/>
              </a:lnSpc>
            </a:pPr>
            <a:r>
              <a:rPr lang="en-US"/>
              <a:t>Concept generation</a:t>
            </a:r>
          </a:p>
          <a:p>
            <a:pPr lvl="1">
              <a:lnSpc>
                <a:spcPct val="150000"/>
              </a:lnSpc>
            </a:pPr>
            <a:r>
              <a:rPr lang="en-US"/>
              <a:t>Concept selection</a:t>
            </a:r>
          </a:p>
          <a:p>
            <a:pPr lvl="1">
              <a:lnSpc>
                <a:spcPct val="150000"/>
              </a:lnSpc>
            </a:pPr>
            <a:r>
              <a:rPr lang="en-US"/>
              <a:t>Concept design</a:t>
            </a:r>
          </a:p>
          <a:p>
            <a:pPr lvl="1">
              <a:lnSpc>
                <a:spcPct val="150000"/>
              </a:lnSpc>
            </a:pPr>
            <a:r>
              <a:rPr lang="en-US"/>
              <a:t>Part selection</a:t>
            </a:r>
          </a:p>
          <a:p>
            <a:pPr lvl="1">
              <a:lnSpc>
                <a:spcPct val="150000"/>
              </a:lnSpc>
            </a:pPr>
            <a:r>
              <a:rPr lang="en-US"/>
              <a:t>Finalization of preliminary concept design</a:t>
            </a:r>
          </a:p>
          <a:p>
            <a:pPr lvl="1">
              <a:lnSpc>
                <a:spcPct val="150000"/>
              </a:lnSpc>
            </a:pPr>
            <a:r>
              <a:rPr lang="en-US"/>
              <a:t>Finalization of BOM and cost estimate</a:t>
            </a:r>
          </a:p>
          <a:p>
            <a:pPr lvl="1">
              <a:lnSpc>
                <a:spcPct val="150000"/>
              </a:lnSpc>
            </a:pPr>
            <a:r>
              <a:rPr lang="en-US"/>
              <a:t>Planning and projected dates</a:t>
            </a:r>
          </a:p>
          <a:p>
            <a:pPr lvl="1">
              <a:lnSpc>
                <a:spcPct val="100000"/>
              </a:lnSpc>
            </a:pPr>
            <a:endParaRPr lang="en-US"/>
          </a:p>
        </p:txBody>
      </p:sp>
    </p:spTree>
    <p:extLst>
      <p:ext uri="{BB962C8B-B14F-4D97-AF65-F5344CB8AC3E}">
        <p14:creationId xmlns:p14="http://schemas.microsoft.com/office/powerpoint/2010/main" val="26035992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50"/>
                                        <p:tgtEl>
                                          <p:spTgt spid="14"/>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750"/>
                                        <p:tgtEl>
                                          <p:spTgt spid="13"/>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FC7E4-C301-4844-86F2-A1CC6D5BEA80}"/>
              </a:ext>
            </a:extLst>
          </p:cNvPr>
          <p:cNvSpPr>
            <a:spLocks noGrp="1"/>
          </p:cNvSpPr>
          <p:nvPr>
            <p:ph type="title"/>
          </p:nvPr>
        </p:nvSpPr>
        <p:spPr/>
        <p:txBody>
          <a:bodyPr/>
          <a:lstStyle/>
          <a:p>
            <a:r>
              <a:rPr lang="en-US"/>
              <a:t>TARGETS AND METRICS</a:t>
            </a:r>
          </a:p>
        </p:txBody>
      </p:sp>
      <p:sp>
        <p:nvSpPr>
          <p:cNvPr id="6" name="Slide Number Placeholder 3">
            <a:extLst>
              <a:ext uri="{FF2B5EF4-FFF2-40B4-BE49-F238E27FC236}">
                <a16:creationId xmlns:a16="http://schemas.microsoft.com/office/drawing/2014/main" id="{F6540217-F49E-E014-3D50-F98ACAFC8450}"/>
              </a:ext>
            </a:extLst>
          </p:cNvPr>
          <p:cNvSpPr>
            <a:spLocks noGrp="1"/>
          </p:cNvSpPr>
          <p:nvPr>
            <p:ph type="sldNum" sz="quarter" idx="12"/>
          </p:nvPr>
        </p:nvSpPr>
        <p:spPr>
          <a:xfrm>
            <a:off x="9083352" y="6597649"/>
            <a:ext cx="3019626" cy="194357"/>
          </a:xfrm>
        </p:spPr>
        <p:txBody>
          <a:bodyPr/>
          <a:lstStyle/>
          <a:p>
            <a:r>
              <a:rPr lang="en-US"/>
              <a:t> Burghardt </a:t>
            </a:r>
            <a:fld id="{03DC2DEF-D2FE-4B45-ABA4-9F153FD1C98A}" type="slidenum">
              <a:rPr lang="en-US" smtClean="0"/>
              <a:t>9</a:t>
            </a:fld>
            <a:endParaRPr lang="en-US"/>
          </a:p>
        </p:txBody>
      </p:sp>
      <p:pic>
        <p:nvPicPr>
          <p:cNvPr id="5" name="Picture 4" descr="Logo&#10;&#10;Description automatically generated">
            <a:extLst>
              <a:ext uri="{FF2B5EF4-FFF2-40B4-BE49-F238E27FC236}">
                <a16:creationId xmlns:a16="http://schemas.microsoft.com/office/drawing/2014/main" id="{9B7D2B54-C8C4-8048-B886-96461399655B}"/>
              </a:ext>
            </a:extLst>
          </p:cNvPr>
          <p:cNvPicPr>
            <a:picLocks noChangeAspect="1"/>
          </p:cNvPicPr>
          <p:nvPr/>
        </p:nvPicPr>
        <p:blipFill>
          <a:blip r:embed="rId3"/>
          <a:stretch>
            <a:fillRect/>
          </a:stretch>
        </p:blipFill>
        <p:spPr>
          <a:xfrm>
            <a:off x="10926762" y="268288"/>
            <a:ext cx="965200" cy="965200"/>
          </a:xfrm>
          <a:prstGeom prst="rect">
            <a:avLst/>
          </a:prstGeom>
        </p:spPr>
      </p:pic>
      <p:graphicFrame>
        <p:nvGraphicFramePr>
          <p:cNvPr id="8" name="Table 9">
            <a:extLst>
              <a:ext uri="{FF2B5EF4-FFF2-40B4-BE49-F238E27FC236}">
                <a16:creationId xmlns:a16="http://schemas.microsoft.com/office/drawing/2014/main" id="{754FC8E4-84B0-9640-99FD-140530D77573}"/>
              </a:ext>
            </a:extLst>
          </p:cNvPr>
          <p:cNvGraphicFramePr>
            <a:graphicFrameLocks noGrp="1"/>
          </p:cNvGraphicFramePr>
          <p:nvPr>
            <p:extLst>
              <p:ext uri="{D42A27DB-BD31-4B8C-83A1-F6EECF244321}">
                <p14:modId xmlns:p14="http://schemas.microsoft.com/office/powerpoint/2010/main" val="1354662942"/>
              </p:ext>
            </p:extLst>
          </p:nvPr>
        </p:nvGraphicFramePr>
        <p:xfrm>
          <a:off x="517302" y="1790883"/>
          <a:ext cx="11228832" cy="3820744"/>
        </p:xfrm>
        <a:graphic>
          <a:graphicData uri="http://schemas.openxmlformats.org/drawingml/2006/table">
            <a:tbl>
              <a:tblPr firstRow="1" bandRow="1">
                <a:tableStyleId>{5C22544A-7EE6-4342-B048-85BDC9FD1C3A}</a:tableStyleId>
              </a:tblPr>
              <a:tblGrid>
                <a:gridCol w="3742944">
                  <a:extLst>
                    <a:ext uri="{9D8B030D-6E8A-4147-A177-3AD203B41FA5}">
                      <a16:colId xmlns:a16="http://schemas.microsoft.com/office/drawing/2014/main" val="2187804387"/>
                    </a:ext>
                  </a:extLst>
                </a:gridCol>
                <a:gridCol w="3742944">
                  <a:extLst>
                    <a:ext uri="{9D8B030D-6E8A-4147-A177-3AD203B41FA5}">
                      <a16:colId xmlns:a16="http://schemas.microsoft.com/office/drawing/2014/main" val="2603259726"/>
                    </a:ext>
                  </a:extLst>
                </a:gridCol>
                <a:gridCol w="3742944">
                  <a:extLst>
                    <a:ext uri="{9D8B030D-6E8A-4147-A177-3AD203B41FA5}">
                      <a16:colId xmlns:a16="http://schemas.microsoft.com/office/drawing/2014/main" val="2761702672"/>
                    </a:ext>
                  </a:extLst>
                </a:gridCol>
              </a:tblGrid>
              <a:tr h="476937">
                <a:tc>
                  <a:txBody>
                    <a:bodyPr/>
                    <a:lstStyle/>
                    <a:p>
                      <a:pPr algn="ctr"/>
                      <a:r>
                        <a:rPr lang="en-US" sz="2400"/>
                        <a:t>Function</a:t>
                      </a:r>
                    </a:p>
                  </a:txBody>
                  <a:tcPr anchor="ctr"/>
                </a:tc>
                <a:tc>
                  <a:txBody>
                    <a:bodyPr/>
                    <a:lstStyle/>
                    <a:p>
                      <a:pPr algn="ctr"/>
                      <a:r>
                        <a:rPr lang="en-US" sz="2400"/>
                        <a:t>Metric</a:t>
                      </a:r>
                    </a:p>
                  </a:txBody>
                  <a:tcPr anchor="ctr"/>
                </a:tc>
                <a:tc>
                  <a:txBody>
                    <a:bodyPr/>
                    <a:lstStyle/>
                    <a:p>
                      <a:pPr algn="ctr"/>
                      <a:r>
                        <a:rPr lang="en-US" sz="2400"/>
                        <a:t>Target</a:t>
                      </a:r>
                    </a:p>
                  </a:txBody>
                  <a:tcPr anchor="ctr"/>
                </a:tc>
                <a:extLst>
                  <a:ext uri="{0D108BD9-81ED-4DB2-BD59-A6C34878D82A}">
                    <a16:rowId xmlns:a16="http://schemas.microsoft.com/office/drawing/2014/main" val="711141645"/>
                  </a:ext>
                </a:extLst>
              </a:tr>
              <a:tr h="476937">
                <a:tc>
                  <a:txBody>
                    <a:bodyPr/>
                    <a:lstStyle/>
                    <a:p>
                      <a:pPr algn="ctr"/>
                      <a:r>
                        <a:rPr lang="en-US"/>
                        <a:t>Cost</a:t>
                      </a:r>
                    </a:p>
                  </a:txBody>
                  <a:tcPr anchor="ctr"/>
                </a:tc>
                <a:tc>
                  <a:txBody>
                    <a:bodyPr/>
                    <a:lstStyle/>
                    <a:p>
                      <a:r>
                        <a:rPr lang="en-US"/>
                        <a:t>Price of Materials and Production</a:t>
                      </a:r>
                    </a:p>
                  </a:txBody>
                  <a:tcPr anchor="ctr"/>
                </a:tc>
                <a:tc>
                  <a:txBody>
                    <a:bodyPr/>
                    <a:lstStyle/>
                    <a:p>
                      <a:pPr algn="ctr"/>
                      <a:r>
                        <a:rPr lang="en-US"/>
                        <a:t>&lt; $2,000</a:t>
                      </a:r>
                    </a:p>
                  </a:txBody>
                  <a:tcPr anchor="ctr"/>
                </a:tc>
                <a:extLst>
                  <a:ext uri="{0D108BD9-81ED-4DB2-BD59-A6C34878D82A}">
                    <a16:rowId xmlns:a16="http://schemas.microsoft.com/office/drawing/2014/main" val="2789342188"/>
                  </a:ext>
                </a:extLst>
              </a:tr>
              <a:tr h="476937">
                <a:tc>
                  <a:txBody>
                    <a:bodyPr/>
                    <a:lstStyle/>
                    <a:p>
                      <a:pPr algn="ctr"/>
                      <a:r>
                        <a:rPr lang="en-US"/>
                        <a:t>Size</a:t>
                      </a:r>
                    </a:p>
                  </a:txBody>
                  <a:tcPr anchor="ctr"/>
                </a:tc>
                <a:tc>
                  <a:txBody>
                    <a:bodyPr/>
                    <a:lstStyle/>
                    <a:p>
                      <a:pPr algn="ctr"/>
                      <a:r>
                        <a:rPr lang="en-US"/>
                        <a:t>Area of Door Opening</a:t>
                      </a:r>
                    </a:p>
                  </a:txBody>
                  <a:tcPr anchor="ctr"/>
                </a:tc>
                <a:tc>
                  <a:txBody>
                    <a:bodyPr/>
                    <a:lstStyle/>
                    <a:p>
                      <a:pPr algn="ctr"/>
                      <a:r>
                        <a:rPr lang="en-US"/>
                        <a:t>19” x 11”</a:t>
                      </a:r>
                    </a:p>
                  </a:txBody>
                  <a:tcPr anchor="ctr"/>
                </a:tc>
                <a:extLst>
                  <a:ext uri="{0D108BD9-81ED-4DB2-BD59-A6C34878D82A}">
                    <a16:rowId xmlns:a16="http://schemas.microsoft.com/office/drawing/2014/main" val="4093929714"/>
                  </a:ext>
                </a:extLst>
              </a:tr>
              <a:tr h="476937">
                <a:tc>
                  <a:txBody>
                    <a:bodyPr/>
                    <a:lstStyle/>
                    <a:p>
                      <a:pPr algn="ctr"/>
                      <a:r>
                        <a:rPr lang="en-US"/>
                        <a:t>Response to Data Input</a:t>
                      </a:r>
                    </a:p>
                  </a:txBody>
                  <a:tcPr anchor="ctr"/>
                </a:tc>
                <a:tc>
                  <a:txBody>
                    <a:bodyPr/>
                    <a:lstStyle/>
                    <a:p>
                      <a:pPr algn="ctr"/>
                      <a:r>
                        <a:rPr lang="en-US"/>
                        <a:t>Unlock Speed</a:t>
                      </a:r>
                    </a:p>
                  </a:txBody>
                  <a:tcPr anchor="ctr"/>
                </a:tc>
                <a:tc>
                  <a:txBody>
                    <a:bodyPr/>
                    <a:lstStyle/>
                    <a:p>
                      <a:pPr algn="ctr"/>
                      <a:r>
                        <a:rPr lang="en-US"/>
                        <a:t>&lt; 1 second</a:t>
                      </a:r>
                    </a:p>
                  </a:txBody>
                  <a:tcPr anchor="ctr"/>
                </a:tc>
                <a:extLst>
                  <a:ext uri="{0D108BD9-81ED-4DB2-BD59-A6C34878D82A}">
                    <a16:rowId xmlns:a16="http://schemas.microsoft.com/office/drawing/2014/main" val="2299050359"/>
                  </a:ext>
                </a:extLst>
              </a:tr>
              <a:tr h="478249">
                <a:tc>
                  <a:txBody>
                    <a:bodyPr/>
                    <a:lstStyle/>
                    <a:p>
                      <a:pPr algn="ctr"/>
                      <a:r>
                        <a:rPr lang="en-US"/>
                        <a:t>Response to Data Input</a:t>
                      </a:r>
                    </a:p>
                  </a:txBody>
                  <a:tcPr anchor="ctr"/>
                </a:tc>
                <a:tc>
                  <a:txBody>
                    <a:bodyPr/>
                    <a:lstStyle/>
                    <a:p>
                      <a:pPr algn="ctr"/>
                      <a:r>
                        <a:rPr lang="en-US"/>
                        <a:t>Door Open Speed</a:t>
                      </a:r>
                    </a:p>
                  </a:txBody>
                  <a:tcPr anchor="ctr"/>
                </a:tc>
                <a:tc>
                  <a:txBody>
                    <a:bodyPr/>
                    <a:lstStyle/>
                    <a:p>
                      <a:pPr algn="ctr"/>
                      <a:r>
                        <a:rPr lang="en-US"/>
                        <a:t>&lt; 3 seconds</a:t>
                      </a:r>
                    </a:p>
                  </a:txBody>
                  <a:tcPr anchor="ctr"/>
                </a:tc>
                <a:extLst>
                  <a:ext uri="{0D108BD9-81ED-4DB2-BD59-A6C34878D82A}">
                    <a16:rowId xmlns:a16="http://schemas.microsoft.com/office/drawing/2014/main" val="2342273466"/>
                  </a:ext>
                </a:extLst>
              </a:tr>
              <a:tr h="478249">
                <a:tc>
                  <a:txBody>
                    <a:bodyPr/>
                    <a:lstStyle/>
                    <a:p>
                      <a:pPr algn="ctr"/>
                      <a:r>
                        <a:rPr lang="en-US"/>
                        <a:t>Safety</a:t>
                      </a:r>
                    </a:p>
                  </a:txBody>
                  <a:tcPr anchor="ctr"/>
                </a:tc>
                <a:tc>
                  <a:txBody>
                    <a:bodyPr/>
                    <a:lstStyle/>
                    <a:p>
                      <a:pPr algn="ctr"/>
                      <a:r>
                        <a:rPr lang="en-US"/>
                        <a:t>Sense Door Obstruction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 / ❌</a:t>
                      </a:r>
                    </a:p>
                  </a:txBody>
                  <a:tcPr anchor="ctr"/>
                </a:tc>
                <a:extLst>
                  <a:ext uri="{0D108BD9-81ED-4DB2-BD59-A6C34878D82A}">
                    <a16:rowId xmlns:a16="http://schemas.microsoft.com/office/drawing/2014/main" val="3705367265"/>
                  </a:ext>
                </a:extLst>
              </a:tr>
              <a:tr h="478249">
                <a:tc>
                  <a:txBody>
                    <a:bodyPr/>
                    <a:lstStyle/>
                    <a:p>
                      <a:pPr algn="ctr"/>
                      <a:r>
                        <a:rPr lang="en-US"/>
                        <a:t>Remote Capability</a:t>
                      </a:r>
                    </a:p>
                  </a:txBody>
                  <a:tcPr anchor="ctr"/>
                </a:tc>
                <a:tc>
                  <a:txBody>
                    <a:bodyPr/>
                    <a:lstStyle/>
                    <a:p>
                      <a:pPr algn="ctr"/>
                      <a:r>
                        <a:rPr lang="en-US"/>
                        <a:t>Website/App Operable</a:t>
                      </a:r>
                    </a:p>
                  </a:txBody>
                  <a:tcPr anchor="ctr"/>
                </a:tc>
                <a:tc>
                  <a:txBody>
                    <a:bodyPr/>
                    <a:lstStyle/>
                    <a:p>
                      <a:pPr algn="ctr"/>
                      <a:r>
                        <a:rPr lang="en-US"/>
                        <a:t>✅ / ❌</a:t>
                      </a:r>
                    </a:p>
                  </a:txBody>
                  <a:tcPr anchor="ctr"/>
                </a:tc>
                <a:extLst>
                  <a:ext uri="{0D108BD9-81ED-4DB2-BD59-A6C34878D82A}">
                    <a16:rowId xmlns:a16="http://schemas.microsoft.com/office/drawing/2014/main" val="410762932"/>
                  </a:ext>
                </a:extLst>
              </a:tr>
              <a:tr h="478249">
                <a:tc>
                  <a:txBody>
                    <a:bodyPr/>
                    <a:lstStyle/>
                    <a:p>
                      <a:pPr algn="ctr"/>
                      <a:r>
                        <a:rPr lang="en-US"/>
                        <a:t>Limited Accessibility</a:t>
                      </a:r>
                    </a:p>
                  </a:txBody>
                  <a:tcPr anchor="ctr"/>
                </a:tc>
                <a:tc>
                  <a:txBody>
                    <a:bodyPr/>
                    <a:lstStyle/>
                    <a:p>
                      <a:pPr algn="ctr"/>
                      <a:r>
                        <a:rPr lang="en-US"/>
                        <a:t>Accept/Decline Signal</a:t>
                      </a:r>
                    </a:p>
                  </a:txBody>
                  <a:tcPr anchor="ctr"/>
                </a:tc>
                <a:tc>
                  <a:txBody>
                    <a:bodyPr/>
                    <a:lstStyle/>
                    <a:p>
                      <a:pPr algn="ctr"/>
                      <a:r>
                        <a:rPr lang="en-US"/>
                        <a:t>✅ / </a:t>
                      </a:r>
                      <a:r>
                        <a:rPr lang="en-US">
                          <a:solidFill>
                            <a:schemeClr val="tx1"/>
                          </a:solidFill>
                        </a:rPr>
                        <a:t>❌</a:t>
                      </a:r>
                    </a:p>
                  </a:txBody>
                  <a:tcPr anchor="ctr"/>
                </a:tc>
                <a:extLst>
                  <a:ext uri="{0D108BD9-81ED-4DB2-BD59-A6C34878D82A}">
                    <a16:rowId xmlns:a16="http://schemas.microsoft.com/office/drawing/2014/main" val="2106998750"/>
                  </a:ext>
                </a:extLst>
              </a:tr>
            </a:tbl>
          </a:graphicData>
        </a:graphic>
      </p:graphicFrame>
    </p:spTree>
    <p:extLst>
      <p:ext uri="{BB962C8B-B14F-4D97-AF65-F5344CB8AC3E}">
        <p14:creationId xmlns:p14="http://schemas.microsoft.com/office/powerpoint/2010/main" val="2552497240"/>
      </p:ext>
    </p:extLst>
  </p:cSld>
  <p:clrMapOvr>
    <a:masterClrMapping/>
  </p:clrMapOvr>
  <p:transition spd="slow">
    <p:push dir="u"/>
  </p:transition>
</p:sld>
</file>

<file path=ppt/theme/theme1.xml><?xml version="1.0" encoding="utf-8"?>
<a:theme xmlns:a="http://schemas.openxmlformats.org/drawingml/2006/main" name="Office Theme">
  <a:themeElements>
    <a:clrScheme name="782F40 1">
      <a:dk1>
        <a:srgbClr val="32363F"/>
      </a:dk1>
      <a:lt1>
        <a:srgbClr val="FFFFFF"/>
      </a:lt1>
      <a:dk2>
        <a:srgbClr val="313C41"/>
      </a:dk2>
      <a:lt2>
        <a:srgbClr val="FFFFFF"/>
      </a:lt2>
      <a:accent1>
        <a:srgbClr val="782F40"/>
      </a:accent1>
      <a:accent2>
        <a:srgbClr val="E8B100"/>
      </a:accent2>
      <a:accent3>
        <a:srgbClr val="000000"/>
      </a:accent3>
      <a:accent4>
        <a:srgbClr val="CEB888"/>
      </a:accent4>
      <a:accent5>
        <a:srgbClr val="999999"/>
      </a:accent5>
      <a:accent6>
        <a:srgbClr val="77462D"/>
      </a:accent6>
      <a:hlink>
        <a:srgbClr val="782F40"/>
      </a:hlink>
      <a:folHlink>
        <a:srgbClr val="00A09D"/>
      </a:folHlink>
    </a:clrScheme>
    <a:fontScheme name="Tw Cen MT-Rockwell">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title goes here" id="{A4715F0E-2373-46DF-8650-9CD6D2E73FF4}" vid="{7AE24D49-249C-4823-B15D-D301F3E6335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62</Slides>
  <Notes>39</Notes>
  <HiddenSlides>35</HiddenSlide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Office Theme</vt:lpstr>
      <vt:lpstr>PHASE 1 FINAL DESIGN REVIEW PRESENTATION</vt:lpstr>
      <vt:lpstr>MEET THE TEAM</vt:lpstr>
      <vt:lpstr>PROJECT BACKGROUND</vt:lpstr>
      <vt:lpstr>PROJECT BACKGROUND</vt:lpstr>
      <vt:lpstr>OUR PROJECT PROPOSAL</vt:lpstr>
      <vt:lpstr>OUR PROJECT PROPOSAL</vt:lpstr>
      <vt:lpstr>OUR PROJECT PROPOSAL</vt:lpstr>
      <vt:lpstr>PROJECT PHASE 1: EML 4551 SENIOR DESIGN 1</vt:lpstr>
      <vt:lpstr>TARGETS AND METRICS</vt:lpstr>
      <vt:lpstr>CONCEPT GENERATION</vt:lpstr>
      <vt:lpstr>DECISION MATRIX</vt:lpstr>
      <vt:lpstr>SELECTED CONCEPT</vt:lpstr>
      <vt:lpstr>STATE DIAGRAM OF SYSTEM</vt:lpstr>
      <vt:lpstr>ELECTRONIC HARDWARE COMPONENTS</vt:lpstr>
      <vt:lpstr>ELECTRONIC HARDWARE COMPONENTS CONT.</vt:lpstr>
      <vt:lpstr>MATERIAL SELECTION AND JUSTIFICATION </vt:lpstr>
      <vt:lpstr>MATERIAL SELECTION AND JUSTIFICATION </vt:lpstr>
      <vt:lpstr>MECHANICAL HARDWARE COMPONENTS </vt:lpstr>
      <vt:lpstr>PROPOSED DESIGN</vt:lpstr>
      <vt:lpstr>PROPOSED DESIGN</vt:lpstr>
      <vt:lpstr>PROPOSED DESIGN</vt:lpstr>
      <vt:lpstr>PROPOSED DIMENSIONED DESIGN</vt:lpstr>
      <vt:lpstr>COST BREAKDOWN</vt:lpstr>
      <vt:lpstr>BILL OF MATERIALS</vt:lpstr>
      <vt:lpstr>BILL OF MATERIALS</vt:lpstr>
      <vt:lpstr>PROJECT PHASE 2: EML 4552 SENIOR DESIGN 2</vt:lpstr>
      <vt:lpstr>    QUESTIONS?</vt:lpstr>
      <vt:lpstr>PowerPoint Presentation</vt:lpstr>
      <vt:lpstr>REFERENCES</vt:lpstr>
      <vt:lpstr>REFERENCES</vt:lpstr>
      <vt:lpstr>REFERENCES</vt:lpstr>
      <vt:lpstr>REFERENCES</vt:lpstr>
      <vt:lpstr>REFERENCES</vt:lpstr>
      <vt:lpstr>EXTRA MATERIALS NOTES SLIDE</vt:lpstr>
      <vt:lpstr>PowerPoint Presentation</vt:lpstr>
      <vt:lpstr>PROJECT INSPIRATION</vt:lpstr>
      <vt:lpstr>PowerPoint Presentation</vt:lpstr>
      <vt:lpstr>INTERMEDIATE DESIGN REVIEW IMAGES</vt:lpstr>
      <vt:lpstr>SUPPLEMENTARY VIEWS</vt:lpstr>
      <vt:lpstr>PowerPoint Presentation</vt:lpstr>
      <vt:lpstr>TARGETS AND METRICS </vt:lpstr>
      <vt:lpstr>PowerPoint Presentation</vt:lpstr>
      <vt:lpstr>SUPPLEMENTARY MATERIAL</vt:lpstr>
      <vt:lpstr>MATERIAL SELECTION AND JUSTIFICATION </vt:lpstr>
      <vt:lpstr>MATERIAL SELECTION AND JUSTIFICATION </vt:lpstr>
      <vt:lpstr>MATERIAL SELECTION AND JUSTIFICATION </vt:lpstr>
      <vt:lpstr>MATERIAL SELECTION AND JUSTIFICATION </vt:lpstr>
      <vt:lpstr>MATERIAL SELECTION AND JUSTIFICATION </vt:lpstr>
      <vt:lpstr>MATERIAL SELECTION AND JUSTIFICATION </vt:lpstr>
      <vt:lpstr>PowerPoint Presentation</vt:lpstr>
      <vt:lpstr>SUPPLEMENTARY MATERIAL</vt:lpstr>
      <vt:lpstr>SUPPLEMENTARY MATERIAL</vt:lpstr>
      <vt:lpstr>MOTOR CALCULATIONS</vt:lpstr>
      <vt:lpstr>PowerPoint Presentation</vt:lpstr>
      <vt:lpstr>BILL OF MATERIALS CONT.</vt:lpstr>
      <vt:lpstr>Door Position Sensor</vt:lpstr>
      <vt:lpstr>Door Lock</vt:lpstr>
      <vt:lpstr>RFID Antenna</vt:lpstr>
      <vt:lpstr>PowerPoint Presentation</vt:lpstr>
      <vt:lpstr>INITIAL BILL OF MATERIALS</vt:lpstr>
      <vt:lpstr>INTIAL BILL OF MATERIALS</vt:lpstr>
      <vt:lpstr>BILL OF MATERIALS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Phase 1 Design Review Presentation</dc:title>
  <dc:creator>Mandolin Brown</dc:creator>
  <cp:revision>1</cp:revision>
  <cp:lastPrinted>2023-03-23T13:28:02Z</cp:lastPrinted>
  <dcterms:created xsi:type="dcterms:W3CDTF">2023-02-08T22:18:10Z</dcterms:created>
  <dcterms:modified xsi:type="dcterms:W3CDTF">2023-04-21T13:55:43Z</dcterms:modified>
</cp:coreProperties>
</file>